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206F_E13070CD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9" r:id="rId2"/>
    <p:sldId id="8305" r:id="rId3"/>
    <p:sldId id="8306" r:id="rId4"/>
    <p:sldId id="8304" r:id="rId5"/>
    <p:sldId id="260" r:id="rId6"/>
    <p:sldId id="261" r:id="rId7"/>
    <p:sldId id="262" r:id="rId8"/>
    <p:sldId id="8303" r:id="rId9"/>
    <p:sldId id="263" r:id="rId10"/>
  </p:sldIdLst>
  <p:sldSz cx="18288000" cy="10287000"/>
  <p:notesSz cx="6858000" cy="9144000"/>
  <p:embeddedFontLst>
    <p:embeddedFont>
      <p:font typeface="Univers" panose="020B0503020202020204" pitchFamily="34" charset="0"/>
      <p:regular r:id="rId12"/>
      <p:bold r:id="rId13"/>
    </p:embeddedFont>
    <p:embeddedFont>
      <p:font typeface="Univers Condensed" panose="020B0506020202050204" pitchFamily="3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07C102-567A-A667-EE37-71CD576F4B5E}" name="Jessica Vilca" initials="JV" userId="S::jessica@purelansing.com::26a9ccb0-32f0-4581-8cc4-67dd60c9ab92" providerId="AD"/>
  <p188:author id="{34C46C05-2551-0FE9-EA21-93161829841C}" name="Laura Sumpter" initials="LS" userId="S::laura@purelansing.com::837967c3-b29a-41d4-8e98-18a39fc14038" providerId="AD"/>
  <p188:author id="{0215628B-41AF-352E-4626-6DDC9E7E5FEE}" name="Keith Lambert" initials="KL" userId="S::keith@purelansing.com::1f3ce3c9-a6c0-41a5-a7d6-88dd1da2ca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B5C"/>
    <a:srgbClr val="36C4F7"/>
    <a:srgbClr val="1CC3ED"/>
    <a:srgbClr val="07C1F0"/>
    <a:srgbClr val="24BBF2"/>
    <a:srgbClr val="57C0E6"/>
    <a:srgbClr val="1BC3E0"/>
    <a:srgbClr val="41D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95EBE-7B9D-B640-A8FA-72094A60A253}" v="430" dt="2026-01-12T21:35:51.265"/>
    <p1510:client id="{5AF5395C-0760-BAD0-E10C-D1A725FB40EC}" v="5" dt="2026-01-13T14:25:43.441"/>
    <p1510:client id="{61805489-2B34-4DE5-BB31-7C5C0F802281}" v="31" dt="2026-01-13T14:16:04.727"/>
    <p1510:client id="{7DAA6120-2124-DC56-A3BF-44006D38E23C}" v="352" dt="2026-01-13T14:25:36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7"/>
    <p:restoredTop sz="94718"/>
  </p:normalViewPr>
  <p:slideViewPr>
    <p:cSldViewPr snapToGrid="0">
      <p:cViewPr varScale="1">
        <p:scale>
          <a:sx n="49" d="100"/>
          <a:sy n="49" d="100"/>
        </p:scale>
        <p:origin x="811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omments/modernComment_206F_E13070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633EC0-A0D1-45BC-9B34-EFCE694BF59B}" authorId="{0215628B-41AF-352E-4626-6DDC9E7E5FEE}" status="resolved" created="2026-01-09T03:56:53.210" startDate="2026-01-09T03:56:53.210" dueDate="2026-01-09T03:56:53.210" assignedTo="{A907C102-567A-A667-EE37-71CD576F4B5E}" complete="100000" title="@Jessica Vilca can you update this graphic with the #s here in this slide?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78048205" sldId="8303"/>
      <ac:picMk id="4" creationId="{68DB0D66-6BF7-B984-9A4B-F7C41A6C1EBC}"/>
    </ac:deMkLst>
    <p188:txBody>
      <a:bodyPr/>
      <a:lstStyle/>
      <a:p>
        <a:r>
          <a:rPr lang="en-US"/>
          <a:t>[@Jessica Vilca] can you update this graphic with the #s here in this slide?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6-01-09T03:56:53.210" id="{7AD41A4C-3FAD-4D32-9EE3-466ABEB5369F}">
              <p228:atrbtn authorId="{0215628B-41AF-352E-4626-6DDC9E7E5FEE}"/>
              <p228:anchr>
                <p228:comment id="{4C633EC0-A0D1-45BC-9B34-EFCE694BF59B}"/>
              </p228:anchr>
              <p228:add/>
            </p228:event>
            <p228:event time="2026-01-09T03:56:53.210" id="{5D11A39D-4468-4D52-82A9-1889187F6953}">
              <p228:atrbtn authorId="{0215628B-41AF-352E-4626-6DDC9E7E5FEE}"/>
              <p228:anchr>
                <p228:comment id="{4C633EC0-A0D1-45BC-9B34-EFCE694BF59B}"/>
              </p228:anchr>
              <p228:asgn authorId="{A907C102-567A-A667-EE37-71CD576F4B5E}"/>
            </p228:event>
            <p228:event time="2026-01-09T03:56:53.210" id="{6F72B96B-EE5A-43B3-8EF5-F18FC9B22CE1}">
              <p228:atrbtn authorId="{0215628B-41AF-352E-4626-6DDC9E7E5FEE}"/>
              <p228:anchr>
                <p228:comment id="{4C633EC0-A0D1-45BC-9B34-EFCE694BF59B}"/>
              </p228:anchr>
              <p228:title val="@Jessica Vilca can you update this graphic with the #s here in this slide?"/>
            </p228:event>
            <p228:event time="2026-01-09T03:56:53.210" id="{FAD1DA01-425C-4A57-B01C-CAC0D08DCFD9}">
              <p228:atrbtn authorId="{0215628B-41AF-352E-4626-6DDC9E7E5FEE}"/>
              <p228:anchr>
                <p228:comment id="{4C633EC0-A0D1-45BC-9B34-EFCE694BF59B}"/>
              </p228:anchr>
              <p228:date stDt="2026-01-09T03:56:53.210" endDt="2026-01-09T03:56:53.210"/>
            </p228:event>
            <p228:event time="2026-01-12T13:30:49.527" id="{328B68D3-565D-E845-85A9-92572FBD020F}">
              <p228:atrbtn authorId="{A907C102-567A-A667-EE37-71CD576F4B5E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D18A-8566-1642-8956-7E787527BE2C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41278-479A-4246-8D70-76D939FB8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4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BEF9D-C517-E507-D55D-C6E9F7B1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8F7679-151C-EA7B-605E-B322DFCA5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1C19D-BE1C-F4FA-69A2-90C7DE61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174" y="3584298"/>
            <a:ext cx="9175982" cy="2932606"/>
          </a:xfrm>
        </p:spPr>
        <p:txBody>
          <a:bodyPr/>
          <a:lstStyle/>
          <a:p>
            <a:pPr marL="182483" indent="-182483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BD79C-52CC-A8A7-E5F8-7F786BA16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73238">
              <a:defRPr/>
            </a:pPr>
            <a:fld id="{17E2A617-F1E7-4FFC-B568-B0CBC7BCA93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73238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15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microsoft.com/office/2018/10/relationships/comments" Target="../comments/modernComment_206F_E13070CD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0"/>
            <a:ext cx="9144001" cy="10287000"/>
            <a:chOff x="0" y="0"/>
            <a:chExt cx="1491723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91723" cy="3479800"/>
            </a:xfrm>
            <a:custGeom>
              <a:avLst/>
              <a:gdLst/>
              <a:ahLst/>
              <a:cxnLst/>
              <a:rect l="l" t="t" r="r" b="b"/>
              <a:pathLst>
                <a:path w="1491723" h="3479800">
                  <a:moveTo>
                    <a:pt x="0" y="0"/>
                  </a:moveTo>
                  <a:lnTo>
                    <a:pt x="1491723" y="0"/>
                  </a:lnTo>
                  <a:lnTo>
                    <a:pt x="1491723" y="3479800"/>
                  </a:lnTo>
                  <a:lnTo>
                    <a:pt x="0" y="3479800"/>
                  </a:lnTo>
                  <a:close/>
                </a:path>
              </a:pathLst>
            </a:custGeom>
            <a:gradFill rotWithShape="1">
              <a:gsLst>
                <a:gs pos="0">
                  <a:srgbClr val="00A4E4">
                    <a:alpha val="100000"/>
                  </a:srgbClr>
                </a:gs>
                <a:gs pos="100000">
                  <a:srgbClr val="8DC63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41B9F1-7F71-46A1-8EA5-136F15F3D3EA}"/>
              </a:ext>
            </a:extLst>
          </p:cNvPr>
          <p:cNvSpPr txBox="1"/>
          <p:nvPr/>
        </p:nvSpPr>
        <p:spPr>
          <a:xfrm>
            <a:off x="10920686" y="2142678"/>
            <a:ext cx="6372226" cy="60016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Univers Condensed"/>
              </a:rPr>
              <a:t>2025 Highlights and the Road Ahead</a:t>
            </a:r>
          </a:p>
        </p:txBody>
      </p:sp>
      <p:pic>
        <p:nvPicPr>
          <p:cNvPr id="10" name="Picture 9" descr="A blue green and yellow text on a black background&#10;&#10;AI-generated content may be incorrect.">
            <a:extLst>
              <a:ext uri="{FF2B5EF4-FFF2-40B4-BE49-F238E27FC236}">
                <a16:creationId xmlns:a16="http://schemas.microsoft.com/office/drawing/2014/main" id="{DE1D4F3E-6F85-5FA2-13C4-A69B5A8FD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45" y="1768248"/>
            <a:ext cx="6155474" cy="6750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045C-8098-9D52-E333-451107180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515" y="181834"/>
            <a:ext cx="9050796" cy="2380253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92D050"/>
                </a:solidFill>
                <a:latin typeface="Univers"/>
                <a:cs typeface="Times New Roman"/>
              </a:rPr>
              <a:t>Head Winds of 2025</a:t>
            </a:r>
            <a:endParaRPr lang="en-US" dirty="0">
              <a:ea typeface="Calibri"/>
              <a:cs typeface="Calibri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655CAC66-FFEC-B661-4667-DAF7C600FA28}"/>
              </a:ext>
            </a:extLst>
          </p:cNvPr>
          <p:cNvGrpSpPr/>
          <p:nvPr/>
        </p:nvGrpSpPr>
        <p:grpSpPr>
          <a:xfrm>
            <a:off x="2262" y="3409629"/>
            <a:ext cx="18305113" cy="7264830"/>
            <a:chOff x="1543" y="1749730"/>
            <a:chExt cx="1457781" cy="173007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BC30DC35-DC9D-C7DE-CC3B-8D66F5770003}"/>
                </a:ext>
              </a:extLst>
            </p:cNvPr>
            <p:cNvSpPr/>
            <p:nvPr/>
          </p:nvSpPr>
          <p:spPr>
            <a:xfrm>
              <a:off x="1543" y="1749730"/>
              <a:ext cx="1457781" cy="1730070"/>
            </a:xfrm>
            <a:custGeom>
              <a:avLst/>
              <a:gdLst/>
              <a:ahLst/>
              <a:cxnLst/>
              <a:rect l="l" t="t" r="r" b="b"/>
              <a:pathLst>
                <a:path w="1491723" h="3479800">
                  <a:moveTo>
                    <a:pt x="0" y="0"/>
                  </a:moveTo>
                  <a:lnTo>
                    <a:pt x="1491723" y="0"/>
                  </a:lnTo>
                  <a:lnTo>
                    <a:pt x="1491723" y="3479800"/>
                  </a:lnTo>
                  <a:lnTo>
                    <a:pt x="0" y="3479800"/>
                  </a:lnTo>
                  <a:close/>
                </a:path>
              </a:pathLst>
            </a:custGeom>
            <a:gradFill rotWithShape="1">
              <a:gsLst>
                <a:gs pos="0">
                  <a:srgbClr val="00A4E4">
                    <a:alpha val="100000"/>
                  </a:srgbClr>
                </a:gs>
                <a:gs pos="100000">
                  <a:srgbClr val="8DC63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A293A132-7CC7-2813-6634-A73AA60E2EC2}"/>
              </a:ext>
            </a:extLst>
          </p:cNvPr>
          <p:cNvSpPr/>
          <p:nvPr/>
        </p:nvSpPr>
        <p:spPr>
          <a:xfrm>
            <a:off x="6644181" y="4745097"/>
            <a:ext cx="5002076" cy="3762212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C3DA76EC-2ADF-5384-1A87-00719CD5A630}"/>
              </a:ext>
            </a:extLst>
          </p:cNvPr>
          <p:cNvSpPr/>
          <p:nvPr/>
        </p:nvSpPr>
        <p:spPr>
          <a:xfrm>
            <a:off x="12824129" y="4725725"/>
            <a:ext cx="4653364" cy="3587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5C60D15C-4C9F-1969-6D8F-34B729362014}"/>
              </a:ext>
            </a:extLst>
          </p:cNvPr>
          <p:cNvSpPr/>
          <p:nvPr/>
        </p:nvSpPr>
        <p:spPr>
          <a:xfrm>
            <a:off x="851689" y="4764471"/>
            <a:ext cx="4905211" cy="3742837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8C8B93F-8BB5-1FB2-71EC-AEC223263292}"/>
              </a:ext>
            </a:extLst>
          </p:cNvPr>
          <p:cNvSpPr txBox="1"/>
          <p:nvPr/>
        </p:nvSpPr>
        <p:spPr>
          <a:xfrm>
            <a:off x="2231923" y="5534576"/>
            <a:ext cx="21620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Univers Condensed"/>
              </a:rPr>
              <a:t>Tariffs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12" name="Graphic 11" descr="Coins outline">
            <a:extLst>
              <a:ext uri="{FF2B5EF4-FFF2-40B4-BE49-F238E27FC236}">
                <a16:creationId xmlns:a16="http://schemas.microsoft.com/office/drawing/2014/main" id="{FC5B3073-26FF-3DAB-2669-79C31550E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5595" y="6526722"/>
            <a:ext cx="1514959" cy="1418094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73936408-607D-DD13-285C-837DAE367E78}"/>
              </a:ext>
            </a:extLst>
          </p:cNvPr>
          <p:cNvSpPr txBox="1"/>
          <p:nvPr/>
        </p:nvSpPr>
        <p:spPr>
          <a:xfrm>
            <a:off x="7238748" y="5156766"/>
            <a:ext cx="382808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Univers Condensed"/>
              </a:rPr>
              <a:t>Discontinuation of Green Energy and EV policies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10" name="Graphic 9" descr="Deciduous tree outline">
            <a:extLst>
              <a:ext uri="{FF2B5EF4-FFF2-40B4-BE49-F238E27FC236}">
                <a16:creationId xmlns:a16="http://schemas.microsoft.com/office/drawing/2014/main" id="{FF89CA0A-0E06-1C07-E596-11E802467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2443" y="6933555"/>
            <a:ext cx="1263111" cy="1224364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ED21F579-ED75-83F4-D332-A79B77AEDC4A}"/>
              </a:ext>
            </a:extLst>
          </p:cNvPr>
          <p:cNvSpPr txBox="1"/>
          <p:nvPr/>
        </p:nvSpPr>
        <p:spPr>
          <a:xfrm>
            <a:off x="13001141" y="5151929"/>
            <a:ext cx="429302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aseline="0" dirty="0">
                <a:latin typeface="Univers Condensed"/>
                <a:ea typeface="Arial"/>
                <a:cs typeface="Arial"/>
              </a:rPr>
              <a:t>State budget </a:t>
            </a:r>
            <a:r>
              <a:rPr lang="en-US" sz="3200" dirty="0">
                <a:latin typeface="Univers Condensed"/>
                <a:ea typeface="Arial"/>
                <a:cs typeface="Arial"/>
              </a:rPr>
              <a:t>and economic</a:t>
            </a:r>
            <a:r>
              <a:rPr lang="en-US" sz="3200" baseline="0" dirty="0">
                <a:latin typeface="Univers Condensed"/>
                <a:ea typeface="Arial"/>
                <a:cs typeface="Arial"/>
              </a:rPr>
              <a:t> </a:t>
            </a:r>
            <a:r>
              <a:rPr lang="en-US" sz="3200" dirty="0">
                <a:latin typeface="Univers Condensed"/>
                <a:ea typeface="Arial"/>
                <a:cs typeface="Arial"/>
              </a:rPr>
              <a:t>development toolbox</a:t>
            </a:r>
            <a:r>
              <a:rPr lang="en-US" sz="3200" baseline="0" dirty="0">
                <a:latin typeface="Univers Condensed"/>
                <a:ea typeface="Arial"/>
                <a:cs typeface="Arial"/>
              </a:rPr>
              <a:t> challenges</a:t>
            </a:r>
            <a:r>
              <a:rPr lang="en-US" sz="3200" dirty="0">
                <a:latin typeface="Univers Condensed"/>
                <a:ea typeface="Arial"/>
                <a:cs typeface="Arial"/>
              </a:rPr>
              <a:t>​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11" name="Graphic 10" descr="Money outline">
            <a:extLst>
              <a:ext uri="{FF2B5EF4-FFF2-40B4-BE49-F238E27FC236}">
                <a16:creationId xmlns:a16="http://schemas.microsoft.com/office/drawing/2014/main" id="{705E2462-DE1E-CD23-BFF9-AF013AA43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18038" y="6759198"/>
            <a:ext cx="1263111" cy="12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0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743C7-67F1-2EDB-7FCA-947A58CED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A4E6157-B192-C9E9-199D-E9F3A9F7EBC4}"/>
              </a:ext>
            </a:extLst>
          </p:cNvPr>
          <p:cNvSpPr txBox="1"/>
          <p:nvPr/>
        </p:nvSpPr>
        <p:spPr>
          <a:xfrm>
            <a:off x="928135" y="704118"/>
            <a:ext cx="14068668" cy="1200329"/>
          </a:xfrm>
          <a:prstGeom prst="rect">
            <a:avLst/>
          </a:prstGeom>
          <a:noFill/>
        </p:spPr>
        <p:txBody>
          <a:bodyPr wrap="square" lIns="182880" tIns="91440" rIns="182880" bIns="91440" anchor="t">
            <a:spAutoFit/>
          </a:bodyPr>
          <a:lstStyle/>
          <a:p>
            <a:r>
              <a:rPr lang="en-US" sz="6600" b="1" dirty="0">
                <a:solidFill>
                  <a:srgbClr val="92D050"/>
                </a:solidFill>
                <a:latin typeface="Univers" panose="020B0503020202020204" pitchFamily="34" charset="0"/>
              </a:rPr>
              <a:t>2025 Highlights</a:t>
            </a:r>
            <a:r>
              <a:rPr lang="en-US" sz="6600" dirty="0">
                <a:solidFill>
                  <a:srgbClr val="92D050"/>
                </a:solidFill>
                <a:latin typeface="Univers" panose="020B0503020202020204" pitchFamily="34" charset="0"/>
              </a:rPr>
              <a:t>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FB3B0-F918-5319-0BF9-B5D696C54F57}"/>
              </a:ext>
            </a:extLst>
          </p:cNvPr>
          <p:cNvSpPr txBox="1"/>
          <p:nvPr/>
        </p:nvSpPr>
        <p:spPr>
          <a:xfrm>
            <a:off x="928135" y="2953369"/>
            <a:ext cx="4322795" cy="7182908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lvl="1" indent="-457200" defTabSz="1371566"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latin typeface="Univers"/>
              </a:rPr>
              <a:t>672 FTE direct jobs​</a:t>
            </a:r>
          </a:p>
          <a:p>
            <a:pPr marL="0" lvl="1" defTabSz="1371566">
              <a:defRPr/>
            </a:pPr>
            <a:endParaRPr lang="en-US" sz="4800" b="1" dirty="0">
              <a:latin typeface="Univers" panose="020B0503020202020204" pitchFamily="34" charset="0"/>
            </a:endParaRPr>
          </a:p>
          <a:p>
            <a:pPr lvl="1" indent="-457200" defTabSz="1371566">
              <a:buFont typeface="Arial" panose="020B0604020202020204" pitchFamily="34" charset="0"/>
              <a:buChar char="•"/>
              <a:defRPr/>
            </a:pPr>
            <a:r>
              <a:rPr lang="en-US" sz="4800" b="1" dirty="0">
                <a:latin typeface="Univers"/>
              </a:rPr>
              <a:t>$174M in private investment​</a:t>
            </a:r>
            <a:endParaRPr lang="en-US" sz="6000" b="1" dirty="0">
              <a:latin typeface="Univers"/>
              <a:ea typeface="Calibri"/>
              <a:cs typeface="Calibri"/>
            </a:endParaRPr>
          </a:p>
          <a:p>
            <a:pPr marL="0" lvl="1" defTabSz="1371566">
              <a:defRPr/>
            </a:pPr>
            <a:endParaRPr lang="en-US" sz="3200" dirty="0">
              <a:latin typeface="Univers" panose="020B0503020202020204" pitchFamily="34" charset="0"/>
              <a:ea typeface="Calibri"/>
              <a:cs typeface="Calibri"/>
            </a:endParaRPr>
          </a:p>
          <a:p>
            <a:pPr lvl="1" indent="-457200" defTabSz="1371566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Univers"/>
              <a:ea typeface="Calibri"/>
              <a:cs typeface="Calibri"/>
            </a:endParaRPr>
          </a:p>
          <a:p>
            <a:pPr marL="285750" indent="-457200" defTabSz="1371566">
              <a:buFont typeface="Arial,Sans-Serif" panose="020B0604020202020204" pitchFamily="34" charset="0"/>
              <a:buChar char="•"/>
              <a:defRPr/>
            </a:pPr>
            <a:endParaRPr lang="en-US" sz="3200" b="1" dirty="0">
              <a:latin typeface="Univers"/>
              <a:ea typeface="Calibri"/>
              <a:cs typeface="Calibri"/>
            </a:endParaRPr>
          </a:p>
          <a:p>
            <a:pPr marL="742950" lvl="1" indent="-457200" defTabSz="1371566">
              <a:buFont typeface="Arial" panose="020B0604020202020204" pitchFamily="34" charset="0"/>
              <a:buChar char="•"/>
              <a:defRPr/>
            </a:pPr>
            <a:endParaRPr lang="en-US" sz="1100" dirty="0">
              <a:latin typeface="Calibri"/>
              <a:ea typeface="Calibri"/>
              <a:cs typeface="Calibri"/>
            </a:endParaRPr>
          </a:p>
          <a:p>
            <a:pPr lvl="1" indent="-457200" defTabSz="1371566">
              <a:buFont typeface="Arial" panose="020B0604020202020204" pitchFamily="34" charset="0"/>
              <a:buChar char="•"/>
              <a:defRPr/>
            </a:pPr>
            <a:endParaRPr lang="en-US" sz="3200" b="1" dirty="0">
              <a:latin typeface="Univers" panose="020B0503020202020204" pitchFamily="34" charset="0"/>
            </a:endParaRPr>
          </a:p>
          <a:p>
            <a:pPr marL="0" lvl="1" defTabSz="1371566">
              <a:defRPr/>
            </a:pPr>
            <a:endParaRPr lang="en-US" sz="3000" b="1" dirty="0">
              <a:latin typeface="Univer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094B4-52BD-93AB-8524-7CC86547BD6F}"/>
              </a:ext>
            </a:extLst>
          </p:cNvPr>
          <p:cNvSpPr txBox="1"/>
          <p:nvPr/>
        </p:nvSpPr>
        <p:spPr>
          <a:xfrm>
            <a:off x="933693" y="1931241"/>
            <a:ext cx="656596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1371566">
              <a:defRPr/>
            </a:pPr>
            <a:r>
              <a:rPr lang="en-US" sz="3600" b="1" dirty="0">
                <a:latin typeface="Univers Condensed"/>
              </a:rPr>
              <a:t>A Strong  Year Nonetheless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D134647-1802-70EA-8E33-D0C1ECE55657}"/>
              </a:ext>
            </a:extLst>
          </p:cNvPr>
          <p:cNvGrpSpPr/>
          <p:nvPr/>
        </p:nvGrpSpPr>
        <p:grpSpPr>
          <a:xfrm>
            <a:off x="14392656" y="0"/>
            <a:ext cx="3895344" cy="10451592"/>
            <a:chOff x="0" y="0"/>
            <a:chExt cx="1491723" cy="347980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0E25090-69FA-6566-5EF1-F7D42FD8D928}"/>
                </a:ext>
              </a:extLst>
            </p:cNvPr>
            <p:cNvSpPr/>
            <p:nvPr/>
          </p:nvSpPr>
          <p:spPr>
            <a:xfrm>
              <a:off x="0" y="0"/>
              <a:ext cx="1491723" cy="3479800"/>
            </a:xfrm>
            <a:custGeom>
              <a:avLst/>
              <a:gdLst/>
              <a:ahLst/>
              <a:cxnLst/>
              <a:rect l="l" t="t" r="r" b="b"/>
              <a:pathLst>
                <a:path w="1491723" h="3479800">
                  <a:moveTo>
                    <a:pt x="0" y="0"/>
                  </a:moveTo>
                  <a:lnTo>
                    <a:pt x="1491723" y="0"/>
                  </a:lnTo>
                  <a:lnTo>
                    <a:pt x="1491723" y="3479800"/>
                  </a:lnTo>
                  <a:lnTo>
                    <a:pt x="0" y="3479800"/>
                  </a:lnTo>
                  <a:close/>
                </a:path>
              </a:pathLst>
            </a:custGeom>
            <a:gradFill rotWithShape="1">
              <a:gsLst>
                <a:gs pos="0">
                  <a:srgbClr val="00A4E4">
                    <a:alpha val="100000"/>
                  </a:srgbClr>
                </a:gs>
                <a:gs pos="100000">
                  <a:srgbClr val="8DC63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2">
            <a:extLst>
              <a:ext uri="{FF2B5EF4-FFF2-40B4-BE49-F238E27FC236}">
                <a16:creationId xmlns:a16="http://schemas.microsoft.com/office/drawing/2014/main" id="{073D8BC6-6B5A-DAE6-9B86-2E0264F1B1E2}"/>
              </a:ext>
            </a:extLst>
          </p:cNvPr>
          <p:cNvSpPr/>
          <p:nvPr/>
        </p:nvSpPr>
        <p:spPr>
          <a:xfrm rot="-3121170">
            <a:off x="14787150" y="7975920"/>
            <a:ext cx="5145428" cy="1753458"/>
          </a:xfrm>
          <a:custGeom>
            <a:avLst/>
            <a:gdLst/>
            <a:ahLst/>
            <a:cxnLst/>
            <a:rect l="l" t="t" r="r" b="b"/>
            <a:pathLst>
              <a:path w="10000575" h="3949089">
                <a:moveTo>
                  <a:pt x="0" y="0"/>
                </a:moveTo>
                <a:lnTo>
                  <a:pt x="10000574" y="0"/>
                </a:lnTo>
                <a:lnTo>
                  <a:pt x="10000574" y="3949089"/>
                </a:lnTo>
                <a:lnTo>
                  <a:pt x="0" y="39490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</a:blip>
            <a:stretch>
              <a:fillRect l="-245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E20D6-C7EC-4F28-5C39-1DDFCC9CB7A8}"/>
              </a:ext>
            </a:extLst>
          </p:cNvPr>
          <p:cNvSpPr txBox="1"/>
          <p:nvPr/>
        </p:nvSpPr>
        <p:spPr>
          <a:xfrm>
            <a:off x="5676618" y="2953369"/>
            <a:ext cx="8410802" cy="66633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indent="-457200" defTabSz="1371566">
              <a:buFont typeface="Arial"/>
              <a:buChar char="•"/>
              <a:defRPr/>
            </a:pPr>
            <a:r>
              <a:rPr lang="en-US" sz="3200" b="1" dirty="0">
                <a:latin typeface="Univers"/>
              </a:rPr>
              <a:t>​</a:t>
            </a:r>
            <a:r>
              <a:rPr lang="en-US" sz="2800" b="1" dirty="0">
                <a:latin typeface="Univers"/>
              </a:rPr>
              <a:t>2 Industry Attraction Projects</a:t>
            </a:r>
            <a:endParaRPr lang="en-US" sz="2800" dirty="0">
              <a:latin typeface="Univers"/>
              <a:ea typeface="Calibri"/>
              <a:cs typeface="Calibri"/>
            </a:endParaRPr>
          </a:p>
          <a:p>
            <a:pPr marL="1200150" lvl="2" indent="-285750" defTabSz="1371566">
              <a:buFont typeface="Arial"/>
              <a:buChar char="•"/>
              <a:defRPr/>
            </a:pPr>
            <a:r>
              <a:rPr lang="en-US" sz="2800" dirty="0">
                <a:latin typeface="Univers"/>
                <a:ea typeface="Calibri"/>
                <a:cs typeface="Calibri"/>
              </a:rPr>
              <a:t>Brazilian FDI Industry 4.0 Equipment Manufacturer</a:t>
            </a:r>
          </a:p>
          <a:p>
            <a:pPr marL="1200150" lvl="2" indent="-285750" defTabSz="1371566">
              <a:buFont typeface="Arial"/>
              <a:buChar char="•"/>
              <a:defRPr/>
            </a:pPr>
            <a:r>
              <a:rPr lang="en-US" sz="2800" dirty="0">
                <a:latin typeface="Univers"/>
                <a:ea typeface="Calibri"/>
                <a:cs typeface="Calibri"/>
              </a:rPr>
              <a:t>Roofing Materials Supplier in Leslie </a:t>
            </a:r>
            <a:endParaRPr lang="en-US" sz="2800" dirty="0">
              <a:latin typeface="Univers"/>
            </a:endParaRPr>
          </a:p>
          <a:p>
            <a:pPr marL="0" lvl="1" defTabSz="1371566">
              <a:defRPr/>
            </a:pPr>
            <a:endParaRPr lang="en-US" sz="2800" b="1">
              <a:latin typeface="Univers" panose="020B0503020202020204" pitchFamily="34" charset="0"/>
            </a:endParaRPr>
          </a:p>
          <a:p>
            <a:pPr lvl="1" indent="-457200" defTabSz="1371566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Univers"/>
              </a:rPr>
              <a:t>3 Industry Expansion Projects​</a:t>
            </a:r>
          </a:p>
          <a:p>
            <a:pPr lvl="3" indent="-457200" defTabSz="1371566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Univers"/>
                <a:ea typeface="Calibri"/>
                <a:cs typeface="Calibri"/>
              </a:rPr>
              <a:t>MMPA - dairy processing in Ovid</a:t>
            </a:r>
          </a:p>
          <a:p>
            <a:pPr lvl="3" indent="-457200" defTabSz="1371566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Univers"/>
                <a:ea typeface="Calibri"/>
                <a:cs typeface="Calibri"/>
              </a:rPr>
              <a:t>Niowave</a:t>
            </a:r>
            <a:r>
              <a:rPr lang="en-US" sz="2800" dirty="0">
                <a:latin typeface="Univers"/>
              </a:rPr>
              <a:t>​ - particle accelerator; </a:t>
            </a:r>
            <a:r>
              <a:rPr lang="en-US" sz="2800" dirty="0" err="1">
                <a:latin typeface="Univers"/>
              </a:rPr>
              <a:t>medtech</a:t>
            </a:r>
            <a:endParaRPr lang="en-US" sz="2800" err="1">
              <a:latin typeface="Univers"/>
            </a:endParaRPr>
          </a:p>
          <a:p>
            <a:pPr lvl="3" indent="-457200" defTabSz="1371566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Univers"/>
              </a:rPr>
              <a:t>TemperPack</a:t>
            </a:r>
            <a:r>
              <a:rPr lang="en-US" sz="2800" dirty="0">
                <a:latin typeface="Univers"/>
              </a:rPr>
              <a:t> - packaging; </a:t>
            </a:r>
            <a:r>
              <a:rPr lang="en-US" sz="2800" dirty="0" err="1">
                <a:latin typeface="Univers"/>
              </a:rPr>
              <a:t>medtech</a:t>
            </a:r>
            <a:endParaRPr lang="en-US" sz="2800" dirty="0">
              <a:latin typeface="Univers"/>
            </a:endParaRPr>
          </a:p>
          <a:p>
            <a:pPr lvl="2" indent="-457200" defTabSz="1371566">
              <a:buFont typeface="Arial" panose="020B0604020202020204" pitchFamily="34" charset="0"/>
              <a:buChar char="•"/>
              <a:defRPr/>
            </a:pPr>
            <a:endParaRPr lang="en-US" sz="2800">
              <a:latin typeface="Univers" panose="020B0503020202020204" pitchFamily="34" charset="0"/>
            </a:endParaRPr>
          </a:p>
          <a:p>
            <a:pPr marL="285750" indent="-457200" defTabSz="1371566">
              <a:buFont typeface="Arial,Sans-Serif" panose="020B0604020202020204" pitchFamily="34" charset="0"/>
              <a:buChar char="•"/>
              <a:defRPr/>
            </a:pPr>
            <a:r>
              <a:rPr lang="en-US" sz="2800" b="1" dirty="0">
                <a:latin typeface="Univers"/>
              </a:rPr>
              <a:t>4 Community Development Projects </a:t>
            </a:r>
            <a:endParaRPr lang="en-US" sz="2800" dirty="0">
              <a:latin typeface="Univers"/>
            </a:endParaRPr>
          </a:p>
          <a:p>
            <a:pPr marL="1200150" lvl="2" indent="-457200" defTabSz="1371566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Univers"/>
              </a:rPr>
              <a:t>"Brick Row" revitalization of former Rescue Mission block on Michigan Ave</a:t>
            </a:r>
          </a:p>
          <a:p>
            <a:pPr marL="1200150" lvl="2" indent="-457200" defTabSz="1371566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Univers"/>
              </a:rPr>
              <a:t>Two Ingham County Brownfield TIF Projects</a:t>
            </a:r>
          </a:p>
        </p:txBody>
      </p:sp>
    </p:spTree>
    <p:extLst>
      <p:ext uri="{BB962C8B-B14F-4D97-AF65-F5344CB8AC3E}">
        <p14:creationId xmlns:p14="http://schemas.microsoft.com/office/powerpoint/2010/main" val="9117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C02478E7-DED5-6DD1-D3CD-1A542B2533B6}"/>
              </a:ext>
            </a:extLst>
          </p:cNvPr>
          <p:cNvGrpSpPr/>
          <p:nvPr/>
        </p:nvGrpSpPr>
        <p:grpSpPr>
          <a:xfrm>
            <a:off x="2259" y="0"/>
            <a:ext cx="18285741" cy="10287000"/>
            <a:chOff x="0" y="0"/>
            <a:chExt cx="1491723" cy="3479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C26E294C-09F7-C466-AFFF-95A04AEA85C3}"/>
                </a:ext>
              </a:extLst>
            </p:cNvPr>
            <p:cNvSpPr/>
            <p:nvPr/>
          </p:nvSpPr>
          <p:spPr>
            <a:xfrm>
              <a:off x="0" y="0"/>
              <a:ext cx="1491723" cy="3479800"/>
            </a:xfrm>
            <a:custGeom>
              <a:avLst/>
              <a:gdLst/>
              <a:ahLst/>
              <a:cxnLst/>
              <a:rect l="l" t="t" r="r" b="b"/>
              <a:pathLst>
                <a:path w="1491723" h="3479800">
                  <a:moveTo>
                    <a:pt x="0" y="0"/>
                  </a:moveTo>
                  <a:lnTo>
                    <a:pt x="1491723" y="0"/>
                  </a:lnTo>
                  <a:lnTo>
                    <a:pt x="1491723" y="3479800"/>
                  </a:lnTo>
                  <a:lnTo>
                    <a:pt x="0" y="3479800"/>
                  </a:lnTo>
                  <a:close/>
                </a:path>
              </a:pathLst>
            </a:custGeom>
            <a:gradFill rotWithShape="1">
              <a:gsLst>
                <a:gs pos="0">
                  <a:srgbClr val="00A4E4">
                    <a:alpha val="100000"/>
                  </a:srgbClr>
                </a:gs>
                <a:gs pos="100000">
                  <a:srgbClr val="8DC63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Careers single – Ubivis">
            <a:extLst>
              <a:ext uri="{FF2B5EF4-FFF2-40B4-BE49-F238E27FC236}">
                <a16:creationId xmlns:a16="http://schemas.microsoft.com/office/drawing/2014/main" id="{5CCD7592-10B3-0E0F-3E83-F3E657D5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79" y="4921091"/>
            <a:ext cx="5536221" cy="1723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395415-8025-5DBF-8ED6-40C237D7C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770" y="3155132"/>
            <a:ext cx="10250366" cy="6619143"/>
          </a:xfrm>
          <a:prstGeom prst="rect">
            <a:avLst/>
          </a:prstGeom>
        </p:spPr>
      </p:pic>
      <p:pic>
        <p:nvPicPr>
          <p:cNvPr id="8" name="Picture 7" descr="A close up of black text&#10;&#10;AI-generated content may be incorrect.">
            <a:extLst>
              <a:ext uri="{FF2B5EF4-FFF2-40B4-BE49-F238E27FC236}">
                <a16:creationId xmlns:a16="http://schemas.microsoft.com/office/drawing/2014/main" id="{954F8D89-DB09-E60A-63CB-B124ACC00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38" y="580129"/>
            <a:ext cx="17745561" cy="19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06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47800" cy="10287000"/>
            <a:chOff x="0" y="0"/>
            <a:chExt cx="34798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980" cy="3479800"/>
            </a:xfrm>
            <a:custGeom>
              <a:avLst/>
              <a:gdLst/>
              <a:ahLst/>
              <a:cxnLst/>
              <a:rect l="l" t="t" r="r" b="b"/>
              <a:pathLst>
                <a:path w="347980" h="3479800">
                  <a:moveTo>
                    <a:pt x="0" y="0"/>
                  </a:moveTo>
                  <a:lnTo>
                    <a:pt x="347980" y="0"/>
                  </a:lnTo>
                  <a:lnTo>
                    <a:pt x="347980" y="3479800"/>
                  </a:lnTo>
                  <a:lnTo>
                    <a:pt x="0" y="3479800"/>
                  </a:lnTo>
                  <a:close/>
                </a:path>
              </a:pathLst>
            </a:custGeom>
            <a:gradFill rotWithShape="1">
              <a:gsLst>
                <a:gs pos="0">
                  <a:srgbClr val="00A4E4">
                    <a:alpha val="100000"/>
                  </a:srgbClr>
                </a:gs>
                <a:gs pos="100000">
                  <a:srgbClr val="8DC63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EBED0DF-972B-0A60-4ACB-9AC2F1736947}"/>
              </a:ext>
            </a:extLst>
          </p:cNvPr>
          <p:cNvSpPr txBox="1"/>
          <p:nvPr/>
        </p:nvSpPr>
        <p:spPr>
          <a:xfrm>
            <a:off x="2781299" y="3409950"/>
            <a:ext cx="7654787" cy="57092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404040"/>
                </a:solidFill>
                <a:latin typeface="Univers Condensed"/>
              </a:rPr>
              <a:t> 412 full-time</a:t>
            </a:r>
            <a:r>
              <a:rPr lang="en-US" sz="3200" b="1" i="0" u="none" strike="noStrike" dirty="0">
                <a:solidFill>
                  <a:srgbClr val="404040"/>
                </a:solidFill>
                <a:effectLst/>
                <a:latin typeface="Univers Condensed"/>
              </a:rPr>
              <a:t> </a:t>
            </a:r>
            <a:r>
              <a:rPr lang="en-US" sz="3200" b="1">
                <a:solidFill>
                  <a:srgbClr val="404040"/>
                </a:solidFill>
                <a:latin typeface="Univers Condensed"/>
              </a:rPr>
              <a:t>equivalent jobs created</a:t>
            </a:r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>
              <a:solidFill>
                <a:srgbClr val="404040"/>
              </a:solidFill>
              <a:latin typeface="Univers Condensed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404040"/>
                </a:solidFill>
                <a:latin typeface="Univers Condensed"/>
              </a:rPr>
              <a:t> </a:t>
            </a:r>
            <a:r>
              <a:rPr lang="en-US" sz="3200" b="1" i="0" u="none" strike="noStrike" dirty="0">
                <a:solidFill>
                  <a:srgbClr val="404040"/>
                </a:solidFill>
                <a:effectLst/>
                <a:latin typeface="Univers Condensed"/>
              </a:rPr>
              <a:t>146 new company formations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Univers Condensed"/>
              </a:rPr>
              <a:t>​</a:t>
            </a:r>
            <a:endParaRPr lang="en-US"/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i="0" dirty="0">
              <a:solidFill>
                <a:srgbClr val="000000"/>
              </a:solidFill>
              <a:effectLst/>
              <a:latin typeface="Univers Condensed" panose="020B050602020205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solidFill>
                  <a:srgbClr val="404040"/>
                </a:solidFill>
                <a:effectLst/>
                <a:latin typeface="Univers Condensed"/>
              </a:rPr>
              <a:t> 58 brick and mortar or location openings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Univers Condensed"/>
              </a:rPr>
              <a:t>​</a:t>
            </a: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i="0" dirty="0">
              <a:solidFill>
                <a:srgbClr val="000000"/>
              </a:solidFill>
              <a:effectLst/>
              <a:latin typeface="Univers Condensed" panose="020B050602020205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solidFill>
                  <a:srgbClr val="404040"/>
                </a:solidFill>
                <a:effectLst/>
                <a:latin typeface="Univers Condensed"/>
              </a:rPr>
              <a:t> 927 total small business clients served</a:t>
            </a: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i="0" dirty="0">
              <a:solidFill>
                <a:srgbClr val="000000"/>
              </a:solidFill>
              <a:effectLst/>
              <a:latin typeface="Univers Condensed" panose="020B050602020205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solidFill>
                  <a:srgbClr val="404040"/>
                </a:solidFill>
                <a:effectLst/>
                <a:latin typeface="Univers Condensed"/>
              </a:rPr>
              <a:t> 378 new clients served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Univers Condensed"/>
              </a:rPr>
              <a:t>​</a:t>
            </a: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i="0">
              <a:solidFill>
                <a:srgbClr val="000000"/>
              </a:solidFill>
              <a:effectLst/>
              <a:latin typeface="Univers Condense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8F7CF-3AD2-AC83-48ED-76E5E4A804AB}"/>
              </a:ext>
            </a:extLst>
          </p:cNvPr>
          <p:cNvSpPr txBox="1"/>
          <p:nvPr/>
        </p:nvSpPr>
        <p:spPr>
          <a:xfrm>
            <a:off x="2743199" y="647700"/>
            <a:ext cx="1498820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i="0" u="none" strike="noStrike" dirty="0">
                <a:solidFill>
                  <a:srgbClr val="92D050"/>
                </a:solidFill>
                <a:effectLst/>
                <a:latin typeface="Univers" panose="020B0503020202020204" pitchFamily="34" charset="0"/>
              </a:rPr>
              <a:t>2025 Small Business</a:t>
            </a:r>
          </a:p>
          <a:p>
            <a:r>
              <a:rPr lang="en-US" sz="6600" b="1" i="0" u="none" strike="noStrike" dirty="0">
                <a:solidFill>
                  <a:srgbClr val="92D050"/>
                </a:solidFill>
                <a:effectLst/>
                <a:latin typeface="Univers" panose="020B0503020202020204" pitchFamily="34" charset="0"/>
              </a:rPr>
              <a:t>Entrepreneurial Outcomes</a:t>
            </a:r>
            <a:endParaRPr lang="en-US" sz="6600" dirty="0">
              <a:latin typeface="Univers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E9291-F068-01CB-B567-DA077D0AA9F6}"/>
              </a:ext>
            </a:extLst>
          </p:cNvPr>
          <p:cNvSpPr txBox="1"/>
          <p:nvPr/>
        </p:nvSpPr>
        <p:spPr>
          <a:xfrm>
            <a:off x="10287000" y="3409950"/>
            <a:ext cx="7239000" cy="66941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>
                <a:solidFill>
                  <a:srgbClr val="404040"/>
                </a:solidFill>
                <a:effectLst/>
                <a:latin typeface="Univers Condensed"/>
              </a:rPr>
              <a:t> $30.8M Follow on funding startups</a:t>
            </a:r>
          </a:p>
          <a:p>
            <a:pPr algn="l" rtl="0" fontAlgn="base">
              <a:spcAft>
                <a:spcPts val="600"/>
              </a:spcAft>
            </a:pPr>
            <a:r>
              <a:rPr lang="en-US" sz="3200" b="1" i="0">
                <a:solidFill>
                  <a:srgbClr val="000000"/>
                </a:solidFill>
                <a:effectLst/>
                <a:latin typeface="Univers Condensed"/>
              </a:rPr>
              <a:t>​</a:t>
            </a: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>
                <a:solidFill>
                  <a:srgbClr val="404040"/>
                </a:solidFill>
                <a:effectLst/>
                <a:latin typeface="Univers Condensed"/>
              </a:rPr>
              <a:t> $40</a:t>
            </a:r>
            <a:r>
              <a:rPr lang="en-US" sz="3200" b="1">
                <a:solidFill>
                  <a:srgbClr val="404040"/>
                </a:solidFill>
                <a:latin typeface="Univers Condensed"/>
              </a:rPr>
              <a:t>.6</a:t>
            </a:r>
            <a:r>
              <a:rPr lang="en-US" sz="3200" b="1" i="0" u="none" strike="noStrike">
                <a:solidFill>
                  <a:srgbClr val="404040"/>
                </a:solidFill>
                <a:effectLst/>
                <a:latin typeface="Univers Condensed"/>
              </a:rPr>
              <a:t>M startup generated revenue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>
              <a:solidFill>
                <a:srgbClr val="404040"/>
              </a:solidFill>
              <a:latin typeface="Univers Condensed"/>
            </a:endParaRPr>
          </a:p>
          <a:p>
            <a:pPr marL="285750" indent="-28575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3200" b="1">
                <a:solidFill>
                  <a:srgbClr val="404040"/>
                </a:solidFill>
                <a:latin typeface="Univers Condensed"/>
              </a:rPr>
              <a:t>810 new products launched</a:t>
            </a:r>
            <a:r>
              <a:rPr lang="en-US" sz="3200" b="1">
                <a:solidFill>
                  <a:srgbClr val="000000"/>
                </a:solidFill>
                <a:latin typeface="Univers Condensed"/>
              </a:rPr>
              <a:t> </a:t>
            </a:r>
            <a:endParaRPr lang="en-US" sz="3200">
              <a:solidFill>
                <a:srgbClr val="000000"/>
              </a:solidFill>
              <a:latin typeface="Univers Condensed"/>
            </a:endParaRPr>
          </a:p>
          <a:p>
            <a:pPr algn="l" rtl="0" fontAlgn="base">
              <a:spcAft>
                <a:spcPts val="600"/>
              </a:spcAft>
            </a:pPr>
            <a:r>
              <a:rPr lang="en-US" sz="3200" b="1" i="0">
                <a:solidFill>
                  <a:srgbClr val="000000"/>
                </a:solidFill>
                <a:effectLst/>
                <a:latin typeface="Univers Condensed"/>
              </a:rPr>
              <a:t>​</a:t>
            </a:r>
          </a:p>
          <a:p>
            <a:pPr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>
                <a:solidFill>
                  <a:srgbClr val="404040"/>
                </a:solidFill>
                <a:effectLst/>
                <a:latin typeface="Univers Condensed"/>
              </a:rPr>
              <a:t> SmartZone outcomes accelerating</a:t>
            </a:r>
            <a:r>
              <a:rPr lang="en-US" sz="3200" b="1">
                <a:solidFill>
                  <a:srgbClr val="404040"/>
                </a:solidFill>
                <a:latin typeface="Univers Condensed"/>
              </a:rPr>
              <a:t> with   high tech high growth startups</a:t>
            </a:r>
            <a:endParaRPr lang="en-US" sz="3200" b="1" i="0" u="none" strike="noStrike">
              <a:solidFill>
                <a:srgbClr val="404040"/>
              </a:solidFill>
              <a:effectLst/>
              <a:latin typeface="Univers Condensed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>
              <a:solidFill>
                <a:srgbClr val="404040"/>
              </a:solidFill>
              <a:latin typeface="Univers Condensed"/>
            </a:endParaRPr>
          </a:p>
          <a:p>
            <a:pPr marL="285750" indent="-285750"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3200" b="1">
                <a:solidFill>
                  <a:srgbClr val="404040"/>
                </a:solidFill>
                <a:latin typeface="Univers Condensed"/>
              </a:rPr>
              <a:t>80%+ survival rate after three years (national average 60%)</a:t>
            </a:r>
            <a:endParaRPr lang="en-US" sz="3200">
              <a:solidFill>
                <a:srgbClr val="000000"/>
              </a:solidFill>
              <a:latin typeface="Univers Condensed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>
              <a:solidFill>
                <a:srgbClr val="404040"/>
              </a:solidFill>
              <a:latin typeface="Univers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16400" y="0"/>
            <a:ext cx="1371600" cy="10287000"/>
            <a:chOff x="0" y="0"/>
            <a:chExt cx="347980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980" cy="3479800"/>
            </a:xfrm>
            <a:custGeom>
              <a:avLst/>
              <a:gdLst/>
              <a:ahLst/>
              <a:cxnLst/>
              <a:rect l="l" t="t" r="r" b="b"/>
              <a:pathLst>
                <a:path w="347980" h="3479800">
                  <a:moveTo>
                    <a:pt x="0" y="0"/>
                  </a:moveTo>
                  <a:lnTo>
                    <a:pt x="347980" y="0"/>
                  </a:lnTo>
                  <a:lnTo>
                    <a:pt x="347980" y="3479800"/>
                  </a:lnTo>
                  <a:lnTo>
                    <a:pt x="0" y="3479800"/>
                  </a:lnTo>
                  <a:close/>
                </a:path>
              </a:pathLst>
            </a:custGeom>
            <a:gradFill rotWithShape="1">
              <a:gsLst>
                <a:gs pos="0">
                  <a:srgbClr val="00A4E4">
                    <a:alpha val="100000"/>
                  </a:srgbClr>
                </a:gs>
                <a:gs pos="100000">
                  <a:srgbClr val="8DC63F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50597F9-3278-734A-2ABA-3CD57B81170E}"/>
              </a:ext>
            </a:extLst>
          </p:cNvPr>
          <p:cNvSpPr txBox="1"/>
          <p:nvPr/>
        </p:nvSpPr>
        <p:spPr>
          <a:xfrm>
            <a:off x="900710" y="2904132"/>
            <a:ext cx="6909790" cy="78893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04040"/>
                </a:solidFill>
                <a:latin typeface="Univers Condensed"/>
              </a:rPr>
              <a:t>Community Enhancement Grants – $2.3M in MEDC RAP placemaking grants supporting projects in 12 distinct communities</a:t>
            </a:r>
            <a:endParaRPr lang="en-US" i="0" dirty="0">
              <a:effectLst/>
              <a:latin typeface="Calibri"/>
              <a:ea typeface="Calibri"/>
              <a:cs typeface="Calibri"/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404040"/>
              </a:solidFill>
              <a:latin typeface="Univers Condensed"/>
            </a:endParaRPr>
          </a:p>
          <a:p>
            <a:pPr algn="l" rtl="0" fontAlgn="base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effectLst/>
                <a:latin typeface="Univers Condensed"/>
              </a:rPr>
              <a:t>Site Readiness investments in industrial sites</a:t>
            </a:r>
          </a:p>
          <a:p>
            <a:pPr algn="l" rtl="0" fontAlgn="base">
              <a:spcAft>
                <a:spcPts val="400"/>
              </a:spcAft>
            </a:pPr>
            <a:r>
              <a:rPr lang="en-US" sz="3200" b="1" i="0" dirty="0">
                <a:effectLst/>
                <a:latin typeface="Univers Condensed"/>
              </a:rPr>
              <a:t>​</a:t>
            </a:r>
          </a:p>
          <a:p>
            <a:pPr algn="l" rtl="0" fontAlgn="base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effectLst/>
                <a:latin typeface="Univers Condensed"/>
              </a:rPr>
              <a:t>Two Brownfield projects in Ingham County (Williamston and Leslie)</a:t>
            </a:r>
            <a:r>
              <a:rPr lang="en-US" sz="3200" b="1" i="0" dirty="0">
                <a:effectLst/>
                <a:latin typeface="Univers Condensed"/>
              </a:rPr>
              <a:t>​</a:t>
            </a:r>
          </a:p>
          <a:p>
            <a:pPr algn="l" rtl="0" fontAlgn="base">
              <a:spcAft>
                <a:spcPts val="400"/>
              </a:spcAft>
            </a:pPr>
            <a:endParaRPr lang="en-US" sz="3200" b="1" i="0" dirty="0">
              <a:effectLst/>
              <a:latin typeface="Univers Condensed" panose="020B0506020202050204" pitchFamily="34" charset="0"/>
            </a:endParaRPr>
          </a:p>
          <a:p>
            <a:pPr fontAlgn="base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effectLst/>
                <a:latin typeface="Univers Condensed"/>
              </a:rPr>
              <a:t>First ever 517</a:t>
            </a:r>
            <a:r>
              <a:rPr lang="en-US" sz="3200" b="1" dirty="0">
                <a:latin typeface="Univers Condensed"/>
              </a:rPr>
              <a:t> Entrepreneurship</a:t>
            </a:r>
            <a:r>
              <a:rPr lang="en-US" sz="3200" b="1" i="0" u="none" strike="noStrike" dirty="0">
                <a:effectLst/>
                <a:latin typeface="Univers Condensed"/>
              </a:rPr>
              <a:t> &amp; Innovation Week</a:t>
            </a:r>
          </a:p>
          <a:p>
            <a:pPr algn="l" rtl="0" fontAlgn="base">
              <a:spcAft>
                <a:spcPts val="400"/>
              </a:spcAft>
            </a:pPr>
            <a:r>
              <a:rPr lang="en-US" sz="3200" b="1" i="0" dirty="0">
                <a:effectLst/>
                <a:latin typeface="Univers Condensed"/>
              </a:rPr>
              <a:t>​</a:t>
            </a:r>
          </a:p>
          <a:p>
            <a:pPr algn="l" rtl="0" fontAlgn="base">
              <a:spcAft>
                <a:spcPts val="400"/>
              </a:spcAft>
            </a:pPr>
            <a:endParaRPr lang="en-US" sz="3200" b="1" i="0" dirty="0">
              <a:effectLst/>
              <a:latin typeface="Univers Condense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CEDC5-763E-10A0-59D5-C1EA42804C67}"/>
              </a:ext>
            </a:extLst>
          </p:cNvPr>
          <p:cNvSpPr txBox="1"/>
          <p:nvPr/>
        </p:nvSpPr>
        <p:spPr>
          <a:xfrm>
            <a:off x="1181100" y="952122"/>
            <a:ext cx="11602212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600" b="1" i="0" u="none" strike="noStrike" dirty="0">
                <a:solidFill>
                  <a:srgbClr val="92D050"/>
                </a:solidFill>
                <a:effectLst/>
                <a:latin typeface="Univers"/>
              </a:rPr>
              <a:t>2025 Additional Initiatives</a:t>
            </a:r>
            <a:r>
              <a:rPr lang="en-US" sz="6600" b="0" i="0" dirty="0">
                <a:solidFill>
                  <a:srgbClr val="000000"/>
                </a:solidFill>
                <a:effectLst/>
                <a:latin typeface="Univers"/>
              </a:rPr>
              <a:t>​</a:t>
            </a:r>
            <a:endParaRPr lang="en-US" sz="6600">
              <a:latin typeface="Univer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A7733-F014-2A2B-E003-3F043B96E139}"/>
              </a:ext>
            </a:extLst>
          </p:cNvPr>
          <p:cNvSpPr txBox="1"/>
          <p:nvPr/>
        </p:nvSpPr>
        <p:spPr>
          <a:xfrm>
            <a:off x="9048750" y="2904132"/>
            <a:ext cx="8001000" cy="61247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effectLst/>
                <a:latin typeface="Univers Condensed"/>
              </a:rPr>
              <a:t>Launch of Creative Tech</a:t>
            </a:r>
            <a:r>
              <a:rPr lang="en-US" sz="3200" b="1" i="0" dirty="0">
                <a:effectLst/>
                <a:latin typeface="Univers Condensed"/>
              </a:rPr>
              <a:t>​</a:t>
            </a: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i="0" dirty="0">
              <a:effectLst/>
              <a:latin typeface="Univers Condensed" panose="020B0506020202050204" pitchFamily="34" charset="0"/>
            </a:endParaRPr>
          </a:p>
          <a:p>
            <a:pPr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04040"/>
                </a:solidFill>
                <a:latin typeface="Univers Condensed"/>
              </a:rPr>
              <a:t>Creation of LEAP THRIVE 501c3 entity</a:t>
            </a:r>
            <a:endParaRPr lang="en-US" sz="3200" b="1" i="0" dirty="0">
              <a:effectLst/>
              <a:latin typeface="Univers Condensed"/>
            </a:endParaRPr>
          </a:p>
          <a:p>
            <a:pPr algn="l" rtl="0" fontAlgn="base">
              <a:spcAft>
                <a:spcPts val="600"/>
              </a:spcAft>
            </a:pPr>
            <a:endParaRPr lang="en-US" sz="3200" b="1" i="0" dirty="0">
              <a:effectLst/>
              <a:latin typeface="Univers Condensed" panose="020B050602020205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effectLst/>
                <a:latin typeface="Univers Condensed"/>
              </a:rPr>
              <a:t>Connect – LEAP Entrepreneurs Networking Opportunity</a:t>
            </a:r>
            <a:r>
              <a:rPr lang="en-US" sz="3200" b="1" i="0" dirty="0">
                <a:effectLst/>
                <a:latin typeface="Univers Condensed"/>
              </a:rPr>
              <a:t>​</a:t>
            </a:r>
          </a:p>
          <a:p>
            <a:pPr algn="l" rtl="0" fontAlgn="base">
              <a:spcAft>
                <a:spcPts val="600"/>
              </a:spcAft>
            </a:pPr>
            <a:endParaRPr lang="en-US" sz="3200" b="1" i="0" dirty="0">
              <a:effectLst/>
              <a:latin typeface="Univers Condensed" panose="020B050602020205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effectLst/>
                <a:latin typeface="Univers Condensed"/>
              </a:rPr>
              <a:t>Completed Population study work</a:t>
            </a:r>
            <a:r>
              <a:rPr lang="en-US" sz="3200" b="1" i="0" dirty="0">
                <a:effectLst/>
                <a:latin typeface="Univers Condensed"/>
              </a:rPr>
              <a:t>​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>
              <a:latin typeface="Univers Condensed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Univers Condensed"/>
              </a:rPr>
              <a:t>Unveiled national benchmarking study of our region with LRCC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2475" y="9413283"/>
            <a:ext cx="18770204" cy="1244638"/>
            <a:chOff x="0" y="0"/>
            <a:chExt cx="10457814" cy="9831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57814" cy="983198"/>
            </a:xfrm>
            <a:custGeom>
              <a:avLst/>
              <a:gdLst/>
              <a:ahLst/>
              <a:cxnLst/>
              <a:rect l="l" t="t" r="r" b="b"/>
              <a:pathLst>
                <a:path w="10457814" h="983198">
                  <a:moveTo>
                    <a:pt x="0" y="0"/>
                  </a:moveTo>
                  <a:lnTo>
                    <a:pt x="10457814" y="0"/>
                  </a:lnTo>
                  <a:lnTo>
                    <a:pt x="10457814" y="983198"/>
                  </a:lnTo>
                  <a:lnTo>
                    <a:pt x="0" y="983198"/>
                  </a:lnTo>
                  <a:close/>
                </a:path>
              </a:pathLst>
            </a:custGeom>
            <a:gradFill rotWithShape="1">
              <a:gsLst>
                <a:gs pos="0">
                  <a:srgbClr val="8DC63F">
                    <a:alpha val="100000"/>
                  </a:srgbClr>
                </a:gs>
                <a:gs pos="100000">
                  <a:srgbClr val="00A4E4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D393CFA-48DF-396A-DC42-46392E5008E9}"/>
              </a:ext>
            </a:extLst>
          </p:cNvPr>
          <p:cNvSpPr txBox="1"/>
          <p:nvPr/>
        </p:nvSpPr>
        <p:spPr>
          <a:xfrm>
            <a:off x="1558871" y="2469189"/>
            <a:ext cx="15163800" cy="62754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04040"/>
                </a:solidFill>
                <a:latin typeface="Univers" panose="020B0503020202020204" pitchFamily="34" charset="0"/>
              </a:rPr>
              <a:t> </a:t>
            </a:r>
            <a:r>
              <a:rPr lang="en-US" sz="3200" b="1" i="0" u="none" strike="noStrike" dirty="0">
                <a:solidFill>
                  <a:srgbClr val="404040"/>
                </a:solidFill>
                <a:effectLst/>
                <a:latin typeface="Univers" panose="020B0503020202020204" pitchFamily="34" charset="0"/>
              </a:rPr>
              <a:t>TREK Small Business Support Hub work continues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  <a:endParaRPr lang="en-US" sz="3200" b="1" dirty="0">
              <a:latin typeface="Univers" panose="020B0503020202020204" pitchFamily="34" charset="0"/>
            </a:endParaRPr>
          </a:p>
          <a:p>
            <a:pPr algn="l" rtl="0" fontAlgn="base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solidFill>
                  <a:srgbClr val="404040"/>
                </a:solidFill>
                <a:effectLst/>
                <a:latin typeface="Univers" panose="020B0503020202020204" pitchFamily="34" charset="0"/>
              </a:rPr>
              <a:t> Business Attraction </a:t>
            </a:r>
          </a:p>
          <a:p>
            <a:pPr algn="l" rtl="0" fontAlgn="base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04040"/>
                </a:solidFill>
                <a:latin typeface="Univers" panose="020B0503020202020204" pitchFamily="34" charset="0"/>
              </a:rPr>
              <a:t> </a:t>
            </a:r>
            <a:r>
              <a:rPr lang="en-US" sz="3200" b="1" i="0" u="none" strike="noStrike" dirty="0">
                <a:solidFill>
                  <a:srgbClr val="404040"/>
                </a:solidFill>
                <a:effectLst/>
                <a:latin typeface="Univers" panose="020B0503020202020204" pitchFamily="34" charset="0"/>
              </a:rPr>
              <a:t>Business Retention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</a:p>
          <a:p>
            <a:pPr algn="l" rtl="0" fontAlgn="base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solidFill>
                  <a:srgbClr val="404040"/>
                </a:solidFill>
                <a:effectLst/>
                <a:latin typeface="Univers" panose="020B0503020202020204" pitchFamily="34" charset="0"/>
              </a:rPr>
              <a:t> SmartZone TIF extension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</a:p>
          <a:p>
            <a:pPr fontAlgn="base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04040"/>
                </a:solidFill>
                <a:latin typeface="Univers" panose="020B0503020202020204" pitchFamily="34" charset="0"/>
              </a:rPr>
              <a:t> More Childcare initiatives and funding secured</a:t>
            </a:r>
            <a:endParaRPr lang="en-US" sz="3200" b="1" i="0" dirty="0">
              <a:solidFill>
                <a:srgbClr val="404040"/>
              </a:solidFill>
              <a:effectLst/>
              <a:latin typeface="Univers" panose="020B0503020202020204" pitchFamily="34" charset="0"/>
            </a:endParaRPr>
          </a:p>
          <a:p>
            <a:pPr algn="l" rtl="0" fontAlgn="base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200" b="1" i="0" u="none" strike="noStrike" dirty="0">
                <a:solidFill>
                  <a:srgbClr val="404040"/>
                </a:solidFill>
                <a:effectLst/>
                <a:latin typeface="Univers" panose="020B0503020202020204" pitchFamily="34" charset="0"/>
              </a:rPr>
              <a:t> Celebration of LEAP’s 20th anniversary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Univers" panose="020B0503020202020204" pitchFamily="34" charset="0"/>
              </a:rPr>
              <a:t>​</a:t>
            </a:r>
          </a:p>
          <a:p>
            <a:pPr marL="285750" indent="-285750" fontAlgn="base">
              <a:lnSpc>
                <a:spcPct val="150000"/>
              </a:lnSpc>
              <a:spcAft>
                <a:spcPts val="400"/>
              </a:spcAft>
              <a:buFont typeface="Arial,Sans-Serif" panose="020B0604020202020204" pitchFamily="34" charset="0"/>
              <a:buChar char="•"/>
            </a:pPr>
            <a:r>
              <a:rPr lang="en-US" sz="3200" b="1" dirty="0">
                <a:solidFill>
                  <a:srgbClr val="404040"/>
                </a:solidFill>
                <a:latin typeface="Univers"/>
              </a:rPr>
              <a:t>Unveiling population study work </a:t>
            </a:r>
            <a:endParaRPr lang="en-US" sz="3200" b="1" dirty="0">
              <a:solidFill>
                <a:srgbClr val="000000"/>
              </a:solidFill>
              <a:latin typeface="Univers"/>
            </a:endParaRP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,Sans-Serif" panose="020B0604020202020204" pitchFamily="34" charset="0"/>
              <a:buChar char="•"/>
            </a:pPr>
            <a:r>
              <a:rPr lang="en-US" sz="3200" b="1" dirty="0">
                <a:solidFill>
                  <a:srgbClr val="404040"/>
                </a:solidFill>
                <a:latin typeface="Univers"/>
              </a:rPr>
              <a:t>Crafting a LEAP 2030 economic development strategy for region</a:t>
            </a:r>
            <a:endParaRPr lang="en-US" sz="3200" b="1" i="0" dirty="0">
              <a:solidFill>
                <a:srgbClr val="000000"/>
              </a:solidFill>
              <a:effectLst/>
              <a:latin typeface="Univer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46CA2B-B5F8-340C-45C7-9455413C1C6B}"/>
              </a:ext>
            </a:extLst>
          </p:cNvPr>
          <p:cNvSpPr txBox="1"/>
          <p:nvPr/>
        </p:nvSpPr>
        <p:spPr>
          <a:xfrm>
            <a:off x="1558871" y="1048072"/>
            <a:ext cx="12091416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600" b="1" i="0" u="none" strike="noStrike" dirty="0">
                <a:solidFill>
                  <a:srgbClr val="92D050"/>
                </a:solidFill>
                <a:effectLst/>
                <a:latin typeface="Univers"/>
              </a:rPr>
              <a:t>2026 Program &amp; Initiatives</a:t>
            </a:r>
            <a:endParaRPr lang="en-US" sz="6600" b="1">
              <a:latin typeface="Univer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E374D-5BD4-0248-8314-959906762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5E92-2D35-386D-FF9E-8AEC0581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329" y="571022"/>
            <a:ext cx="15145339" cy="217731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>
                <a:solidFill>
                  <a:srgbClr val="92D050"/>
                </a:solidFill>
                <a:latin typeface="Univers"/>
                <a:cs typeface="Times New Roman"/>
              </a:rPr>
              <a:t>LEAP’s Cumulative Impact</a:t>
            </a:r>
            <a:endParaRPr lang="en-US" sz="6600" b="1">
              <a:solidFill>
                <a:srgbClr val="92D050"/>
              </a:solidFill>
              <a:latin typeface="Univers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5FBAC-F1A6-764D-70CF-C8FE28E39955}"/>
              </a:ext>
            </a:extLst>
          </p:cNvPr>
          <p:cNvSpPr txBox="1"/>
          <p:nvPr/>
        </p:nvSpPr>
        <p:spPr>
          <a:xfrm>
            <a:off x="1571330" y="2102001"/>
            <a:ext cx="6565969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1371566">
              <a:defRPr/>
            </a:pPr>
            <a:r>
              <a:rPr lang="en-US" sz="4400" b="1">
                <a:latin typeface="Univers Condensed"/>
              </a:rPr>
              <a:t>2012-2025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4F05D-FCB0-905A-9A61-54EDA6C9A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437" y="2636366"/>
            <a:ext cx="13678676" cy="76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482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37E6839-1CF0-308A-560B-8CA232B82CF8}"/>
              </a:ext>
            </a:extLst>
          </p:cNvPr>
          <p:cNvGrpSpPr/>
          <p:nvPr/>
        </p:nvGrpSpPr>
        <p:grpSpPr>
          <a:xfrm>
            <a:off x="-195569" y="-21133"/>
            <a:ext cx="19360645" cy="10308133"/>
            <a:chOff x="0" y="0"/>
            <a:chExt cx="10457814" cy="98319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44235F9-541E-989D-BE36-257EB4B2D764}"/>
                </a:ext>
              </a:extLst>
            </p:cNvPr>
            <p:cNvSpPr/>
            <p:nvPr/>
          </p:nvSpPr>
          <p:spPr>
            <a:xfrm>
              <a:off x="0" y="0"/>
              <a:ext cx="10457814" cy="983198"/>
            </a:xfrm>
            <a:custGeom>
              <a:avLst/>
              <a:gdLst/>
              <a:ahLst/>
              <a:cxnLst/>
              <a:rect l="l" t="t" r="r" b="b"/>
              <a:pathLst>
                <a:path w="10457814" h="983198">
                  <a:moveTo>
                    <a:pt x="0" y="0"/>
                  </a:moveTo>
                  <a:lnTo>
                    <a:pt x="10457814" y="0"/>
                  </a:lnTo>
                  <a:lnTo>
                    <a:pt x="10457814" y="983198"/>
                  </a:lnTo>
                  <a:lnTo>
                    <a:pt x="0" y="983198"/>
                  </a:lnTo>
                  <a:close/>
                </a:path>
              </a:pathLst>
            </a:custGeom>
            <a:gradFill rotWithShape="1">
              <a:gsLst>
                <a:gs pos="0">
                  <a:srgbClr val="8DC63F">
                    <a:alpha val="100000"/>
                  </a:srgbClr>
                </a:gs>
                <a:gs pos="100000">
                  <a:srgbClr val="00A4E4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962BB83-FB5C-6D48-F123-EF28636B513A}"/>
              </a:ext>
            </a:extLst>
          </p:cNvPr>
          <p:cNvSpPr txBox="1"/>
          <p:nvPr/>
        </p:nvSpPr>
        <p:spPr>
          <a:xfrm>
            <a:off x="1876734" y="3943171"/>
            <a:ext cx="14538960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Univers Condensed"/>
                <a:ea typeface="Segoe UI"/>
                <a:cs typeface="Segoe UI"/>
              </a:rPr>
              <a:t>Thank you</a:t>
            </a:r>
            <a:r>
              <a:rPr lang="en-US" sz="6600" b="1" baseline="0" dirty="0">
                <a:solidFill>
                  <a:srgbClr val="FFFFFF"/>
                </a:solidFill>
                <a:latin typeface="Univers Condensed"/>
                <a:ea typeface="Segoe UI"/>
                <a:cs typeface="Segoe UI"/>
              </a:rPr>
              <a:t> to our LEAP members, </a:t>
            </a:r>
            <a:r>
              <a:rPr lang="en-US" sz="6600" b="1" dirty="0">
                <a:solidFill>
                  <a:srgbClr val="FFFFFF"/>
                </a:solidFill>
                <a:latin typeface="Univers Condensed"/>
                <a:ea typeface="Segoe UI"/>
                <a:cs typeface="Segoe UI"/>
              </a:rPr>
              <a:t>partners and</a:t>
            </a:r>
            <a:r>
              <a:rPr lang="en-US" sz="6600" b="1" baseline="0" dirty="0">
                <a:solidFill>
                  <a:srgbClr val="FFFFFF"/>
                </a:solidFill>
                <a:latin typeface="Univers Condensed"/>
                <a:ea typeface="Segoe UI"/>
                <a:cs typeface="Segoe UI"/>
              </a:rPr>
              <a:t> Michigan Business Network.</a:t>
            </a:r>
            <a:endParaRPr lang="en-US" sz="6600" b="1" dirty="0">
              <a:latin typeface="Univers Condensed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4657</TotalTime>
  <Words>336</Words>
  <Application>Microsoft Office PowerPoint</Application>
  <PresentationFormat>Custom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Univers</vt:lpstr>
      <vt:lpstr>Calibri</vt:lpstr>
      <vt:lpstr>Univers Condensed</vt:lpstr>
      <vt:lpstr>Aptos</vt:lpstr>
      <vt:lpstr>Arial</vt:lpstr>
      <vt:lpstr>Arial,Sans-Serif</vt:lpstr>
      <vt:lpstr>Office Theme</vt:lpstr>
      <vt:lpstr>PowerPoint Presentation</vt:lpstr>
      <vt:lpstr>Head Winds of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LEAP’s Cumulative Impact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LEAP Font</dc:title>
  <dc:creator>Laura Sumpter</dc:creator>
  <cp:lastModifiedBy>Laura Sumpter</cp:lastModifiedBy>
  <cp:revision>50</cp:revision>
  <dcterms:created xsi:type="dcterms:W3CDTF">2006-08-16T00:00:00Z</dcterms:created>
  <dcterms:modified xsi:type="dcterms:W3CDTF">2026-01-13T14:28:57Z</dcterms:modified>
  <dc:identifier>DAG936i2uPo</dc:identifier>
</cp:coreProperties>
</file>