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312" r:id="rId4"/>
    <p:sldId id="259" r:id="rId5"/>
    <p:sldId id="262" r:id="rId6"/>
    <p:sldId id="264" r:id="rId7"/>
    <p:sldId id="266" r:id="rId8"/>
    <p:sldId id="282" r:id="rId9"/>
    <p:sldId id="309" r:id="rId10"/>
    <p:sldId id="283" r:id="rId11"/>
    <p:sldId id="284" r:id="rId12"/>
    <p:sldId id="274" r:id="rId13"/>
    <p:sldId id="278" r:id="rId1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59A9"/>
    <a:srgbClr val="C00000"/>
    <a:srgbClr val="76D6FF"/>
    <a:srgbClr val="00B0F0"/>
    <a:srgbClr val="FFF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_106_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_106_0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_108_0.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_108_02.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_10A_0.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2800" b="1" i="0" u="none" strike="noStrike">
                <a:solidFill>
                  <a:srgbClr val="000000"/>
                </a:solidFill>
                <a:latin typeface="Calibri"/>
              </a:defRPr>
            </a:pPr>
            <a:r>
              <a:rPr lang="en-US" sz="2800" b="1" i="0" u="none" strike="noStrike">
                <a:solidFill>
                  <a:srgbClr val="000000"/>
                </a:solidFill>
                <a:latin typeface="Calibri"/>
              </a:rPr>
              <a:t>Past Six Months</a:t>
            </a:r>
          </a:p>
        </c:rich>
      </c:tx>
      <c:layout>
        <c:manualLayout>
          <c:xMode val="edge"/>
          <c:yMode val="edge"/>
          <c:x val="0.35400700000000002"/>
          <c:y val="0"/>
          <c:w val="0.29198499999999999"/>
          <c:h val="0.14797099999999999"/>
        </c:manualLayout>
      </c:layout>
      <c:overlay val="1"/>
      <c:spPr>
        <a:noFill/>
        <a:effectLst/>
      </c:spPr>
    </c:title>
    <c:autoTitleDeleted val="0"/>
    <c:plotArea>
      <c:layout>
        <c:manualLayout>
          <c:layoutTarget val="inner"/>
          <c:xMode val="edge"/>
          <c:yMode val="edge"/>
          <c:x val="2.6602399999999998E-2"/>
          <c:y val="0.14797099999999999"/>
          <c:w val="0.96315399999999995"/>
          <c:h val="0.63533300000000004"/>
        </c:manualLayout>
      </c:layout>
      <c:lineChart>
        <c:grouping val="standard"/>
        <c:varyColors val="0"/>
        <c:ser>
          <c:idx val="0"/>
          <c:order val="0"/>
          <c:tx>
            <c:strRef>
              <c:f>Sheet1!$B$1</c:f>
              <c:strCache>
                <c:ptCount val="1"/>
                <c:pt idx="0">
                  <c:v>Sales Are Up</c:v>
                </c:pt>
              </c:strCache>
            </c:strRef>
          </c:tx>
          <c:spPr>
            <a:ln w="47625" cap="flat">
              <a:solidFill>
                <a:srgbClr val="4A7EBB"/>
              </a:solidFill>
              <a:prstDash val="solid"/>
              <a:round/>
            </a:ln>
            <a:effectLst/>
          </c:spPr>
          <c:marker>
            <c:symbol val="circle"/>
            <c:size val="6"/>
            <c:spPr>
              <a:solidFill>
                <a:schemeClr val="accent1"/>
              </a:solidFill>
              <a:ln w="9525" cap="flat">
                <a:solidFill>
                  <a:srgbClr val="4A7EBB"/>
                </a:solidFill>
                <a:prstDash val="solid"/>
                <a:round/>
              </a:ln>
              <a:effectLst/>
            </c:spPr>
          </c:marker>
          <c:dLbls>
            <c:numFmt formatCode="0" sourceLinked="0"/>
            <c:spPr>
              <a:noFill/>
              <a:ln>
                <a:noFill/>
              </a:ln>
              <a:effectLst/>
            </c:spPr>
            <c:txPr>
              <a:bodyPr/>
              <a:lstStyle/>
              <a:p>
                <a:pPr>
                  <a:defRPr sz="1800" b="0" i="0" u="none" strike="noStrike">
                    <a:solidFill>
                      <a:srgbClr val="000000"/>
                    </a:solidFill>
                    <a:latin typeface="Calibri"/>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Sheet1!$A$2:$A$29</c:f>
              <c:strCache>
                <c:ptCount val="28"/>
                <c:pt idx="0">
                  <c:v>June '11</c:v>
                </c:pt>
                <c:pt idx="1">
                  <c:v>Oct '11</c:v>
                </c:pt>
                <c:pt idx="2">
                  <c:v>June '12</c:v>
                </c:pt>
                <c:pt idx="3">
                  <c:v>Oct '12</c:v>
                </c:pt>
                <c:pt idx="4">
                  <c:v>May '13</c:v>
                </c:pt>
                <c:pt idx="5">
                  <c:v>Nov  '13</c:v>
                </c:pt>
                <c:pt idx="6">
                  <c:v>June '14</c:v>
                </c:pt>
                <c:pt idx="7">
                  <c:v>Nov '14</c:v>
                </c:pt>
                <c:pt idx="8">
                  <c:v>June '15</c:v>
                </c:pt>
                <c:pt idx="9">
                  <c:v>Nov'15</c:v>
                </c:pt>
                <c:pt idx="10">
                  <c:v>June '16</c:v>
                </c:pt>
                <c:pt idx="11">
                  <c:v>Nov '16</c:v>
                </c:pt>
                <c:pt idx="12">
                  <c:v>July '17</c:v>
                </c:pt>
                <c:pt idx="13">
                  <c:v>Nov '17</c:v>
                </c:pt>
                <c:pt idx="14">
                  <c:v>June '18</c:v>
                </c:pt>
                <c:pt idx="15">
                  <c:v>Nov '18</c:v>
                </c:pt>
                <c:pt idx="16">
                  <c:v>June '18</c:v>
                </c:pt>
                <c:pt idx="17">
                  <c:v>Nov '19</c:v>
                </c:pt>
                <c:pt idx="18">
                  <c:v>June '21</c:v>
                </c:pt>
                <c:pt idx="19">
                  <c:v>Nov '21</c:v>
                </c:pt>
                <c:pt idx="20">
                  <c:v>June '22</c:v>
                </c:pt>
                <c:pt idx="21">
                  <c:v>Nov' 22</c:v>
                </c:pt>
                <c:pt idx="22">
                  <c:v>June '23</c:v>
                </c:pt>
                <c:pt idx="23">
                  <c:v>Dec '23</c:v>
                </c:pt>
                <c:pt idx="24">
                  <c:v>June '24</c:v>
                </c:pt>
                <c:pt idx="25">
                  <c:v>Dec '24</c:v>
                </c:pt>
                <c:pt idx="26">
                  <c:v>June '25</c:v>
                </c:pt>
                <c:pt idx="27">
                  <c:v>Dec '25</c:v>
                </c:pt>
              </c:strCache>
            </c:strRef>
          </c:cat>
          <c:val>
            <c:numRef>
              <c:f>Sheet1!$B$2:$B$29</c:f>
              <c:numCache>
                <c:formatCode>General</c:formatCode>
                <c:ptCount val="28"/>
                <c:pt idx="0">
                  <c:v>33</c:v>
                </c:pt>
                <c:pt idx="1">
                  <c:v>35</c:v>
                </c:pt>
                <c:pt idx="2">
                  <c:v>38</c:v>
                </c:pt>
                <c:pt idx="3">
                  <c:v>40</c:v>
                </c:pt>
                <c:pt idx="4">
                  <c:v>41</c:v>
                </c:pt>
                <c:pt idx="5">
                  <c:v>42</c:v>
                </c:pt>
                <c:pt idx="6">
                  <c:v>45</c:v>
                </c:pt>
                <c:pt idx="7">
                  <c:v>49</c:v>
                </c:pt>
                <c:pt idx="8">
                  <c:v>49</c:v>
                </c:pt>
                <c:pt idx="9">
                  <c:v>50</c:v>
                </c:pt>
                <c:pt idx="10">
                  <c:v>40</c:v>
                </c:pt>
                <c:pt idx="11">
                  <c:v>43</c:v>
                </c:pt>
                <c:pt idx="12">
                  <c:v>48</c:v>
                </c:pt>
                <c:pt idx="13">
                  <c:v>45</c:v>
                </c:pt>
                <c:pt idx="14">
                  <c:v>46</c:v>
                </c:pt>
                <c:pt idx="15">
                  <c:v>49</c:v>
                </c:pt>
                <c:pt idx="16">
                  <c:v>44</c:v>
                </c:pt>
                <c:pt idx="17">
                  <c:v>40</c:v>
                </c:pt>
                <c:pt idx="18">
                  <c:v>32</c:v>
                </c:pt>
                <c:pt idx="19" formatCode="0">
                  <c:v>42</c:v>
                </c:pt>
                <c:pt idx="20">
                  <c:v>40</c:v>
                </c:pt>
                <c:pt idx="21">
                  <c:v>40</c:v>
                </c:pt>
                <c:pt idx="22">
                  <c:v>35</c:v>
                </c:pt>
                <c:pt idx="23">
                  <c:v>33</c:v>
                </c:pt>
                <c:pt idx="24">
                  <c:v>33</c:v>
                </c:pt>
                <c:pt idx="25">
                  <c:v>30</c:v>
                </c:pt>
                <c:pt idx="26">
                  <c:v>26</c:v>
                </c:pt>
                <c:pt idx="27">
                  <c:v>25</c:v>
                </c:pt>
              </c:numCache>
            </c:numRef>
          </c:val>
          <c:smooth val="0"/>
          <c:extLst>
            <c:ext xmlns:c16="http://schemas.microsoft.com/office/drawing/2014/chart" uri="{C3380CC4-5D6E-409C-BE32-E72D297353CC}">
              <c16:uniqueId val="{00000000-7748-4249-8243-2998B1A19CF9}"/>
            </c:ext>
          </c:extLst>
        </c:ser>
        <c:dLbls>
          <c:showLegendKey val="0"/>
          <c:showVal val="0"/>
          <c:showCatName val="0"/>
          <c:showSerName val="0"/>
          <c:showPercent val="0"/>
          <c:showBubbleSize val="0"/>
        </c:dLbls>
        <c:marker val="1"/>
        <c:smooth val="0"/>
        <c:axId val="2094734552"/>
        <c:axId val="2094734553"/>
      </c:lineChart>
      <c:catAx>
        <c:axId val="2094734552"/>
        <c:scaling>
          <c:orientation val="minMax"/>
        </c:scaling>
        <c:delete val="0"/>
        <c:axPos val="b"/>
        <c:numFmt formatCode="General" sourceLinked="0"/>
        <c:majorTickMark val="out"/>
        <c:minorTickMark val="none"/>
        <c:tickLblPos val="low"/>
        <c:spPr>
          <a:ln w="12700" cap="flat">
            <a:solidFill>
              <a:srgbClr val="888888"/>
            </a:solidFill>
            <a:prstDash val="solid"/>
            <a:round/>
          </a:ln>
        </c:spPr>
        <c:txPr>
          <a:bodyPr rot="-4020000"/>
          <a:lstStyle/>
          <a:p>
            <a:pPr>
              <a:defRPr sz="1600" b="0" i="0" u="none" strike="noStrike">
                <a:solidFill>
                  <a:srgbClr val="000000"/>
                </a:solidFill>
                <a:latin typeface="Calibri"/>
              </a:defRPr>
            </a:pPr>
            <a:endParaRPr lang="en-US"/>
          </a:p>
        </c:txPr>
        <c:crossAx val="2094734553"/>
        <c:crosses val="autoZero"/>
        <c:auto val="1"/>
        <c:lblAlgn val="ctr"/>
        <c:lblOffset val="100"/>
        <c:noMultiLvlLbl val="1"/>
      </c:catAx>
      <c:valAx>
        <c:axId val="2094734553"/>
        <c:scaling>
          <c:orientation val="minMax"/>
          <c:max val="60"/>
          <c:min val="0"/>
        </c:scaling>
        <c:delete val="0"/>
        <c:axPos val="l"/>
        <c:majorGridlines>
          <c:spPr>
            <a:ln w="12700" cap="flat">
              <a:solidFill>
                <a:srgbClr val="888888"/>
              </a:solidFill>
              <a:prstDash val="solid"/>
              <a:round/>
            </a:ln>
          </c:spPr>
        </c:majorGridlines>
        <c:numFmt formatCode="&quot;%&quot;?.#" sourceLinked="0"/>
        <c:majorTickMark val="out"/>
        <c:minorTickMark val="none"/>
        <c:tickLblPos val="none"/>
        <c:spPr>
          <a:ln w="12700" cap="flat">
            <a:solidFill>
              <a:srgbClr val="888888"/>
            </a:solidFill>
            <a:prstDash val="solid"/>
            <a:round/>
          </a:ln>
        </c:spPr>
        <c:txPr>
          <a:bodyPr rot="0"/>
          <a:lstStyle/>
          <a:p>
            <a:pPr>
              <a:defRPr sz="1800" b="0" i="0" u="none" strike="noStrike">
                <a:solidFill>
                  <a:srgbClr val="000000"/>
                </a:solidFill>
                <a:latin typeface="Calibri"/>
              </a:defRPr>
            </a:pPr>
            <a:endParaRPr lang="en-US"/>
          </a:p>
        </c:txPr>
        <c:crossAx val="2094734552"/>
        <c:crosses val="autoZero"/>
        <c:crossBetween val="between"/>
        <c:majorUnit val="10"/>
        <c:minorUnit val="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2000" b="1" i="0" u="none" strike="noStrike">
                <a:solidFill>
                  <a:srgbClr val="595959"/>
                </a:solidFill>
                <a:latin typeface="Calibri"/>
              </a:defRPr>
            </a:pPr>
            <a:r>
              <a:rPr lang="en-US" sz="2000" b="1" i="0" u="none" strike="noStrike">
                <a:solidFill>
                  <a:srgbClr val="595959"/>
                </a:solidFill>
                <a:latin typeface="Calibri"/>
              </a:rPr>
              <a:t>Sales</a:t>
            </a:r>
          </a:p>
        </c:rich>
      </c:tx>
      <c:layout>
        <c:manualLayout>
          <c:xMode val="edge"/>
          <c:yMode val="edge"/>
          <c:x val="0.197492"/>
          <c:y val="0.416466"/>
          <c:w val="0.13727300000000001"/>
          <c:h val="8.35336E-2"/>
        </c:manualLayout>
      </c:layout>
      <c:overlay val="1"/>
      <c:spPr>
        <a:noFill/>
        <a:effectLst/>
      </c:spPr>
    </c:title>
    <c:autoTitleDeleted val="0"/>
    <c:plotArea>
      <c:layout>
        <c:manualLayout>
          <c:layoutTarget val="inner"/>
          <c:xMode val="edge"/>
          <c:yMode val="edge"/>
          <c:x val="1.0319481577574433E-2"/>
          <c:y val="5.0001515984978758E-3"/>
          <c:w val="0.53225699999999998"/>
          <c:h val="0.98750000000000004"/>
        </c:manualLayout>
      </c:layout>
      <c:doughnutChart>
        <c:varyColors val="0"/>
        <c:ser>
          <c:idx val="0"/>
          <c:order val="0"/>
          <c:tx>
            <c:strRef>
              <c:f>Sheet1!$A$2</c:f>
              <c:strCache>
                <c:ptCount val="1"/>
                <c:pt idx="0">
                  <c:v>Sales</c:v>
                </c:pt>
              </c:strCache>
            </c:strRef>
          </c:tx>
          <c:spPr>
            <a:solidFill>
              <a:schemeClr val="accent1"/>
            </a:solidFill>
            <a:ln w="19050" cap="flat">
              <a:solidFill>
                <a:srgbClr val="FFFFFF"/>
              </a:solidFill>
              <a:prstDash val="solid"/>
              <a:round/>
            </a:ln>
            <a:effectLst/>
          </c:spPr>
          <c:dPt>
            <c:idx val="0"/>
            <c:bubble3D val="0"/>
            <c:extLst>
              <c:ext xmlns:c16="http://schemas.microsoft.com/office/drawing/2014/chart" uri="{C3380CC4-5D6E-409C-BE32-E72D297353CC}">
                <c16:uniqueId val="{00000001-4A83-E641-9738-77A6CCD1823D}"/>
              </c:ext>
            </c:extLst>
          </c:dPt>
          <c:dPt>
            <c:idx val="1"/>
            <c:bubble3D val="0"/>
            <c:spPr>
              <a:solidFill>
                <a:schemeClr val="accent2"/>
              </a:solidFill>
              <a:ln w="19050" cap="flat">
                <a:solidFill>
                  <a:srgbClr val="FFFFFF"/>
                </a:solidFill>
                <a:prstDash val="solid"/>
                <a:round/>
              </a:ln>
              <a:effectLst/>
            </c:spPr>
            <c:extLst>
              <c:ext xmlns:c16="http://schemas.microsoft.com/office/drawing/2014/chart" uri="{C3380CC4-5D6E-409C-BE32-E72D297353CC}">
                <c16:uniqueId val="{00000003-4A83-E641-9738-77A6CCD1823D}"/>
              </c:ext>
            </c:extLst>
          </c:dPt>
          <c:dPt>
            <c:idx val="2"/>
            <c:bubble3D val="0"/>
            <c:spPr>
              <a:solidFill>
                <a:schemeClr val="accent3"/>
              </a:solidFill>
              <a:ln w="19050" cap="flat">
                <a:solidFill>
                  <a:srgbClr val="FFFFFF"/>
                </a:solidFill>
                <a:prstDash val="solid"/>
                <a:round/>
              </a:ln>
              <a:effectLst/>
            </c:spPr>
            <c:extLst>
              <c:ext xmlns:c16="http://schemas.microsoft.com/office/drawing/2014/chart" uri="{C3380CC4-5D6E-409C-BE32-E72D297353CC}">
                <c16:uniqueId val="{00000005-4A83-E641-9738-77A6CCD1823D}"/>
              </c:ext>
            </c:extLst>
          </c:dPt>
          <c:dPt>
            <c:idx val="3"/>
            <c:bubble3D val="0"/>
            <c:spPr>
              <a:solidFill>
                <a:schemeClr val="accent4"/>
              </a:solidFill>
              <a:ln w="19050" cap="flat">
                <a:solidFill>
                  <a:srgbClr val="FFFFFF"/>
                </a:solidFill>
                <a:prstDash val="solid"/>
                <a:round/>
              </a:ln>
              <a:effectLst/>
            </c:spPr>
            <c:extLst>
              <c:ext xmlns:c16="http://schemas.microsoft.com/office/drawing/2014/chart" uri="{C3380CC4-5D6E-409C-BE32-E72D297353CC}">
                <c16:uniqueId val="{00000007-4A83-E641-9738-77A6CCD1823D}"/>
              </c:ext>
            </c:extLst>
          </c:dPt>
          <c:dLbls>
            <c:dLbl>
              <c:idx val="0"/>
              <c:numFmt formatCode="0%" sourceLinked="0"/>
              <c:spPr/>
              <c:txPr>
                <a:bodyPr/>
                <a:lstStyle/>
                <a:p>
                  <a:pPr>
                    <a:defRPr sz="2000" b="1" i="0" u="none" strike="noStrike">
                      <a:solidFill>
                        <a:srgbClr val="F7FF2F"/>
                      </a:solidFill>
                      <a:effectLst>
                        <a:outerShdw blurRad="889000" dir="4484693"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1-4A83-E641-9738-77A6CCD1823D}"/>
                </c:ext>
              </c:extLst>
            </c:dLbl>
            <c:dLbl>
              <c:idx val="1"/>
              <c:numFmt formatCode="0%" sourceLinked="0"/>
              <c:spPr/>
              <c:txPr>
                <a:bodyPr/>
                <a:lstStyle/>
                <a:p>
                  <a:pPr>
                    <a:defRPr sz="2000" b="1" i="0" u="none" strike="noStrike">
                      <a:solidFill>
                        <a:srgbClr val="F7FF2F"/>
                      </a:solidFill>
                      <a:effectLst>
                        <a:outerShdw blurRad="889000" dir="4484693"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3-4A83-E641-9738-77A6CCD1823D}"/>
                </c:ext>
              </c:extLst>
            </c:dLbl>
            <c:dLbl>
              <c:idx val="2"/>
              <c:numFmt formatCode="0%" sourceLinked="0"/>
              <c:spPr/>
              <c:txPr>
                <a:bodyPr/>
                <a:lstStyle/>
                <a:p>
                  <a:pPr>
                    <a:defRPr sz="2000" b="1" i="0" u="none" strike="noStrike">
                      <a:solidFill>
                        <a:srgbClr val="F7FF2F"/>
                      </a:solidFill>
                      <a:effectLst>
                        <a:outerShdw blurRad="889000" dir="4484693"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5-4A83-E641-9738-77A6CCD1823D}"/>
                </c:ext>
              </c:extLst>
            </c:dLbl>
            <c:dLbl>
              <c:idx val="3"/>
              <c:numFmt formatCode="0%" sourceLinked="0"/>
              <c:spPr/>
              <c:txPr>
                <a:bodyPr/>
                <a:lstStyle/>
                <a:p>
                  <a:pPr>
                    <a:defRPr sz="2000" b="1" i="0" u="none" strike="noStrike">
                      <a:solidFill>
                        <a:srgbClr val="F7FF2F"/>
                      </a:solidFill>
                      <a:effectLst>
                        <a:outerShdw blurRad="889000" dir="4484693"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7-4A83-E641-9738-77A6CCD1823D}"/>
                </c:ext>
              </c:extLst>
            </c:dLbl>
            <c:numFmt formatCode="0%" sourceLinked="0"/>
            <c:spPr>
              <a:noFill/>
              <a:ln>
                <a:noFill/>
              </a:ln>
              <a:effectLst/>
            </c:spPr>
            <c:txPr>
              <a:bodyPr/>
              <a:lstStyle/>
              <a:p>
                <a:pPr>
                  <a:defRPr sz="2000" b="1" i="0" u="none" strike="noStrike">
                    <a:solidFill>
                      <a:srgbClr val="F7FF2F"/>
                    </a:solidFill>
                    <a:effectLst>
                      <a:outerShdw blurRad="889000" dir="4484693" algn="tl">
                        <a:srgbClr val="000000">
                          <a:alpha val="100000"/>
                        </a:srgbClr>
                      </a:outerShdw>
                    </a:effectLst>
                    <a:latin typeface="Calibri"/>
                  </a:defRPr>
                </a:pPr>
                <a:endParaRPr lang="en-US"/>
              </a:p>
            </c:txPr>
            <c:showLegendKey val="0"/>
            <c:showVal val="0"/>
            <c:showCatName val="0"/>
            <c:showSerName val="0"/>
            <c:showPercent val="1"/>
            <c:showBubbleSize val="0"/>
            <c:showLeaderLines val="1"/>
            <c:leaderLines>
              <c:spPr>
                <a:ln w="9525" cap="flat">
                  <a:solidFill>
                    <a:srgbClr val="A6A6A6"/>
                  </a:solidFill>
                  <a:prstDash val="solid"/>
                  <a:round/>
                </a:ln>
                <a:effectLst/>
              </c:spPr>
            </c:leaderLines>
            <c:extLst>
              <c:ext xmlns:c15="http://schemas.microsoft.com/office/drawing/2012/chart" uri="{CE6537A1-D6FC-4f65-9D91-7224C49458BB}"/>
            </c:extLst>
          </c:dLbls>
          <c:cat>
            <c:strRef>
              <c:f>Sheet1!$B$1:$E$1</c:f>
              <c:strCache>
                <c:ptCount val="4"/>
                <c:pt idx="0">
                  <c:v>Increase</c:v>
                </c:pt>
                <c:pt idx="1">
                  <c:v>Stay Same</c:v>
                </c:pt>
                <c:pt idx="2">
                  <c:v>Decrease</c:v>
                </c:pt>
                <c:pt idx="3">
                  <c:v>DNA</c:v>
                </c:pt>
              </c:strCache>
            </c:strRef>
          </c:cat>
          <c:val>
            <c:numRef>
              <c:f>Sheet1!$B$2:$E$2</c:f>
              <c:numCache>
                <c:formatCode>General</c:formatCode>
                <c:ptCount val="4"/>
                <c:pt idx="0">
                  <c:v>25</c:v>
                </c:pt>
                <c:pt idx="1">
                  <c:v>39</c:v>
                </c:pt>
                <c:pt idx="2">
                  <c:v>30</c:v>
                </c:pt>
                <c:pt idx="3">
                  <c:v>6</c:v>
                </c:pt>
              </c:numCache>
            </c:numRef>
          </c:val>
          <c:extLst>
            <c:ext xmlns:c16="http://schemas.microsoft.com/office/drawing/2014/chart" uri="{C3380CC4-5D6E-409C-BE32-E72D297353CC}">
              <c16:uniqueId val="{00000008-4A83-E641-9738-77A6CCD1823D}"/>
            </c:ext>
          </c:extLst>
        </c:ser>
        <c:dLbls>
          <c:showLegendKey val="0"/>
          <c:showVal val="0"/>
          <c:showCatName val="0"/>
          <c:showSerName val="0"/>
          <c:showPercent val="0"/>
          <c:showBubbleSize val="0"/>
          <c:showLeaderLines val="1"/>
        </c:dLbls>
        <c:firstSliceAng val="0"/>
        <c:holeSize val="54"/>
      </c:doughnutChart>
      <c:spPr>
        <a:noFill/>
        <a:ln w="12700" cap="flat">
          <a:noFill/>
          <a:miter lim="400000"/>
        </a:ln>
        <a:effectLst/>
      </c:spPr>
    </c:plotArea>
    <c:legend>
      <c:legendPos val="r"/>
      <c:layout>
        <c:manualLayout>
          <c:xMode val="edge"/>
          <c:yMode val="edge"/>
          <c:x val="0.46563599999999999"/>
          <c:y val="0.262714"/>
          <c:w val="0.53436399999999995"/>
          <c:h val="0.487072"/>
        </c:manualLayout>
      </c:layout>
      <c:overlay val="1"/>
      <c:spPr>
        <a:noFill/>
        <a:ln w="12700" cap="flat">
          <a:noFill/>
          <a:miter lim="400000"/>
        </a:ln>
        <a:effectLst/>
      </c:spPr>
      <c:txPr>
        <a:bodyPr rot="0"/>
        <a:lstStyle/>
        <a:p>
          <a:pPr>
            <a:defRPr sz="1800" b="0" i="0" u="none" strike="noStrike">
              <a:solidFill>
                <a:srgbClr val="595959"/>
              </a:solidFill>
              <a:latin typeface="Calibri"/>
            </a:defRPr>
          </a:pPr>
          <a:endParaRPr lang="en-US"/>
        </a:p>
      </c:txPr>
    </c:legend>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2800" b="1" i="0" u="none" strike="noStrike">
                <a:solidFill>
                  <a:srgbClr val="000000"/>
                </a:solidFill>
                <a:latin typeface="Calibri"/>
              </a:defRPr>
            </a:pPr>
            <a:r>
              <a:rPr lang="en-US" sz="2800" b="1" i="0" u="none" strike="noStrike">
                <a:solidFill>
                  <a:srgbClr val="000000"/>
                </a:solidFill>
                <a:latin typeface="Calibri"/>
              </a:rPr>
              <a:t>Past Six Months</a:t>
            </a:r>
          </a:p>
        </c:rich>
      </c:tx>
      <c:layout>
        <c:manualLayout>
          <c:xMode val="edge"/>
          <c:yMode val="edge"/>
          <c:x val="0.35983700000000002"/>
          <c:y val="0"/>
          <c:w val="0.28032600000000002"/>
          <c:h val="0.153637"/>
        </c:manualLayout>
      </c:layout>
      <c:overlay val="1"/>
      <c:spPr>
        <a:noFill/>
        <a:effectLst/>
      </c:spPr>
    </c:title>
    <c:autoTitleDeleted val="0"/>
    <c:plotArea>
      <c:layout>
        <c:manualLayout>
          <c:layoutTarget val="inner"/>
          <c:xMode val="edge"/>
          <c:yMode val="edge"/>
          <c:x val="2.55401E-2"/>
          <c:y val="0.153637"/>
          <c:w val="0.96591300000000002"/>
          <c:h val="0.62184600000000001"/>
        </c:manualLayout>
      </c:layout>
      <c:lineChart>
        <c:grouping val="standard"/>
        <c:varyColors val="0"/>
        <c:ser>
          <c:idx val="0"/>
          <c:order val="0"/>
          <c:tx>
            <c:strRef>
              <c:f>Sheet1!$B$1</c:f>
              <c:strCache>
                <c:ptCount val="1"/>
                <c:pt idx="0">
                  <c:v>Increased Capital Investments</c:v>
                </c:pt>
              </c:strCache>
            </c:strRef>
          </c:tx>
          <c:spPr>
            <a:ln w="47625" cap="flat">
              <a:solidFill>
                <a:srgbClr val="4A7EBB"/>
              </a:solidFill>
              <a:prstDash val="solid"/>
              <a:round/>
            </a:ln>
            <a:effectLst/>
          </c:spPr>
          <c:marker>
            <c:symbol val="circle"/>
            <c:size val="6"/>
            <c:spPr>
              <a:solidFill>
                <a:schemeClr val="accent1"/>
              </a:solidFill>
              <a:ln w="9525" cap="flat">
                <a:solidFill>
                  <a:srgbClr val="4A7EBB"/>
                </a:solidFill>
                <a:prstDash val="solid"/>
                <a:round/>
              </a:ln>
              <a:effectLst/>
            </c:spPr>
          </c:marker>
          <c:dLbls>
            <c:numFmt formatCode="0" sourceLinked="0"/>
            <c:spPr>
              <a:noFill/>
              <a:ln>
                <a:noFill/>
              </a:ln>
              <a:effectLst/>
            </c:spPr>
            <c:txPr>
              <a:bodyPr/>
              <a:lstStyle/>
              <a:p>
                <a:pPr>
                  <a:defRPr sz="1800" b="0" i="0" u="none" strike="noStrike">
                    <a:solidFill>
                      <a:srgbClr val="000000"/>
                    </a:solidFill>
                    <a:latin typeface="Calibri"/>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Sheet1!$A$2:$A$29</c:f>
              <c:strCache>
                <c:ptCount val="28"/>
                <c:pt idx="0">
                  <c:v>June '11</c:v>
                </c:pt>
                <c:pt idx="1">
                  <c:v>Oct '11</c:v>
                </c:pt>
                <c:pt idx="2">
                  <c:v>June '12</c:v>
                </c:pt>
                <c:pt idx="3">
                  <c:v>Oct '12</c:v>
                </c:pt>
                <c:pt idx="4">
                  <c:v>May '13</c:v>
                </c:pt>
                <c:pt idx="5">
                  <c:v>Nov  '13</c:v>
                </c:pt>
                <c:pt idx="6">
                  <c:v>June '14</c:v>
                </c:pt>
                <c:pt idx="7">
                  <c:v>Nov '14</c:v>
                </c:pt>
                <c:pt idx="8">
                  <c:v>June '15</c:v>
                </c:pt>
                <c:pt idx="9">
                  <c:v>Nov'15</c:v>
                </c:pt>
                <c:pt idx="10">
                  <c:v>June '16</c:v>
                </c:pt>
                <c:pt idx="11">
                  <c:v>Nov '16</c:v>
                </c:pt>
                <c:pt idx="12">
                  <c:v>July '17</c:v>
                </c:pt>
                <c:pt idx="13">
                  <c:v>Nov '17</c:v>
                </c:pt>
                <c:pt idx="14">
                  <c:v>June '18</c:v>
                </c:pt>
                <c:pt idx="15">
                  <c:v>Nov '18</c:v>
                </c:pt>
                <c:pt idx="16">
                  <c:v>June '19</c:v>
                </c:pt>
                <c:pt idx="17">
                  <c:v>Nov '19</c:v>
                </c:pt>
                <c:pt idx="18">
                  <c:v>June '21</c:v>
                </c:pt>
                <c:pt idx="19">
                  <c:v>Nov '21</c:v>
                </c:pt>
                <c:pt idx="20">
                  <c:v>June '22</c:v>
                </c:pt>
                <c:pt idx="21">
                  <c:v>Nov '22</c:v>
                </c:pt>
                <c:pt idx="22">
                  <c:v>June '23</c:v>
                </c:pt>
                <c:pt idx="23">
                  <c:v>Dec '23</c:v>
                </c:pt>
                <c:pt idx="24">
                  <c:v>June '24</c:v>
                </c:pt>
                <c:pt idx="25">
                  <c:v>Dec '24</c:v>
                </c:pt>
                <c:pt idx="26">
                  <c:v>June '25</c:v>
                </c:pt>
                <c:pt idx="27">
                  <c:v>Dec '25</c:v>
                </c:pt>
              </c:strCache>
            </c:strRef>
          </c:cat>
          <c:val>
            <c:numRef>
              <c:f>Sheet1!$B$2:$B$29</c:f>
              <c:numCache>
                <c:formatCode>General</c:formatCode>
                <c:ptCount val="28"/>
                <c:pt idx="0">
                  <c:v>20</c:v>
                </c:pt>
                <c:pt idx="1">
                  <c:v>19</c:v>
                </c:pt>
                <c:pt idx="2">
                  <c:v>19</c:v>
                </c:pt>
                <c:pt idx="3">
                  <c:v>18</c:v>
                </c:pt>
                <c:pt idx="4">
                  <c:v>21</c:v>
                </c:pt>
                <c:pt idx="5">
                  <c:v>22</c:v>
                </c:pt>
                <c:pt idx="6">
                  <c:v>28</c:v>
                </c:pt>
                <c:pt idx="7">
                  <c:v>28</c:v>
                </c:pt>
                <c:pt idx="8">
                  <c:v>29</c:v>
                </c:pt>
                <c:pt idx="9">
                  <c:v>28</c:v>
                </c:pt>
                <c:pt idx="10">
                  <c:v>25</c:v>
                </c:pt>
                <c:pt idx="11">
                  <c:v>26</c:v>
                </c:pt>
                <c:pt idx="12">
                  <c:v>27</c:v>
                </c:pt>
                <c:pt idx="13">
                  <c:v>25</c:v>
                </c:pt>
                <c:pt idx="14">
                  <c:v>22</c:v>
                </c:pt>
                <c:pt idx="15">
                  <c:v>25</c:v>
                </c:pt>
                <c:pt idx="16">
                  <c:v>27</c:v>
                </c:pt>
                <c:pt idx="17">
                  <c:v>27</c:v>
                </c:pt>
                <c:pt idx="18">
                  <c:v>19</c:v>
                </c:pt>
                <c:pt idx="19">
                  <c:v>22</c:v>
                </c:pt>
                <c:pt idx="20">
                  <c:v>25</c:v>
                </c:pt>
                <c:pt idx="21">
                  <c:v>24</c:v>
                </c:pt>
                <c:pt idx="22">
                  <c:v>22</c:v>
                </c:pt>
                <c:pt idx="23">
                  <c:v>24</c:v>
                </c:pt>
                <c:pt idx="24">
                  <c:v>21</c:v>
                </c:pt>
                <c:pt idx="25">
                  <c:v>20</c:v>
                </c:pt>
                <c:pt idx="26">
                  <c:v>17</c:v>
                </c:pt>
                <c:pt idx="27">
                  <c:v>17</c:v>
                </c:pt>
              </c:numCache>
            </c:numRef>
          </c:val>
          <c:smooth val="0"/>
          <c:extLst>
            <c:ext xmlns:c16="http://schemas.microsoft.com/office/drawing/2014/chart" uri="{C3380CC4-5D6E-409C-BE32-E72D297353CC}">
              <c16:uniqueId val="{00000000-A41F-124E-83B4-6ABA3618434E}"/>
            </c:ext>
          </c:extLst>
        </c:ser>
        <c:dLbls>
          <c:showLegendKey val="0"/>
          <c:showVal val="0"/>
          <c:showCatName val="0"/>
          <c:showSerName val="0"/>
          <c:showPercent val="0"/>
          <c:showBubbleSize val="0"/>
        </c:dLbls>
        <c:marker val="1"/>
        <c:smooth val="0"/>
        <c:axId val="2094734552"/>
        <c:axId val="2094734553"/>
      </c:lineChart>
      <c:catAx>
        <c:axId val="2094734552"/>
        <c:scaling>
          <c:orientation val="minMax"/>
        </c:scaling>
        <c:delete val="0"/>
        <c:axPos val="b"/>
        <c:numFmt formatCode="General" sourceLinked="0"/>
        <c:majorTickMark val="out"/>
        <c:minorTickMark val="none"/>
        <c:tickLblPos val="low"/>
        <c:spPr>
          <a:ln w="12700" cap="flat">
            <a:solidFill>
              <a:srgbClr val="888888"/>
            </a:solidFill>
            <a:prstDash val="solid"/>
            <a:round/>
          </a:ln>
        </c:spPr>
        <c:txPr>
          <a:bodyPr rot="-4380000" vert="horz"/>
          <a:lstStyle/>
          <a:p>
            <a:pPr>
              <a:defRPr sz="1700" b="0" i="0" u="none" strike="noStrike" baseline="0">
                <a:solidFill>
                  <a:srgbClr val="000000"/>
                </a:solidFill>
                <a:latin typeface="Calibri"/>
              </a:defRPr>
            </a:pPr>
            <a:endParaRPr lang="en-US"/>
          </a:p>
        </c:txPr>
        <c:crossAx val="2094734553"/>
        <c:crosses val="autoZero"/>
        <c:auto val="1"/>
        <c:lblAlgn val="ctr"/>
        <c:lblOffset val="100"/>
        <c:noMultiLvlLbl val="1"/>
      </c:catAx>
      <c:valAx>
        <c:axId val="2094734553"/>
        <c:scaling>
          <c:orientation val="minMax"/>
          <c:max val="60"/>
          <c:min val="0"/>
        </c:scaling>
        <c:delete val="0"/>
        <c:axPos val="l"/>
        <c:majorGridlines>
          <c:spPr>
            <a:ln w="12700" cap="flat">
              <a:solidFill>
                <a:srgbClr val="888888"/>
              </a:solidFill>
              <a:prstDash val="solid"/>
              <a:round/>
            </a:ln>
          </c:spPr>
        </c:majorGridlines>
        <c:numFmt formatCode="&quot;%&quot;?.#" sourceLinked="0"/>
        <c:majorTickMark val="out"/>
        <c:minorTickMark val="none"/>
        <c:tickLblPos val="none"/>
        <c:spPr>
          <a:ln w="12700" cap="flat">
            <a:solidFill>
              <a:srgbClr val="888888"/>
            </a:solidFill>
            <a:prstDash val="solid"/>
            <a:round/>
          </a:ln>
        </c:spPr>
        <c:txPr>
          <a:bodyPr rot="0"/>
          <a:lstStyle/>
          <a:p>
            <a:pPr>
              <a:defRPr sz="1800" b="0" i="0" u="none" strike="noStrike">
                <a:solidFill>
                  <a:srgbClr val="000000"/>
                </a:solidFill>
                <a:latin typeface="Calibri"/>
              </a:defRPr>
            </a:pPr>
            <a:endParaRPr lang="en-US"/>
          </a:p>
        </c:txPr>
        <c:crossAx val="2094734552"/>
        <c:crosses val="autoZero"/>
        <c:crossBetween val="between"/>
        <c:majorUnit val="10"/>
        <c:minorUnit val="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a:defRPr sz="2000" b="1" i="0" u="none" strike="noStrike">
                <a:solidFill>
                  <a:srgbClr val="595959"/>
                </a:solidFill>
                <a:latin typeface="Calibri"/>
              </a:defRPr>
            </a:pPr>
            <a:r>
              <a:rPr lang="en-US" sz="2000" b="1" i="0" u="none" strike="noStrike">
                <a:solidFill>
                  <a:srgbClr val="595959"/>
                </a:solidFill>
                <a:latin typeface="Calibri"/>
              </a:rPr>
              <a:t>Equip-</a:t>
            </a:r>
          </a:p>
          <a:p>
            <a:pPr>
              <a:defRPr sz="2000" b="1" i="0" u="none" strike="noStrike">
                <a:solidFill>
                  <a:srgbClr val="595959"/>
                </a:solidFill>
                <a:latin typeface="Calibri"/>
              </a:defRPr>
            </a:pPr>
            <a:r>
              <a:rPr lang="en-US" sz="2000" b="1" i="0" u="none" strike="noStrike" err="1">
                <a:solidFill>
                  <a:srgbClr val="595959"/>
                </a:solidFill>
                <a:latin typeface="Calibri"/>
              </a:rPr>
              <a:t>ment</a:t>
            </a:r>
            <a:r>
              <a:rPr lang="en-US" sz="2000" b="1" i="0" u="none" strike="noStrike">
                <a:solidFill>
                  <a:srgbClr val="595959"/>
                </a:solidFill>
                <a:latin typeface="Calibri"/>
              </a:rPr>
              <a:t>/</a:t>
            </a:r>
          </a:p>
          <a:p>
            <a:pPr>
              <a:defRPr sz="2000" b="1" i="0" u="none" strike="noStrike">
                <a:solidFill>
                  <a:srgbClr val="595959"/>
                </a:solidFill>
                <a:latin typeface="Calibri"/>
              </a:defRPr>
            </a:pPr>
            <a:r>
              <a:rPr lang="en-US" sz="2000" b="1" i="0" u="none" strike="noStrike">
                <a:solidFill>
                  <a:srgbClr val="595959"/>
                </a:solidFill>
                <a:latin typeface="Calibri"/>
              </a:rPr>
              <a:t>Facilities</a:t>
            </a:r>
          </a:p>
        </c:rich>
      </c:tx>
      <c:layout>
        <c:manualLayout>
          <c:xMode val="edge"/>
          <c:yMode val="edge"/>
          <c:x val="9.135398500289206E-2"/>
          <c:y val="0.28510070426641937"/>
          <c:w val="0.32699699999999998"/>
          <c:h val="0.102198"/>
        </c:manualLayout>
      </c:layout>
      <c:overlay val="1"/>
      <c:spPr>
        <a:noFill/>
        <a:effectLst/>
      </c:spPr>
    </c:title>
    <c:autoTitleDeleted val="0"/>
    <c:plotArea>
      <c:layout>
        <c:manualLayout>
          <c:layoutTarget val="inner"/>
          <c:xMode val="edge"/>
          <c:yMode val="edge"/>
          <c:x val="0"/>
          <c:y val="1.7565016322734158E-2"/>
          <c:w val="0.30397000000000002"/>
          <c:h val="0.98750000000000004"/>
        </c:manualLayout>
      </c:layout>
      <c:doughnutChart>
        <c:varyColors val="0"/>
        <c:ser>
          <c:idx val="0"/>
          <c:order val="0"/>
          <c:tx>
            <c:strRef>
              <c:f>Sheet1!$A$2</c:f>
              <c:strCache>
                <c:ptCount val="1"/>
                <c:pt idx="0">
                  <c:v>Investments</c:v>
                </c:pt>
              </c:strCache>
            </c:strRef>
          </c:tx>
          <c:spPr>
            <a:solidFill>
              <a:schemeClr val="accent1"/>
            </a:solidFill>
            <a:ln w="19050" cap="flat">
              <a:solidFill>
                <a:srgbClr val="FFFFFF"/>
              </a:solidFill>
              <a:prstDash val="solid"/>
              <a:round/>
            </a:ln>
            <a:effectLst/>
          </c:spPr>
          <c:dPt>
            <c:idx val="0"/>
            <c:bubble3D val="0"/>
            <c:extLst>
              <c:ext xmlns:c16="http://schemas.microsoft.com/office/drawing/2014/chart" uri="{C3380CC4-5D6E-409C-BE32-E72D297353CC}">
                <c16:uniqueId val="{00000001-4B07-2B46-905B-A19EF5CDCD08}"/>
              </c:ext>
            </c:extLst>
          </c:dPt>
          <c:dPt>
            <c:idx val="1"/>
            <c:bubble3D val="0"/>
            <c:spPr>
              <a:solidFill>
                <a:schemeClr val="accent2"/>
              </a:solidFill>
              <a:ln w="19050" cap="flat">
                <a:solidFill>
                  <a:srgbClr val="FFFFFF"/>
                </a:solidFill>
                <a:prstDash val="solid"/>
                <a:round/>
              </a:ln>
              <a:effectLst/>
            </c:spPr>
            <c:extLst>
              <c:ext xmlns:c16="http://schemas.microsoft.com/office/drawing/2014/chart" uri="{C3380CC4-5D6E-409C-BE32-E72D297353CC}">
                <c16:uniqueId val="{00000003-4B07-2B46-905B-A19EF5CDCD08}"/>
              </c:ext>
            </c:extLst>
          </c:dPt>
          <c:dPt>
            <c:idx val="2"/>
            <c:bubble3D val="0"/>
            <c:spPr>
              <a:solidFill>
                <a:schemeClr val="accent3"/>
              </a:solidFill>
              <a:ln w="19050" cap="flat">
                <a:solidFill>
                  <a:srgbClr val="FFFFFF"/>
                </a:solidFill>
                <a:prstDash val="solid"/>
                <a:round/>
              </a:ln>
              <a:effectLst/>
            </c:spPr>
            <c:extLst>
              <c:ext xmlns:c16="http://schemas.microsoft.com/office/drawing/2014/chart" uri="{C3380CC4-5D6E-409C-BE32-E72D297353CC}">
                <c16:uniqueId val="{00000005-4B07-2B46-905B-A19EF5CDCD08}"/>
              </c:ext>
            </c:extLst>
          </c:dPt>
          <c:dPt>
            <c:idx val="3"/>
            <c:bubble3D val="0"/>
            <c:spPr>
              <a:solidFill>
                <a:schemeClr val="accent4"/>
              </a:solidFill>
              <a:ln w="19050" cap="flat">
                <a:solidFill>
                  <a:srgbClr val="FFFFFF"/>
                </a:solidFill>
                <a:prstDash val="solid"/>
                <a:round/>
              </a:ln>
              <a:effectLst/>
            </c:spPr>
            <c:extLst>
              <c:ext xmlns:c16="http://schemas.microsoft.com/office/drawing/2014/chart" uri="{C3380CC4-5D6E-409C-BE32-E72D297353CC}">
                <c16:uniqueId val="{00000007-4B07-2B46-905B-A19EF5CDCD08}"/>
              </c:ext>
            </c:extLst>
          </c:dPt>
          <c:dLbls>
            <c:dLbl>
              <c:idx val="0"/>
              <c:numFmt formatCode="0%" sourceLinked="0"/>
              <c:spPr/>
              <c:txPr>
                <a:bodyPr/>
                <a:lstStyle/>
                <a:p>
                  <a:pPr>
                    <a:defRPr sz="1400" b="1" i="0" u="none" strike="noStrike">
                      <a:solidFill>
                        <a:srgbClr val="FFFC79"/>
                      </a:solidFill>
                      <a:effectLst>
                        <a:outerShdw blurRad="889000" dir="18900000"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1-4B07-2B46-905B-A19EF5CDCD08}"/>
                </c:ext>
              </c:extLst>
            </c:dLbl>
            <c:dLbl>
              <c:idx val="1"/>
              <c:numFmt formatCode="0%" sourceLinked="0"/>
              <c:spPr/>
              <c:txPr>
                <a:bodyPr/>
                <a:lstStyle/>
                <a:p>
                  <a:pPr>
                    <a:defRPr sz="1400" b="1" i="0" u="none" strike="noStrike">
                      <a:solidFill>
                        <a:srgbClr val="FFFC79"/>
                      </a:solidFill>
                      <a:effectLst>
                        <a:outerShdw blurRad="889000" dir="18900000"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3-4B07-2B46-905B-A19EF5CDCD08}"/>
                </c:ext>
              </c:extLst>
            </c:dLbl>
            <c:dLbl>
              <c:idx val="2"/>
              <c:numFmt formatCode="0%" sourceLinked="0"/>
              <c:spPr/>
              <c:txPr>
                <a:bodyPr/>
                <a:lstStyle/>
                <a:p>
                  <a:pPr>
                    <a:defRPr sz="1400" b="1" i="0" u="none" strike="noStrike">
                      <a:solidFill>
                        <a:srgbClr val="FFFC79"/>
                      </a:solidFill>
                      <a:effectLst>
                        <a:outerShdw blurRad="889000" dir="18900000"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5-4B07-2B46-905B-A19EF5CDCD08}"/>
                </c:ext>
              </c:extLst>
            </c:dLbl>
            <c:dLbl>
              <c:idx val="3"/>
              <c:numFmt formatCode="0%" sourceLinked="0"/>
              <c:spPr/>
              <c:txPr>
                <a:bodyPr/>
                <a:lstStyle/>
                <a:p>
                  <a:pPr>
                    <a:defRPr sz="1400" b="1" i="0" u="none" strike="noStrike">
                      <a:solidFill>
                        <a:srgbClr val="FFFC79"/>
                      </a:solidFill>
                      <a:effectLst>
                        <a:outerShdw blurRad="889000" dir="18900000" algn="tl">
                          <a:srgbClr val="000000">
                            <a:alpha val="100000"/>
                          </a:srgbClr>
                        </a:outerShdw>
                      </a:effectLst>
                      <a:latin typeface="Calibri"/>
                    </a:defRPr>
                  </a:pPr>
                  <a:endParaRPr lang="en-US"/>
                </a:p>
              </c:txPr>
              <c:showLegendKey val="0"/>
              <c:showVal val="0"/>
              <c:showCatName val="0"/>
              <c:showSerName val="0"/>
              <c:showPercent val="1"/>
              <c:showBubbleSize val="0"/>
              <c:extLst>
                <c:ext xmlns:c16="http://schemas.microsoft.com/office/drawing/2014/chart" uri="{C3380CC4-5D6E-409C-BE32-E72D297353CC}">
                  <c16:uniqueId val="{00000007-4B07-2B46-905B-A19EF5CDCD08}"/>
                </c:ext>
              </c:extLst>
            </c:dLbl>
            <c:numFmt formatCode="0%" sourceLinked="0"/>
            <c:spPr>
              <a:noFill/>
              <a:ln>
                <a:noFill/>
              </a:ln>
              <a:effectLst/>
            </c:spPr>
            <c:txPr>
              <a:bodyPr/>
              <a:lstStyle/>
              <a:p>
                <a:pPr>
                  <a:defRPr sz="1400" b="1" i="0" u="none" strike="noStrike">
                    <a:solidFill>
                      <a:srgbClr val="FFFC79"/>
                    </a:solidFill>
                    <a:effectLst>
                      <a:outerShdw blurRad="889000" dir="18900000" algn="tl">
                        <a:srgbClr val="000000">
                          <a:alpha val="100000"/>
                        </a:srgbClr>
                      </a:outerShdw>
                    </a:effectLst>
                    <a:latin typeface="Calibri"/>
                  </a:defRPr>
                </a:pPr>
                <a:endParaRPr lang="en-US"/>
              </a:p>
            </c:txPr>
            <c:showLegendKey val="0"/>
            <c:showVal val="0"/>
            <c:showCatName val="0"/>
            <c:showSerName val="0"/>
            <c:showPercent val="1"/>
            <c:showBubbleSize val="0"/>
            <c:showLeaderLines val="1"/>
            <c:leaderLines>
              <c:spPr>
                <a:ln w="9525" cap="flat">
                  <a:solidFill>
                    <a:srgbClr val="A6A6A6"/>
                  </a:solidFill>
                  <a:prstDash val="solid"/>
                  <a:round/>
                </a:ln>
                <a:effectLst/>
              </c:spPr>
            </c:leaderLines>
            <c:extLst>
              <c:ext xmlns:c15="http://schemas.microsoft.com/office/drawing/2012/chart" uri="{CE6537A1-D6FC-4f65-9D91-7224C49458BB}"/>
            </c:extLst>
          </c:dLbls>
          <c:cat>
            <c:strRef>
              <c:f>Sheet1!$B$1:$E$1</c:f>
              <c:strCache>
                <c:ptCount val="4"/>
                <c:pt idx="0">
                  <c:v>Increase</c:v>
                </c:pt>
                <c:pt idx="1">
                  <c:v>Stay Same</c:v>
                </c:pt>
                <c:pt idx="2">
                  <c:v>Decreased</c:v>
                </c:pt>
                <c:pt idx="3">
                  <c:v>DNA</c:v>
                </c:pt>
              </c:strCache>
            </c:strRef>
          </c:cat>
          <c:val>
            <c:numRef>
              <c:f>Sheet1!$B$2:$E$2</c:f>
              <c:numCache>
                <c:formatCode>General</c:formatCode>
                <c:ptCount val="4"/>
                <c:pt idx="0">
                  <c:v>17</c:v>
                </c:pt>
                <c:pt idx="1">
                  <c:v>45</c:v>
                </c:pt>
                <c:pt idx="2">
                  <c:v>15</c:v>
                </c:pt>
                <c:pt idx="3">
                  <c:v>23</c:v>
                </c:pt>
              </c:numCache>
            </c:numRef>
          </c:val>
          <c:extLst>
            <c:ext xmlns:c16="http://schemas.microsoft.com/office/drawing/2014/chart" uri="{C3380CC4-5D6E-409C-BE32-E72D297353CC}">
              <c16:uniqueId val="{00000008-4B07-2B46-905B-A19EF5CDCD08}"/>
            </c:ext>
          </c:extLst>
        </c:ser>
        <c:dLbls>
          <c:showLegendKey val="0"/>
          <c:showVal val="0"/>
          <c:showCatName val="0"/>
          <c:showSerName val="0"/>
          <c:showPercent val="0"/>
          <c:showBubbleSize val="0"/>
          <c:showLeaderLines val="1"/>
        </c:dLbls>
        <c:firstSliceAng val="0"/>
        <c:holeSize val="54"/>
      </c:doughnutChart>
      <c:spPr>
        <a:noFill/>
        <a:ln w="12700" cap="flat">
          <a:noFill/>
          <a:miter lim="400000"/>
        </a:ln>
        <a:effectLst/>
      </c:spPr>
    </c:plotArea>
    <c:legend>
      <c:legendPos val="r"/>
      <c:layout>
        <c:manualLayout>
          <c:xMode val="edge"/>
          <c:yMode val="edge"/>
          <c:x val="0.29853200000000002"/>
          <c:y val="0.35759600000000002"/>
          <c:w val="0.70146799999999998"/>
          <c:h val="0.13770099999999999"/>
        </c:manualLayout>
      </c:layout>
      <c:overlay val="1"/>
      <c:spPr>
        <a:noFill/>
        <a:ln w="12700" cap="flat">
          <a:noFill/>
          <a:miter lim="400000"/>
        </a:ln>
        <a:effectLst/>
      </c:spPr>
      <c:txPr>
        <a:bodyPr rot="0"/>
        <a:lstStyle/>
        <a:p>
          <a:pPr>
            <a:defRPr sz="1800" b="0" i="0" u="none" strike="noStrike">
              <a:solidFill>
                <a:srgbClr val="595959"/>
              </a:solidFill>
              <a:latin typeface="Calibri"/>
            </a:defRPr>
          </a:pPr>
          <a:endParaRPr lang="en-US"/>
        </a:p>
      </c:txPr>
    </c:legend>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3.8106599999999997E-2"/>
          <c:y val="4.76836E-2"/>
          <c:w val="0.94777800000000001"/>
          <c:h val="0.76648700000000003"/>
        </c:manualLayout>
      </c:layout>
      <c:lineChart>
        <c:grouping val="standard"/>
        <c:varyColors val="0"/>
        <c:ser>
          <c:idx val="0"/>
          <c:order val="0"/>
          <c:tx>
            <c:strRef>
              <c:f>Sheet1!$B$1</c:f>
              <c:strCache>
                <c:ptCount val="1"/>
                <c:pt idx="0">
                  <c:v>Dissatisfied</c:v>
                </c:pt>
              </c:strCache>
            </c:strRef>
          </c:tx>
          <c:spPr>
            <a:ln w="31750" cap="rnd">
              <a:solidFill>
                <a:srgbClr val="C00000"/>
              </a:solidFill>
              <a:prstDash val="solid"/>
              <a:round/>
            </a:ln>
            <a:effectLst/>
          </c:spPr>
          <c:marker>
            <c:symbol val="circle"/>
            <c:size val="16"/>
            <c:spPr>
              <a:solidFill>
                <a:srgbClr val="C00000"/>
              </a:solidFill>
              <a:ln w="9525" cap="flat">
                <a:solidFill>
                  <a:srgbClr val="C00000"/>
                </a:solidFill>
                <a:prstDash val="solid"/>
                <a:round/>
              </a:ln>
              <a:effectLst/>
            </c:spPr>
          </c:marker>
          <c:dLbls>
            <c:numFmt formatCode="0" sourceLinked="0"/>
            <c:spPr>
              <a:noFill/>
              <a:ln>
                <a:noFill/>
              </a:ln>
              <a:effectLst/>
            </c:spPr>
            <c:txPr>
              <a:bodyPr/>
              <a:lstStyle/>
              <a:p>
                <a:pPr>
                  <a:defRPr sz="1100" b="1" i="0" u="none" strike="noStrike">
                    <a:solidFill>
                      <a:srgbClr val="FFFFFF"/>
                    </a:solidFill>
                    <a:latin typeface="Calibri"/>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Sheet1!$A$2:$A$40</c:f>
              <c:strCache>
                <c:ptCount val="39"/>
                <c:pt idx="0">
                  <c:v>May '06</c:v>
                </c:pt>
                <c:pt idx="1">
                  <c:v>Nov '06</c:v>
                </c:pt>
                <c:pt idx="2">
                  <c:v>May '07</c:v>
                </c:pt>
                <c:pt idx="3">
                  <c:v>Nov '07</c:v>
                </c:pt>
                <c:pt idx="4">
                  <c:v>Apr '08</c:v>
                </c:pt>
                <c:pt idx="5">
                  <c:v>Nov '08</c:v>
                </c:pt>
                <c:pt idx="6">
                  <c:v>Apr '09</c:v>
                </c:pt>
                <c:pt idx="7">
                  <c:v>Jan '10</c:v>
                </c:pt>
                <c:pt idx="8">
                  <c:v>Oct '10</c:v>
                </c:pt>
                <c:pt idx="9">
                  <c:v>June '11</c:v>
                </c:pt>
                <c:pt idx="10">
                  <c:v>Oct '11</c:v>
                </c:pt>
                <c:pt idx="11">
                  <c:v>June '12</c:v>
                </c:pt>
                <c:pt idx="12">
                  <c:v>Oct '12</c:v>
                </c:pt>
                <c:pt idx="13">
                  <c:v>May '13</c:v>
                </c:pt>
                <c:pt idx="14">
                  <c:v>Nov '13</c:v>
                </c:pt>
                <c:pt idx="15">
                  <c:v>June '14</c:v>
                </c:pt>
                <c:pt idx="16">
                  <c:v>Nov '14</c:v>
                </c:pt>
                <c:pt idx="17">
                  <c:v>June '15</c:v>
                </c:pt>
                <c:pt idx="18">
                  <c:v>Nov ' 15</c:v>
                </c:pt>
                <c:pt idx="19">
                  <c:v>June '16</c:v>
                </c:pt>
                <c:pt idx="20">
                  <c:v>Nov '16</c:v>
                </c:pt>
                <c:pt idx="21">
                  <c:v>July '17</c:v>
                </c:pt>
                <c:pt idx="22">
                  <c:v>Nov '17</c:v>
                </c:pt>
                <c:pt idx="23">
                  <c:v>June '18</c:v>
                </c:pt>
                <c:pt idx="24">
                  <c:v>Nov '18</c:v>
                </c:pt>
                <c:pt idx="25">
                  <c:v>June '19</c:v>
                </c:pt>
                <c:pt idx="26">
                  <c:v>Nov '19</c:v>
                </c:pt>
                <c:pt idx="27">
                  <c:v>June '20</c:v>
                </c:pt>
                <c:pt idx="28">
                  <c:v>Nov '20</c:v>
                </c:pt>
                <c:pt idx="29">
                  <c:v>June '21</c:v>
                </c:pt>
                <c:pt idx="30">
                  <c:v>Nov '21</c:v>
                </c:pt>
                <c:pt idx="31">
                  <c:v>June '22</c:v>
                </c:pt>
                <c:pt idx="32">
                  <c:v>Nov '22</c:v>
                </c:pt>
                <c:pt idx="33">
                  <c:v>June '23</c:v>
                </c:pt>
                <c:pt idx="34">
                  <c:v>Dec '23</c:v>
                </c:pt>
                <c:pt idx="35">
                  <c:v>June '24</c:v>
                </c:pt>
                <c:pt idx="36">
                  <c:v>Dec '24</c:v>
                </c:pt>
                <c:pt idx="37">
                  <c:v>June '25</c:v>
                </c:pt>
                <c:pt idx="38">
                  <c:v>Dec '25</c:v>
                </c:pt>
              </c:strCache>
            </c:strRef>
          </c:cat>
          <c:val>
            <c:numRef>
              <c:f>Sheet1!$B$2:$B$40</c:f>
              <c:numCache>
                <c:formatCode>General</c:formatCode>
                <c:ptCount val="39"/>
                <c:pt idx="0">
                  <c:v>67</c:v>
                </c:pt>
                <c:pt idx="1">
                  <c:v>69</c:v>
                </c:pt>
                <c:pt idx="2">
                  <c:v>77</c:v>
                </c:pt>
                <c:pt idx="3">
                  <c:v>80</c:v>
                </c:pt>
                <c:pt idx="4">
                  <c:v>78</c:v>
                </c:pt>
                <c:pt idx="5">
                  <c:v>81</c:v>
                </c:pt>
                <c:pt idx="6">
                  <c:v>80</c:v>
                </c:pt>
                <c:pt idx="7">
                  <c:v>82</c:v>
                </c:pt>
                <c:pt idx="8">
                  <c:v>76</c:v>
                </c:pt>
                <c:pt idx="9">
                  <c:v>66</c:v>
                </c:pt>
                <c:pt idx="10">
                  <c:v>71</c:v>
                </c:pt>
                <c:pt idx="11">
                  <c:v>56</c:v>
                </c:pt>
                <c:pt idx="12">
                  <c:v>57</c:v>
                </c:pt>
                <c:pt idx="13">
                  <c:v>44</c:v>
                </c:pt>
                <c:pt idx="14">
                  <c:v>43</c:v>
                </c:pt>
                <c:pt idx="15">
                  <c:v>34</c:v>
                </c:pt>
                <c:pt idx="16">
                  <c:v>29</c:v>
                </c:pt>
                <c:pt idx="17">
                  <c:v>34</c:v>
                </c:pt>
                <c:pt idx="18">
                  <c:v>28</c:v>
                </c:pt>
                <c:pt idx="19">
                  <c:v>32</c:v>
                </c:pt>
                <c:pt idx="20">
                  <c:v>29</c:v>
                </c:pt>
                <c:pt idx="21">
                  <c:v>20</c:v>
                </c:pt>
                <c:pt idx="22">
                  <c:v>21</c:v>
                </c:pt>
                <c:pt idx="23">
                  <c:v>15</c:v>
                </c:pt>
                <c:pt idx="24">
                  <c:v>14</c:v>
                </c:pt>
                <c:pt idx="25">
                  <c:v>19</c:v>
                </c:pt>
                <c:pt idx="26">
                  <c:v>18</c:v>
                </c:pt>
                <c:pt idx="27">
                  <c:v>73</c:v>
                </c:pt>
                <c:pt idx="28">
                  <c:v>55</c:v>
                </c:pt>
                <c:pt idx="29">
                  <c:v>48</c:v>
                </c:pt>
                <c:pt idx="30">
                  <c:v>52</c:v>
                </c:pt>
                <c:pt idx="31">
                  <c:v>55</c:v>
                </c:pt>
                <c:pt idx="32">
                  <c:v>56</c:v>
                </c:pt>
                <c:pt idx="33">
                  <c:v>50</c:v>
                </c:pt>
                <c:pt idx="34">
                  <c:v>49</c:v>
                </c:pt>
                <c:pt idx="35">
                  <c:v>49</c:v>
                </c:pt>
                <c:pt idx="36">
                  <c:v>43</c:v>
                </c:pt>
                <c:pt idx="37">
                  <c:v>45</c:v>
                </c:pt>
                <c:pt idx="38">
                  <c:v>46</c:v>
                </c:pt>
              </c:numCache>
            </c:numRef>
          </c:val>
          <c:smooth val="0"/>
          <c:extLst>
            <c:ext xmlns:c16="http://schemas.microsoft.com/office/drawing/2014/chart" uri="{C3380CC4-5D6E-409C-BE32-E72D297353CC}">
              <c16:uniqueId val="{00000000-38EB-614F-BD67-7954A4843A85}"/>
            </c:ext>
          </c:extLst>
        </c:ser>
        <c:ser>
          <c:idx val="1"/>
          <c:order val="1"/>
          <c:tx>
            <c:strRef>
              <c:f>Sheet1!$C$1</c:f>
              <c:strCache>
                <c:ptCount val="1"/>
                <c:pt idx="0">
                  <c:v>Satisfied</c:v>
                </c:pt>
              </c:strCache>
            </c:strRef>
          </c:tx>
          <c:spPr>
            <a:ln w="31750" cap="rnd">
              <a:solidFill>
                <a:srgbClr val="0070C0"/>
              </a:solidFill>
              <a:prstDash val="solid"/>
              <a:round/>
            </a:ln>
            <a:effectLst/>
          </c:spPr>
          <c:marker>
            <c:symbol val="circle"/>
            <c:size val="16"/>
            <c:spPr>
              <a:solidFill>
                <a:srgbClr val="0070C0"/>
              </a:solidFill>
              <a:ln w="9525" cap="flat">
                <a:solidFill>
                  <a:srgbClr val="0070C0"/>
                </a:solidFill>
                <a:prstDash val="solid"/>
                <a:round/>
              </a:ln>
              <a:effectLst/>
            </c:spPr>
          </c:marker>
          <c:dLbls>
            <c:numFmt formatCode="0" sourceLinked="0"/>
            <c:spPr>
              <a:noFill/>
              <a:ln>
                <a:noFill/>
              </a:ln>
              <a:effectLst/>
            </c:spPr>
            <c:txPr>
              <a:bodyPr/>
              <a:lstStyle/>
              <a:p>
                <a:pPr>
                  <a:defRPr sz="1100" b="1" i="0" u="none" strike="noStrike">
                    <a:solidFill>
                      <a:srgbClr val="FFFFFF"/>
                    </a:solidFill>
                    <a:latin typeface="Calibri"/>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Sheet1!$A$2:$A$40</c:f>
              <c:strCache>
                <c:ptCount val="39"/>
                <c:pt idx="0">
                  <c:v>May '06</c:v>
                </c:pt>
                <c:pt idx="1">
                  <c:v>Nov '06</c:v>
                </c:pt>
                <c:pt idx="2">
                  <c:v>May '07</c:v>
                </c:pt>
                <c:pt idx="3">
                  <c:v>Nov '07</c:v>
                </c:pt>
                <c:pt idx="4">
                  <c:v>Apr '08</c:v>
                </c:pt>
                <c:pt idx="5">
                  <c:v>Nov '08</c:v>
                </c:pt>
                <c:pt idx="6">
                  <c:v>Apr '09</c:v>
                </c:pt>
                <c:pt idx="7">
                  <c:v>Jan '10</c:v>
                </c:pt>
                <c:pt idx="8">
                  <c:v>Oct '10</c:v>
                </c:pt>
                <c:pt idx="9">
                  <c:v>June '11</c:v>
                </c:pt>
                <c:pt idx="10">
                  <c:v>Oct '11</c:v>
                </c:pt>
                <c:pt idx="11">
                  <c:v>June '12</c:v>
                </c:pt>
                <c:pt idx="12">
                  <c:v>Oct '12</c:v>
                </c:pt>
                <c:pt idx="13">
                  <c:v>May '13</c:v>
                </c:pt>
                <c:pt idx="14">
                  <c:v>Nov '13</c:v>
                </c:pt>
                <c:pt idx="15">
                  <c:v>June '14</c:v>
                </c:pt>
                <c:pt idx="16">
                  <c:v>Nov '14</c:v>
                </c:pt>
                <c:pt idx="17">
                  <c:v>June '15</c:v>
                </c:pt>
                <c:pt idx="18">
                  <c:v>Nov ' 15</c:v>
                </c:pt>
                <c:pt idx="19">
                  <c:v>June '16</c:v>
                </c:pt>
                <c:pt idx="20">
                  <c:v>Nov '16</c:v>
                </c:pt>
                <c:pt idx="21">
                  <c:v>July '17</c:v>
                </c:pt>
                <c:pt idx="22">
                  <c:v>Nov '17</c:v>
                </c:pt>
                <c:pt idx="23">
                  <c:v>June '18</c:v>
                </c:pt>
                <c:pt idx="24">
                  <c:v>Nov '18</c:v>
                </c:pt>
                <c:pt idx="25">
                  <c:v>June '19</c:v>
                </c:pt>
                <c:pt idx="26">
                  <c:v>Nov '19</c:v>
                </c:pt>
                <c:pt idx="27">
                  <c:v>June '20</c:v>
                </c:pt>
                <c:pt idx="28">
                  <c:v>Nov '20</c:v>
                </c:pt>
                <c:pt idx="29">
                  <c:v>June '21</c:v>
                </c:pt>
                <c:pt idx="30">
                  <c:v>Nov '21</c:v>
                </c:pt>
                <c:pt idx="31">
                  <c:v>June '22</c:v>
                </c:pt>
                <c:pt idx="32">
                  <c:v>Nov '22</c:v>
                </c:pt>
                <c:pt idx="33">
                  <c:v>June '23</c:v>
                </c:pt>
                <c:pt idx="34">
                  <c:v>Dec '23</c:v>
                </c:pt>
                <c:pt idx="35">
                  <c:v>June '24</c:v>
                </c:pt>
                <c:pt idx="36">
                  <c:v>Dec '24</c:v>
                </c:pt>
                <c:pt idx="37">
                  <c:v>June '25</c:v>
                </c:pt>
                <c:pt idx="38">
                  <c:v>Dec '25</c:v>
                </c:pt>
              </c:strCache>
            </c:strRef>
          </c:cat>
          <c:val>
            <c:numRef>
              <c:f>Sheet1!$C$2:$C$40</c:f>
              <c:numCache>
                <c:formatCode>General</c:formatCode>
                <c:ptCount val="39"/>
                <c:pt idx="0">
                  <c:v>31</c:v>
                </c:pt>
                <c:pt idx="1">
                  <c:v>29</c:v>
                </c:pt>
                <c:pt idx="2">
                  <c:v>19</c:v>
                </c:pt>
                <c:pt idx="3">
                  <c:v>18</c:v>
                </c:pt>
                <c:pt idx="4">
                  <c:v>20</c:v>
                </c:pt>
                <c:pt idx="5">
                  <c:v>18</c:v>
                </c:pt>
                <c:pt idx="6">
                  <c:v>18</c:v>
                </c:pt>
                <c:pt idx="7">
                  <c:v>17</c:v>
                </c:pt>
                <c:pt idx="8">
                  <c:v>22</c:v>
                </c:pt>
                <c:pt idx="9">
                  <c:v>32</c:v>
                </c:pt>
                <c:pt idx="10">
                  <c:v>27</c:v>
                </c:pt>
                <c:pt idx="11">
                  <c:v>43</c:v>
                </c:pt>
                <c:pt idx="12">
                  <c:v>41</c:v>
                </c:pt>
                <c:pt idx="13">
                  <c:v>54</c:v>
                </c:pt>
                <c:pt idx="14">
                  <c:v>55</c:v>
                </c:pt>
                <c:pt idx="15">
                  <c:v>62</c:v>
                </c:pt>
                <c:pt idx="16">
                  <c:v>69</c:v>
                </c:pt>
                <c:pt idx="17">
                  <c:v>66</c:v>
                </c:pt>
                <c:pt idx="18">
                  <c:v>70</c:v>
                </c:pt>
                <c:pt idx="19">
                  <c:v>66</c:v>
                </c:pt>
                <c:pt idx="20">
                  <c:v>67</c:v>
                </c:pt>
                <c:pt idx="21">
                  <c:v>79</c:v>
                </c:pt>
                <c:pt idx="22">
                  <c:v>76</c:v>
                </c:pt>
                <c:pt idx="23">
                  <c:v>82</c:v>
                </c:pt>
                <c:pt idx="24">
                  <c:v>84</c:v>
                </c:pt>
                <c:pt idx="25">
                  <c:v>81</c:v>
                </c:pt>
                <c:pt idx="26">
                  <c:v>82</c:v>
                </c:pt>
                <c:pt idx="27">
                  <c:v>11</c:v>
                </c:pt>
                <c:pt idx="28">
                  <c:v>29</c:v>
                </c:pt>
                <c:pt idx="29">
                  <c:v>52</c:v>
                </c:pt>
                <c:pt idx="30">
                  <c:v>48</c:v>
                </c:pt>
                <c:pt idx="31">
                  <c:v>45</c:v>
                </c:pt>
                <c:pt idx="32">
                  <c:v>44</c:v>
                </c:pt>
                <c:pt idx="33">
                  <c:v>50</c:v>
                </c:pt>
                <c:pt idx="34">
                  <c:v>50</c:v>
                </c:pt>
                <c:pt idx="35">
                  <c:v>51</c:v>
                </c:pt>
                <c:pt idx="36">
                  <c:v>55</c:v>
                </c:pt>
                <c:pt idx="37">
                  <c:v>52</c:v>
                </c:pt>
                <c:pt idx="38">
                  <c:v>51</c:v>
                </c:pt>
              </c:numCache>
            </c:numRef>
          </c:val>
          <c:smooth val="0"/>
          <c:extLst>
            <c:ext xmlns:c16="http://schemas.microsoft.com/office/drawing/2014/chart" uri="{C3380CC4-5D6E-409C-BE32-E72D297353CC}">
              <c16:uniqueId val="{00000001-38EB-614F-BD67-7954A4843A85}"/>
            </c:ext>
          </c:extLst>
        </c:ser>
        <c:dLbls>
          <c:showLegendKey val="0"/>
          <c:showVal val="0"/>
          <c:showCatName val="0"/>
          <c:showSerName val="0"/>
          <c:showPercent val="0"/>
          <c:showBubbleSize val="0"/>
        </c:dLbls>
        <c:marker val="1"/>
        <c:smooth val="0"/>
        <c:axId val="2094734552"/>
        <c:axId val="2094734553"/>
      </c:lineChart>
      <c:catAx>
        <c:axId val="2094734552"/>
        <c:scaling>
          <c:orientation val="minMax"/>
        </c:scaling>
        <c:delete val="0"/>
        <c:axPos val="b"/>
        <c:numFmt formatCode="General" sourceLinked="0"/>
        <c:majorTickMark val="none"/>
        <c:minorTickMark val="none"/>
        <c:tickLblPos val="low"/>
        <c:spPr>
          <a:ln w="12700" cap="flat">
            <a:solidFill>
              <a:srgbClr val="888888"/>
            </a:solidFill>
            <a:prstDash val="solid"/>
            <a:round/>
          </a:ln>
        </c:spPr>
        <c:txPr>
          <a:bodyPr rot="-3780000"/>
          <a:lstStyle/>
          <a:p>
            <a:pPr>
              <a:defRPr sz="1400" b="1" i="0" u="none" strike="noStrike">
                <a:solidFill>
                  <a:srgbClr val="404040"/>
                </a:solidFill>
                <a:latin typeface="Calibri"/>
              </a:defRPr>
            </a:pPr>
            <a:endParaRPr lang="en-US"/>
          </a:p>
        </c:txPr>
        <c:crossAx val="2094734553"/>
        <c:crosses val="autoZero"/>
        <c:auto val="1"/>
        <c:lblAlgn val="ctr"/>
        <c:lblOffset val="100"/>
        <c:tickLblSkip val="1"/>
        <c:noMultiLvlLbl val="1"/>
      </c:catAx>
      <c:valAx>
        <c:axId val="2094734553"/>
        <c:scaling>
          <c:orientation val="minMax"/>
        </c:scaling>
        <c:delete val="0"/>
        <c:axPos val="l"/>
        <c:majorGridlines>
          <c:spPr>
            <a:ln w="12700" cap="flat">
              <a:solidFill>
                <a:srgbClr val="666666">
                  <a:alpha val="39000"/>
                </a:srgbClr>
              </a:solidFill>
              <a:prstDash val="solid"/>
              <a:round/>
            </a:ln>
          </c:spPr>
        </c:majorGridlines>
        <c:numFmt formatCode="&quot;%&quot;?.#" sourceLinked="0"/>
        <c:majorTickMark val="none"/>
        <c:minorTickMark val="none"/>
        <c:tickLblPos val="none"/>
        <c:spPr>
          <a:ln w="12700" cap="flat">
            <a:noFill/>
            <a:prstDash val="solid"/>
            <a:round/>
          </a:ln>
        </c:spPr>
        <c:txPr>
          <a:bodyPr rot="0"/>
          <a:lstStyle/>
          <a:p>
            <a:pPr>
              <a:defRPr sz="1000" b="0" i="0" u="none" strike="noStrike">
                <a:solidFill>
                  <a:srgbClr val="000000"/>
                </a:solidFill>
                <a:latin typeface="Calibri"/>
              </a:defRPr>
            </a:pPr>
            <a:endParaRPr lang="en-US"/>
          </a:p>
        </c:txPr>
        <c:crossAx val="2094734552"/>
        <c:crosses val="autoZero"/>
        <c:crossBetween val="midCat"/>
        <c:majorUnit val="22.5"/>
        <c:minorUnit val="11.25"/>
      </c:valAx>
      <c:spPr>
        <a:noFill/>
        <a:ln w="12700" cap="flat">
          <a:noFill/>
          <a:miter lim="400000"/>
        </a:ln>
        <a:effectLst/>
      </c:spPr>
    </c:plotArea>
    <c:legend>
      <c:legendPos val="r"/>
      <c:layout>
        <c:manualLayout>
          <c:xMode val="edge"/>
          <c:yMode val="edge"/>
          <c:x val="0.37565808489843477"/>
          <c:y val="0.31445520168037844"/>
          <c:w val="0.31628665227811814"/>
          <c:h val="0.16209000000000001"/>
        </c:manualLayout>
      </c:layout>
      <c:overlay val="1"/>
      <c:spPr>
        <a:noFill/>
        <a:ln w="12700" cap="flat">
          <a:noFill/>
          <a:miter lim="400000"/>
        </a:ln>
        <a:effectLst/>
      </c:spPr>
      <c:txPr>
        <a:bodyPr rot="0"/>
        <a:lstStyle/>
        <a:p>
          <a:pPr>
            <a:defRPr sz="2000" b="0" i="0" u="none" strike="noStrike">
              <a:solidFill>
                <a:srgbClr val="404040"/>
              </a:solidFill>
              <a:latin typeface="Calibri"/>
            </a:defRPr>
          </a:pPr>
          <a:endParaRPr lang="en-US"/>
        </a:p>
      </c:txPr>
    </c:legend>
    <c:plotVisOnly val="1"/>
    <c:dispBlanksAs val="gap"/>
    <c:showDLblsOverMax val="1"/>
  </c:chart>
  <c:spPr>
    <a:noFill/>
    <a:ln w="12700" cap="flat">
      <a:solidFill>
        <a:srgbClr val="BFBFBF"/>
      </a:solidFill>
      <a:prstDash val="solid"/>
      <a:round/>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5" name="Shape 155"/>
          <p:cNvSpPr>
            <a:spLocks noGrp="1" noRot="1" noChangeAspect="1"/>
          </p:cNvSpPr>
          <p:nvPr>
            <p:ph type="sldImg"/>
          </p:nvPr>
        </p:nvSpPr>
        <p:spPr>
          <a:xfrm>
            <a:off x="1143000" y="685800"/>
            <a:ext cx="4572000" cy="3429000"/>
          </a:xfrm>
          <a:prstGeom prst="rect">
            <a:avLst/>
          </a:prstGeom>
        </p:spPr>
        <p:txBody>
          <a:bodyPr/>
          <a:lstStyle/>
          <a:p>
            <a:endParaRPr/>
          </a:p>
        </p:txBody>
      </p:sp>
      <p:sp>
        <p:nvSpPr>
          <p:cNvPr id="156" name="Shape 15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mn-lt"/>
                <a:ea typeface="+mn-ea"/>
                <a:cs typeface="+mn-cs"/>
                <a:sym typeface="Calibri"/>
              </a:rPr>
              <a:t>This is a statewide survey of 500 small and mid-sized businesses, conducted online and by phone between mid-November and early January. The data gives us a reliable snapshot of real-time business sentiment across sectors.</a:t>
            </a:r>
            <a:endParaRPr lang="en-US"/>
          </a:p>
        </p:txBody>
      </p:sp>
    </p:spTree>
    <p:extLst>
      <p:ext uri="{BB962C8B-B14F-4D97-AF65-F5344CB8AC3E}">
        <p14:creationId xmlns:p14="http://schemas.microsoft.com/office/powerpoint/2010/main" val="3253081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78097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04713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C2D3B-60A5-804B-E07F-8922266C5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9BF60E-B514-8F00-FD0E-F510F2E32D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10DF9-744D-34CF-499A-27488293780F}"/>
              </a:ext>
            </a:extLst>
          </p:cNvPr>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a:effectLst/>
                <a:latin typeface="+mn-lt"/>
                <a:ea typeface="+mn-ea"/>
                <a:cs typeface="+mn-cs"/>
                <a:sym typeface="Calibri"/>
              </a:rPr>
              <a:t>The headline is that Michigan’s small business economy is at a crossroads. Inflation, healthcare costs, tariffs, and softening demand are creating real pressure. Most lagging indicators—sales, hiring, wages, and investment—continue to trend downward. While optimism is fading, what hasn’t disappeared is pride in resilience and commitment to their teams.</a:t>
            </a:r>
          </a:p>
          <a:p>
            <a:pPr algn="l" defTabSz="457200" rtl="0" latinLnBrk="0"/>
            <a:endParaRPr lang="en-US"/>
          </a:p>
        </p:txBody>
      </p:sp>
    </p:spTree>
    <p:extLst>
      <p:ext uri="{BB962C8B-B14F-4D97-AF65-F5344CB8AC3E}">
        <p14:creationId xmlns:p14="http://schemas.microsoft.com/office/powerpoint/2010/main" val="423708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t>Sales increases are highest in Finance/Insurance/Real Estate (41%). Decreases are highest in Manufacturing/Construction (35%)</a:t>
            </a:r>
          </a:p>
          <a:p>
            <a:pPr algn="l" defTabSz="457200" rtl="0" latinLnBrk="0"/>
            <a:endParaRPr lang="en-US"/>
          </a:p>
          <a:p>
            <a:pPr marL="0" marR="0" lvl="0" indent="0" algn="l" defTabSz="457200" rtl="0" eaLnBrk="1" fontAlgn="auto" latinLnBrk="0" hangingPunct="1">
              <a:lnSpc>
                <a:spcPct val="100000"/>
              </a:lnSpc>
              <a:spcBef>
                <a:spcPts val="0"/>
              </a:spcBef>
              <a:spcAft>
                <a:spcPts val="0"/>
              </a:spcAft>
              <a:buClrTx/>
              <a:buSzTx/>
              <a:buFontTx/>
              <a:buNone/>
              <a:tabLst/>
              <a:defRPr/>
            </a:pPr>
            <a:r>
              <a:rPr lang="en-US"/>
              <a:t>Profit increases are highest in the Finance/Insurance/Real Estate sectors 41%), while profit decreases were again highest in the Manufacturing/Construction sector (42%)</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p>
          <a:p>
            <a:pPr marL="0" marR="0" lvl="0" indent="0" algn="l" defTabSz="457200" rtl="0" eaLnBrk="1" fontAlgn="auto" latinLnBrk="0" hangingPunct="1">
              <a:lnSpc>
                <a:spcPct val="100000"/>
              </a:lnSpc>
              <a:spcBef>
                <a:spcPts val="0"/>
              </a:spcBef>
              <a:spcAft>
                <a:spcPts val="0"/>
              </a:spcAft>
              <a:buClrTx/>
              <a:buSzTx/>
              <a:buFontTx/>
              <a:buNone/>
              <a:tabLst/>
              <a:defRPr/>
            </a:pPr>
            <a:r>
              <a:rPr lang="en-US"/>
              <a:t>Wages increased most in the Finance/Insurance/Real Estate sectors (56%), but that sector also showed the highest percentage of decreases (10%), with the lowest percentage of those keeping wages the same (31%). This shows the volatility of wages in this sector.</a:t>
            </a:r>
          </a:p>
          <a:p>
            <a:pPr algn="l" defTabSz="457200" rtl="0" latinLnBrk="0"/>
            <a:endParaRPr lang="en-US"/>
          </a:p>
          <a:p>
            <a:pPr marL="0" marR="0" lvl="0" indent="0" algn="l" defTabSz="457200" rtl="0" eaLnBrk="1" fontAlgn="auto" latinLnBrk="0" hangingPunct="1">
              <a:lnSpc>
                <a:spcPct val="100000"/>
              </a:lnSpc>
              <a:spcBef>
                <a:spcPts val="0"/>
              </a:spcBef>
              <a:spcAft>
                <a:spcPts val="0"/>
              </a:spcAft>
              <a:buClrTx/>
              <a:buSzTx/>
              <a:buFontTx/>
              <a:buNone/>
              <a:tabLst/>
              <a:defRPr/>
            </a:pPr>
            <a:r>
              <a:rPr lang="en-US"/>
              <a:t>Hiring is highest in Finance/Insurance/Real Estate (23%). Layoffs are also highest in this sector (23%). Again, this shows volatility in hiring in this sector. </a:t>
            </a:r>
          </a:p>
          <a:p>
            <a:pPr algn="l" defTabSz="457200" rtl="0" latinLnBrk="0"/>
            <a:endParaRPr lang="en-US"/>
          </a:p>
          <a:p>
            <a:pPr marL="0" marR="0" lvl="0" indent="0" algn="l" defTabSz="457200" rtl="0" eaLnBrk="1" fontAlgn="auto" latinLnBrk="0" hangingPunct="1">
              <a:lnSpc>
                <a:spcPct val="100000"/>
              </a:lnSpc>
              <a:spcBef>
                <a:spcPts val="0"/>
              </a:spcBef>
              <a:spcAft>
                <a:spcPts val="0"/>
              </a:spcAft>
              <a:buClrTx/>
              <a:buSzTx/>
              <a:buFontTx/>
              <a:buNone/>
              <a:tabLst/>
              <a:defRPr/>
            </a:pPr>
            <a:r>
              <a:rPr lang="en-US"/>
              <a:t>Manufacturing/Construction sectors are again most likely to increase capital investments (22%). Retail/Food Service sectors show the highest percentage of those pulling back on these investments (20%)</a:t>
            </a:r>
          </a:p>
          <a:p>
            <a:pPr algn="l" defTabSz="457200" rtl="0" latinLnBrk="0"/>
            <a:endParaRPr lang="en-US"/>
          </a:p>
        </p:txBody>
      </p:sp>
    </p:spTree>
    <p:extLst>
      <p:ext uri="{BB962C8B-B14F-4D97-AF65-F5344CB8AC3E}">
        <p14:creationId xmlns:p14="http://schemas.microsoft.com/office/powerpoint/2010/main" val="3244722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Sales increases highest in Finance/Insurance/Real Estate (41%). Decreases are highest in Manufacturing/Construction (35%)</a:t>
            </a:r>
          </a:p>
        </p:txBody>
      </p:sp>
    </p:spTree>
    <p:extLst>
      <p:ext uri="{BB962C8B-B14F-4D97-AF65-F5344CB8AC3E}">
        <p14:creationId xmlns:p14="http://schemas.microsoft.com/office/powerpoint/2010/main" val="2032251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Manufacturing/Construction sectors are again most likely to increase capital investments (22%). Retail/Food Service sectors show the highest percentage of those pulling back on these investments (20%)</a:t>
            </a:r>
          </a:p>
        </p:txBody>
      </p:sp>
    </p:spTree>
    <p:extLst>
      <p:ext uri="{BB962C8B-B14F-4D97-AF65-F5344CB8AC3E}">
        <p14:creationId xmlns:p14="http://schemas.microsoft.com/office/powerpoint/2010/main" val="652287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457200" rtl="0" latinLnBrk="0"/>
            <a:endParaRPr lang="en-US"/>
          </a:p>
        </p:txBody>
      </p:sp>
    </p:spTree>
    <p:extLst>
      <p:ext uri="{BB962C8B-B14F-4D97-AF65-F5344CB8AC3E}">
        <p14:creationId xmlns:p14="http://schemas.microsoft.com/office/powerpoint/2010/main" val="1756597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Shape 176"/>
          <p:cNvSpPr>
            <a:spLocks noGrp="1" noRot="1" noChangeAspect="1"/>
          </p:cNvSpPr>
          <p:nvPr>
            <p:ph type="sldImg"/>
          </p:nvPr>
        </p:nvSpPr>
        <p:spPr>
          <a:prstGeom prst="rect">
            <a:avLst/>
          </a:prstGeom>
        </p:spPr>
        <p:txBody>
          <a:bodyPr/>
          <a:lstStyle/>
          <a:p>
            <a:endParaRPr/>
          </a:p>
        </p:txBody>
      </p:sp>
      <p:sp>
        <p:nvSpPr>
          <p:cNvPr id="177" name="Shape 177"/>
          <p:cNvSpPr>
            <a:spLocks noGrp="1"/>
          </p:cNvSpPr>
          <p:nvPr>
            <p:ph type="body" sz="quarter" idx="1"/>
          </p:nvPr>
        </p:nvSpPr>
        <p:spPr>
          <a:prstGeom prst="rect">
            <a:avLst/>
          </a:prstGeom>
        </p:spPr>
        <p:txBody>
          <a:bodyPr/>
          <a:lstStyle/>
          <a:p>
            <a:pPr marL="0" marR="0" lvl="0" indent="0" defTabSz="457200" eaLnBrk="1" fontAlgn="auto" latinLnBrk="0" hangingPunct="1">
              <a:lnSpc>
                <a:spcPct val="100000"/>
              </a:lnSpc>
              <a:spcBef>
                <a:spcPts val="0"/>
              </a:spcBef>
              <a:spcAft>
                <a:spcPts val="0"/>
              </a:spcAft>
              <a:buClrTx/>
              <a:buSzTx/>
              <a:buFontTx/>
              <a:buNone/>
              <a:tabLst/>
              <a:defRPr/>
            </a:pPr>
            <a:r>
              <a:rPr lang="en-US"/>
              <a:t>In the Retail/Food Service sectors, ”weak economy” is the greatest challenge (16%)</a:t>
            </a:r>
          </a:p>
          <a:p>
            <a:pPr marL="0" marR="0" lvl="0" indent="0" defTabSz="457200" eaLnBrk="1" fontAlgn="auto" latinLnBrk="0" hangingPunct="1">
              <a:lnSpc>
                <a:spcPct val="100000"/>
              </a:lnSpc>
              <a:spcBef>
                <a:spcPts val="0"/>
              </a:spcBef>
              <a:spcAft>
                <a:spcPts val="0"/>
              </a:spcAft>
              <a:buClrTx/>
              <a:buSzTx/>
              <a:buFontTx/>
              <a:buNone/>
              <a:tabLst/>
              <a:defRPr/>
            </a:pPr>
            <a:r>
              <a:rPr lang="en-US"/>
              <a:t>In the Business/Professional Services sectors, “finding customers” is the greatest challenge (17%)</a:t>
            </a:r>
          </a:p>
          <a:p>
            <a:pPr marL="0" marR="0" lvl="0" indent="0" defTabSz="457200" eaLnBrk="1" fontAlgn="auto" latinLnBrk="0" hangingPunct="1">
              <a:lnSpc>
                <a:spcPct val="100000"/>
              </a:lnSpc>
              <a:spcBef>
                <a:spcPts val="0"/>
              </a:spcBef>
              <a:spcAft>
                <a:spcPts val="0"/>
              </a:spcAft>
              <a:buClrTx/>
              <a:buSzTx/>
              <a:buFontTx/>
              <a:buNone/>
              <a:tabLst/>
              <a:defRPr/>
            </a:pPr>
            <a:r>
              <a:rPr lang="en-US"/>
              <a:t>In the Healthcare/Non-profit sectors, “cost of healthcare” is the greatest challenge (22%)</a:t>
            </a:r>
          </a:p>
          <a:p>
            <a:pPr marL="0" marR="0" lvl="0" indent="0" defTabSz="457200" eaLnBrk="1" fontAlgn="auto" latinLnBrk="0" hangingPunct="1">
              <a:lnSpc>
                <a:spcPct val="100000"/>
              </a:lnSpc>
              <a:spcBef>
                <a:spcPts val="0"/>
              </a:spcBef>
              <a:spcAft>
                <a:spcPts val="0"/>
              </a:spcAft>
              <a:buClrTx/>
              <a:buSzTx/>
              <a:buFontTx/>
              <a:buNone/>
              <a:tabLst/>
              <a:defRPr/>
            </a:pPr>
            <a:r>
              <a:rPr lang="en-US"/>
              <a:t>In the Manufacturing/Construction sectors, “acquiring talent” is the greatest challenge (14%)</a:t>
            </a:r>
          </a:p>
          <a:p>
            <a:pPr marL="0" marR="0" lvl="0" indent="0" defTabSz="457200" eaLnBrk="1" fontAlgn="auto" latinLnBrk="0" hangingPunct="1">
              <a:lnSpc>
                <a:spcPct val="100000"/>
              </a:lnSpc>
              <a:spcBef>
                <a:spcPts val="0"/>
              </a:spcBef>
              <a:spcAft>
                <a:spcPts val="0"/>
              </a:spcAft>
              <a:buClrTx/>
              <a:buSzTx/>
              <a:buFontTx/>
              <a:buNone/>
              <a:tabLst/>
              <a:defRPr/>
            </a:pPr>
            <a:r>
              <a:rPr lang="en-US"/>
              <a:t>In the Finance/Insurance/Real Estate sectors, “interest rates” is the greatest challenge (18%)</a:t>
            </a:r>
          </a:p>
        </p:txBody>
      </p:sp>
    </p:spTree>
    <p:extLst>
      <p:ext uri="{BB962C8B-B14F-4D97-AF65-F5344CB8AC3E}">
        <p14:creationId xmlns:p14="http://schemas.microsoft.com/office/powerpoint/2010/main" val="170644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19766-E307-26B1-40D4-CB59E4B2C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160AC0-388E-EFD0-9841-C6145932B4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4145F8-BA79-6812-B2B1-98E575B27603}"/>
              </a:ext>
            </a:extLst>
          </p:cNvPr>
          <p:cNvSpPr>
            <a:spLocks noGrp="1"/>
          </p:cNvSpPr>
          <p:nvPr>
            <p:ph type="body" idx="1"/>
          </p:nvPr>
        </p:nvSpPr>
        <p:spPr/>
        <p:txBody>
          <a:bodyPr/>
          <a:lstStyle/>
          <a:p>
            <a:pPr algn="l" defTabSz="457200" rtl="0" latinLnBrk="0"/>
            <a:endParaRPr lang="en-US"/>
          </a:p>
        </p:txBody>
      </p:sp>
    </p:spTree>
    <p:extLst>
      <p:ext uri="{BB962C8B-B14F-4D97-AF65-F5344CB8AC3E}">
        <p14:creationId xmlns:p14="http://schemas.microsoft.com/office/powerpoint/2010/main" val="61848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457200" rtl="0" latinLnBrk="0"/>
            <a:endParaRPr lang="en-US"/>
          </a:p>
        </p:txBody>
      </p:sp>
    </p:spTree>
    <p:extLst>
      <p:ext uri="{BB962C8B-B14F-4D97-AF65-F5344CB8AC3E}">
        <p14:creationId xmlns:p14="http://schemas.microsoft.com/office/powerpoint/2010/main" val="18345918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6"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18"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19"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20" name="Rectangle 3"/>
          <p:cNvSpPr/>
          <p:nvPr/>
        </p:nvSpPr>
        <p:spPr>
          <a:xfrm>
            <a:off x="0" y="1676400"/>
            <a:ext cx="9144000" cy="1905000"/>
          </a:xfrm>
          <a:prstGeom prst="rect">
            <a:avLst/>
          </a:prstGeom>
          <a:solidFill>
            <a:srgbClr val="2B5AA9"/>
          </a:solidFill>
          <a:ln w="12700">
            <a:miter lim="400000"/>
          </a:ln>
          <a:effectLst>
            <a:outerShdw blurRad="50800" dist="27940" dir="5400000" rotWithShape="0">
              <a:srgbClr val="000000">
                <a:alpha val="32000"/>
              </a:srgbClr>
            </a:outerShdw>
          </a:effectLst>
        </p:spPr>
        <p:txBody>
          <a:bodyPr lIns="45719" rIns="45719" anchor="ctr"/>
          <a:lstStyle/>
          <a:p>
            <a:pPr algn="ctr">
              <a:defRPr>
                <a:solidFill>
                  <a:srgbClr val="FFFFFF"/>
                </a:solidFill>
              </a:defRPr>
            </a:pPr>
            <a:endParaRPr/>
          </a:p>
        </p:txBody>
      </p:sp>
      <p:sp>
        <p:nvSpPr>
          <p:cNvPr id="21" name="Title Text"/>
          <p:cNvSpPr txBox="1">
            <a:spLocks noGrp="1"/>
          </p:cNvSpPr>
          <p:nvPr>
            <p:ph type="title"/>
          </p:nvPr>
        </p:nvSpPr>
        <p:spPr>
          <a:xfrm>
            <a:off x="685800" y="2130425"/>
            <a:ext cx="7772400" cy="1069975"/>
          </a:xfrm>
          <a:prstGeom prst="rect">
            <a:avLst/>
          </a:prstGeom>
        </p:spPr>
        <p:txBody>
          <a:bodyPr/>
          <a:lstStyle>
            <a:lvl1pPr algn="r"/>
          </a:lstStyle>
          <a:p>
            <a:r>
              <a:t>Title Text</a:t>
            </a:r>
          </a:p>
        </p:txBody>
      </p:sp>
      <p:sp>
        <p:nvSpPr>
          <p:cNvPr id="22" name="Body Level One…"/>
          <p:cNvSpPr txBox="1">
            <a:spLocks noGrp="1"/>
          </p:cNvSpPr>
          <p:nvPr>
            <p:ph type="body" sz="quarter" idx="1"/>
          </p:nvPr>
        </p:nvSpPr>
        <p:spPr>
          <a:xfrm>
            <a:off x="685800" y="2971800"/>
            <a:ext cx="7772400" cy="762000"/>
          </a:xfrm>
          <a:prstGeom prst="rect">
            <a:avLst/>
          </a:prstGeom>
        </p:spPr>
        <p:txBody>
          <a:bodyPr/>
          <a:lstStyle>
            <a:lvl1pPr marL="0" indent="0" algn="r">
              <a:buSzTx/>
              <a:buFontTx/>
              <a:buNone/>
              <a:defRPr>
                <a:solidFill>
                  <a:srgbClr val="0A0A0A"/>
                </a:solidFill>
              </a:defRPr>
            </a:lvl1pPr>
            <a:lvl2pPr marL="0" indent="457200" algn="r">
              <a:buSzTx/>
              <a:buFontTx/>
              <a:buNone/>
              <a:defRPr>
                <a:solidFill>
                  <a:srgbClr val="0A0A0A"/>
                </a:solidFill>
              </a:defRPr>
            </a:lvl2pPr>
            <a:lvl3pPr marL="0" indent="914400" algn="r">
              <a:buSzTx/>
              <a:buFontTx/>
              <a:buNone/>
              <a:defRPr>
                <a:solidFill>
                  <a:srgbClr val="0A0A0A"/>
                </a:solidFill>
              </a:defRPr>
            </a:lvl3pPr>
            <a:lvl4pPr marL="0" indent="1371600" algn="r">
              <a:buSzTx/>
              <a:buFontTx/>
              <a:buNone/>
              <a:defRPr>
                <a:solidFill>
                  <a:srgbClr val="0A0A0A"/>
                </a:solidFill>
              </a:defRPr>
            </a:lvl4pPr>
            <a:lvl5pPr marL="0" indent="1828800" algn="r">
              <a:buSzTx/>
              <a:buFontTx/>
              <a:buNone/>
              <a:defRPr>
                <a:solidFill>
                  <a:srgbClr val="0A0A0A"/>
                </a:solidFill>
              </a:defRPr>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11" name="Picture 10">
            <a:extLst>
              <a:ext uri="{FF2B5EF4-FFF2-40B4-BE49-F238E27FC236}">
                <a16:creationId xmlns:a16="http://schemas.microsoft.com/office/drawing/2014/main" id="{8160EAD5-CEA5-B84B-B993-E100ECDD320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76721" y="5931661"/>
            <a:ext cx="2050954" cy="794259"/>
          </a:xfrm>
          <a:prstGeom prst="rect">
            <a:avLst/>
          </a:prstGeom>
        </p:spPr>
      </p:pic>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sp>
        <p:nvSpPr>
          <p:cNvPr id="130"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132"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133"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134" name="Title Text"/>
          <p:cNvSpPr txBox="1">
            <a:spLocks noGrp="1"/>
          </p:cNvSpPr>
          <p:nvPr>
            <p:ph type="title"/>
          </p:nvPr>
        </p:nvSpPr>
        <p:spPr>
          <a:prstGeom prst="rect">
            <a:avLst/>
          </a:prstGeom>
        </p:spPr>
        <p:txBody>
          <a:bodyPr/>
          <a:lstStyle>
            <a:lvl1pPr>
              <a:defRPr sz="4400" b="0">
                <a:solidFill>
                  <a:srgbClr val="000000"/>
                </a:solidFill>
                <a:latin typeface="+mn-lt"/>
                <a:ea typeface="+mn-ea"/>
                <a:cs typeface="+mn-cs"/>
                <a:sym typeface="Calibri"/>
              </a:defRPr>
            </a:lvl1pPr>
          </a:lstStyle>
          <a:p>
            <a:pPr>
              <a:defRPr>
                <a:effectLst/>
              </a:defRPr>
            </a:pPr>
            <a:r>
              <a:t>Title Text</a:t>
            </a:r>
          </a:p>
        </p:txBody>
      </p:sp>
      <p:sp>
        <p:nvSpPr>
          <p:cNvPr id="135"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36"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9" name="Picture 8">
            <a:extLst>
              <a:ext uri="{FF2B5EF4-FFF2-40B4-BE49-F238E27FC236}">
                <a16:creationId xmlns:a16="http://schemas.microsoft.com/office/drawing/2014/main" id="{EF6FD4B1-CF19-3D43-B7E4-4D5345A700F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43"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145"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146"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147" name="Title Text"/>
          <p:cNvSpPr txBox="1">
            <a:spLocks noGrp="1"/>
          </p:cNvSpPr>
          <p:nvPr>
            <p:ph type="title"/>
          </p:nvPr>
        </p:nvSpPr>
        <p:spPr>
          <a:xfrm>
            <a:off x="6629400" y="274638"/>
            <a:ext cx="2057400" cy="5851526"/>
          </a:xfrm>
          <a:prstGeom prst="rect">
            <a:avLst/>
          </a:prstGeom>
        </p:spPr>
        <p:txBody>
          <a:bodyPr/>
          <a:lstStyle>
            <a:lvl1pPr>
              <a:defRPr sz="4400" b="0">
                <a:solidFill>
                  <a:srgbClr val="000000"/>
                </a:solidFill>
                <a:latin typeface="+mn-lt"/>
                <a:ea typeface="+mn-ea"/>
                <a:cs typeface="+mn-cs"/>
                <a:sym typeface="Calibri"/>
              </a:defRPr>
            </a:lvl1pPr>
          </a:lstStyle>
          <a:p>
            <a:pPr>
              <a:defRPr>
                <a:effectLst/>
              </a:defRPr>
            </a:pPr>
            <a:r>
              <a:t>Title Text</a:t>
            </a:r>
          </a:p>
        </p:txBody>
      </p:sp>
      <p:sp>
        <p:nvSpPr>
          <p:cNvPr id="148" name="Body Level One…"/>
          <p:cNvSpPr txBox="1">
            <a:spLocks noGrp="1"/>
          </p:cNvSpPr>
          <p:nvPr>
            <p:ph type="body" idx="1"/>
          </p:nvPr>
        </p:nvSpPr>
        <p:spPr>
          <a:xfrm>
            <a:off x="457200" y="274638"/>
            <a:ext cx="6019800" cy="585152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49"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9" name="Picture 8">
            <a:extLst>
              <a:ext uri="{FF2B5EF4-FFF2-40B4-BE49-F238E27FC236}">
                <a16:creationId xmlns:a16="http://schemas.microsoft.com/office/drawing/2014/main" id="{7CBC446D-B4AB-B84F-A15F-2FA96848623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30" name="Title Text"/>
          <p:cNvSpPr txBox="1">
            <a:spLocks noGrp="1"/>
          </p:cNvSpPr>
          <p:nvPr>
            <p:ph type="title"/>
          </p:nvPr>
        </p:nvSpPr>
        <p:spPr>
          <a:prstGeom prst="rect">
            <a:avLst/>
          </a:prstGeom>
        </p:spPr>
        <p:txBody>
          <a:bodyPr/>
          <a:lstStyle/>
          <a:p>
            <a:r>
              <a:t>Title Text</a:t>
            </a:r>
          </a:p>
        </p:txBody>
      </p:sp>
      <p:sp>
        <p:nvSpPr>
          <p:cNvPr id="3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9"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41"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42"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43" name="Title Text"/>
          <p:cNvSpPr txBox="1">
            <a:spLocks noGrp="1"/>
          </p:cNvSpPr>
          <p:nvPr>
            <p:ph type="title"/>
          </p:nvPr>
        </p:nvSpPr>
        <p:spPr>
          <a:xfrm>
            <a:off x="722312" y="4406900"/>
            <a:ext cx="7772401" cy="1362075"/>
          </a:xfrm>
          <a:prstGeom prst="rect">
            <a:avLst/>
          </a:prstGeom>
        </p:spPr>
        <p:txBody>
          <a:bodyPr anchor="t"/>
          <a:lstStyle>
            <a:lvl1pPr algn="l">
              <a:defRPr cap="all">
                <a:solidFill>
                  <a:srgbClr val="000000"/>
                </a:solidFill>
                <a:latin typeface="+mn-lt"/>
                <a:ea typeface="+mn-ea"/>
                <a:cs typeface="+mn-cs"/>
                <a:sym typeface="Calibri"/>
              </a:defRPr>
            </a:lvl1pPr>
          </a:lstStyle>
          <a:p>
            <a:pPr>
              <a:defRPr>
                <a:effectLst/>
              </a:defRPr>
            </a:pPr>
            <a:r>
              <a:t>Title Text</a:t>
            </a:r>
          </a:p>
        </p:txBody>
      </p:sp>
      <p:sp>
        <p:nvSpPr>
          <p:cNvPr id="44"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45"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10" name="Picture 9">
            <a:extLst>
              <a:ext uri="{FF2B5EF4-FFF2-40B4-BE49-F238E27FC236}">
                <a16:creationId xmlns:a16="http://schemas.microsoft.com/office/drawing/2014/main" id="{1A9D6D9F-AB7C-AA49-BB39-383CC889854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2"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54"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55"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56" name="Title Text"/>
          <p:cNvSpPr txBox="1">
            <a:spLocks noGrp="1"/>
          </p:cNvSpPr>
          <p:nvPr>
            <p:ph type="title"/>
          </p:nvPr>
        </p:nvSpPr>
        <p:spPr>
          <a:prstGeom prst="rect">
            <a:avLst/>
          </a:prstGeom>
        </p:spPr>
        <p:txBody>
          <a:bodyPr/>
          <a:lstStyle>
            <a:lvl1pPr>
              <a:defRPr sz="4400" b="0">
                <a:solidFill>
                  <a:srgbClr val="000000"/>
                </a:solidFill>
                <a:latin typeface="+mn-lt"/>
                <a:ea typeface="+mn-ea"/>
                <a:cs typeface="+mn-cs"/>
                <a:sym typeface="Calibri"/>
              </a:defRPr>
            </a:lvl1pPr>
          </a:lstStyle>
          <a:p>
            <a:pPr>
              <a:defRPr>
                <a:effectLst/>
              </a:defRPr>
            </a:pPr>
            <a:r>
              <a:t>Title Text</a:t>
            </a:r>
          </a:p>
        </p:txBody>
      </p:sp>
      <p:sp>
        <p:nvSpPr>
          <p:cNvPr id="57"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9" name="Picture 8">
            <a:extLst>
              <a:ext uri="{FF2B5EF4-FFF2-40B4-BE49-F238E27FC236}">
                <a16:creationId xmlns:a16="http://schemas.microsoft.com/office/drawing/2014/main" id="{D86FE9AB-9D42-3B49-B495-CDA09CF9742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5"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67"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68"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69" name="Title Text"/>
          <p:cNvSpPr txBox="1">
            <a:spLocks noGrp="1"/>
          </p:cNvSpPr>
          <p:nvPr>
            <p:ph type="title"/>
          </p:nvPr>
        </p:nvSpPr>
        <p:spPr>
          <a:prstGeom prst="rect">
            <a:avLst/>
          </a:prstGeom>
        </p:spPr>
        <p:txBody>
          <a:bodyPr/>
          <a:lstStyle>
            <a:lvl1pPr>
              <a:defRPr sz="4400" b="0">
                <a:solidFill>
                  <a:srgbClr val="000000"/>
                </a:solidFill>
                <a:latin typeface="+mn-lt"/>
                <a:ea typeface="+mn-ea"/>
                <a:cs typeface="+mn-cs"/>
                <a:sym typeface="Calibri"/>
              </a:defRPr>
            </a:lvl1pPr>
          </a:lstStyle>
          <a:p>
            <a:pPr>
              <a:defRPr>
                <a:effectLst/>
              </a:defRPr>
            </a:pPr>
            <a:r>
              <a:t>Title Text</a:t>
            </a:r>
          </a:p>
        </p:txBody>
      </p:sp>
      <p:sp>
        <p:nvSpPr>
          <p:cNvPr id="70"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71" name="Text Placeholder 4"/>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72"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10" name="Picture 9">
            <a:extLst>
              <a:ext uri="{FF2B5EF4-FFF2-40B4-BE49-F238E27FC236}">
                <a16:creationId xmlns:a16="http://schemas.microsoft.com/office/drawing/2014/main" id="{5FA10BC4-CA2B-494E-A9D8-29C2ACD7374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9"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81"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82"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83" name="Title Text"/>
          <p:cNvSpPr txBox="1">
            <a:spLocks noGrp="1"/>
          </p:cNvSpPr>
          <p:nvPr>
            <p:ph type="title"/>
          </p:nvPr>
        </p:nvSpPr>
        <p:spPr>
          <a:prstGeom prst="rect">
            <a:avLst/>
          </a:prstGeom>
        </p:spPr>
        <p:txBody>
          <a:bodyPr/>
          <a:lstStyle>
            <a:lvl1pPr>
              <a:defRPr sz="4400" b="0">
                <a:solidFill>
                  <a:srgbClr val="000000"/>
                </a:solidFill>
                <a:latin typeface="+mn-lt"/>
                <a:ea typeface="+mn-ea"/>
                <a:cs typeface="+mn-cs"/>
                <a:sym typeface="Calibri"/>
              </a:defRPr>
            </a:lvl1pPr>
          </a:lstStyle>
          <a:p>
            <a:pPr>
              <a:defRPr>
                <a:effectLst/>
              </a:defRPr>
            </a:pPr>
            <a:r>
              <a:t>Title Text</a:t>
            </a:r>
          </a:p>
        </p:txBody>
      </p:sp>
      <p:sp>
        <p:nvSpPr>
          <p:cNvPr id="84"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8" name="Picture 7">
            <a:extLst>
              <a:ext uri="{FF2B5EF4-FFF2-40B4-BE49-F238E27FC236}">
                <a16:creationId xmlns:a16="http://schemas.microsoft.com/office/drawing/2014/main" id="{BD4395B9-08F7-9C4B-BD22-C80CDFE36CA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91"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93"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94"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95"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7" name="Picture 6">
            <a:extLst>
              <a:ext uri="{FF2B5EF4-FFF2-40B4-BE49-F238E27FC236}">
                <a16:creationId xmlns:a16="http://schemas.microsoft.com/office/drawing/2014/main" id="{E803DE24-0DE9-7040-8856-15733499F49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102"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104"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105"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106" name="Title Text"/>
          <p:cNvSpPr txBox="1">
            <a:spLocks noGrp="1"/>
          </p:cNvSpPr>
          <p:nvPr>
            <p:ph type="title"/>
          </p:nvPr>
        </p:nvSpPr>
        <p:spPr>
          <a:xfrm>
            <a:off x="457200" y="273050"/>
            <a:ext cx="3008314" cy="1162050"/>
          </a:xfrm>
          <a:prstGeom prst="rect">
            <a:avLst/>
          </a:prstGeom>
        </p:spPr>
        <p:txBody>
          <a:bodyPr anchor="b"/>
          <a:lstStyle>
            <a:lvl1pPr algn="l">
              <a:defRPr sz="2000">
                <a:solidFill>
                  <a:srgbClr val="000000"/>
                </a:solidFill>
                <a:latin typeface="+mn-lt"/>
                <a:ea typeface="+mn-ea"/>
                <a:cs typeface="+mn-cs"/>
                <a:sym typeface="Calibri"/>
              </a:defRPr>
            </a:lvl1pPr>
          </a:lstStyle>
          <a:p>
            <a:pPr>
              <a:defRPr>
                <a:effectLst/>
              </a:defRPr>
            </a:pPr>
            <a:r>
              <a:t>Title Text</a:t>
            </a:r>
          </a:p>
        </p:txBody>
      </p:sp>
      <p:sp>
        <p:nvSpPr>
          <p:cNvPr id="107"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8" name="Text Placeholder 3"/>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109"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10" name="Picture 9">
            <a:extLst>
              <a:ext uri="{FF2B5EF4-FFF2-40B4-BE49-F238E27FC236}">
                <a16:creationId xmlns:a16="http://schemas.microsoft.com/office/drawing/2014/main" id="{279BF304-9257-3044-BFD5-D8F883F6367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16"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118" name="Picture 2" descr="Picture 2"/>
          <p:cNvPicPr>
            <a:picLocks noChangeAspect="1"/>
          </p:cNvPicPr>
          <p:nvPr/>
        </p:nvPicPr>
        <p:blipFill>
          <a:blip r:embed="rId2"/>
          <a:stretch>
            <a:fillRect/>
          </a:stretch>
        </p:blipFill>
        <p:spPr>
          <a:xfrm>
            <a:off x="3810000" y="5943600"/>
            <a:ext cx="1461018" cy="935817"/>
          </a:xfrm>
          <a:prstGeom prst="rect">
            <a:avLst/>
          </a:prstGeom>
          <a:ln w="12700">
            <a:miter lim="400000"/>
          </a:ln>
        </p:spPr>
      </p:pic>
      <p:pic>
        <p:nvPicPr>
          <p:cNvPr id="119" name="Picture 5" descr="Picture 5"/>
          <p:cNvPicPr>
            <a:picLocks noChangeAspect="1"/>
          </p:cNvPicPr>
          <p:nvPr/>
        </p:nvPicPr>
        <p:blipFill>
          <a:blip r:embed="rId3"/>
          <a:stretch>
            <a:fillRect/>
          </a:stretch>
        </p:blipFill>
        <p:spPr>
          <a:xfrm>
            <a:off x="457200" y="6172200"/>
            <a:ext cx="2438400" cy="467800"/>
          </a:xfrm>
          <a:prstGeom prst="rect">
            <a:avLst/>
          </a:prstGeom>
          <a:ln w="12700">
            <a:miter lim="400000"/>
          </a:ln>
        </p:spPr>
      </p:pic>
      <p:sp>
        <p:nvSpPr>
          <p:cNvPr id="120" name="Title Text"/>
          <p:cNvSpPr txBox="1">
            <a:spLocks noGrp="1"/>
          </p:cNvSpPr>
          <p:nvPr>
            <p:ph type="title"/>
          </p:nvPr>
        </p:nvSpPr>
        <p:spPr>
          <a:xfrm>
            <a:off x="1792288" y="4800600"/>
            <a:ext cx="5486401" cy="566738"/>
          </a:xfrm>
          <a:prstGeom prst="rect">
            <a:avLst/>
          </a:prstGeom>
        </p:spPr>
        <p:txBody>
          <a:bodyPr anchor="b"/>
          <a:lstStyle>
            <a:lvl1pPr algn="l">
              <a:defRPr sz="2000">
                <a:solidFill>
                  <a:srgbClr val="000000"/>
                </a:solidFill>
                <a:latin typeface="+mn-lt"/>
                <a:ea typeface="+mn-ea"/>
                <a:cs typeface="+mn-cs"/>
                <a:sym typeface="Calibri"/>
              </a:defRPr>
            </a:lvl1pPr>
          </a:lstStyle>
          <a:p>
            <a:pPr>
              <a:defRPr>
                <a:effectLst/>
              </a:defRPr>
            </a:pPr>
            <a:r>
              <a:t>Title Text</a:t>
            </a:r>
          </a:p>
        </p:txBody>
      </p:sp>
      <p:sp>
        <p:nvSpPr>
          <p:cNvPr id="121" name="Picture Placeholder 2"/>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122"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123" name="Slide Number"/>
          <p:cNvSpPr txBox="1">
            <a:spLocks noGrp="1"/>
          </p:cNvSpPr>
          <p:nvPr>
            <p:ph type="sldNum" sz="quarter" idx="2"/>
          </p:nvPr>
        </p:nvSpPr>
        <p:spPr>
          <a:xfrm>
            <a:off x="6553200" y="6356350"/>
            <a:ext cx="343903" cy="358140"/>
          </a:xfrm>
          <a:prstGeom prst="rect">
            <a:avLst/>
          </a:prstGeom>
        </p:spPr>
        <p:txBody>
          <a:bodyPr anchor="t"/>
          <a:lstStyle>
            <a:lvl1pPr algn="l">
              <a:defRPr sz="1800">
                <a:latin typeface="+mn-lt"/>
                <a:ea typeface="+mn-ea"/>
                <a:cs typeface="+mn-cs"/>
                <a:sym typeface="Calibri"/>
              </a:defRPr>
            </a:lvl1pPr>
          </a:lstStyle>
          <a:p>
            <a:fld id="{86CB4B4D-7CA3-9044-876B-883B54F8677D}" type="slidenum">
              <a:t>‹#›</a:t>
            </a:fld>
            <a:endParaRPr/>
          </a:p>
        </p:txBody>
      </p:sp>
      <p:pic>
        <p:nvPicPr>
          <p:cNvPr id="10" name="Picture 9">
            <a:extLst>
              <a:ext uri="{FF2B5EF4-FFF2-40B4-BE49-F238E27FC236}">
                <a16:creationId xmlns:a16="http://schemas.microsoft.com/office/drawing/2014/main" id="{BB200369-232F-124A-8A35-E79EEA62ECD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2"/>
          <p:cNvSpPr/>
          <p:nvPr/>
        </p:nvSpPr>
        <p:spPr>
          <a:xfrm>
            <a:off x="0" y="0"/>
            <a:ext cx="9144000" cy="6858000"/>
          </a:xfrm>
          <a:prstGeom prst="rect">
            <a:avLst/>
          </a:prstGeom>
          <a:gradFill>
            <a:gsLst>
              <a:gs pos="0">
                <a:srgbClr val="DACFC4"/>
              </a:gs>
              <a:gs pos="100000">
                <a:srgbClr val="FFFFFF">
                  <a:alpha val="0"/>
                </a:srgbClr>
              </a:gs>
            </a:gsLst>
            <a:lin ang="18900000"/>
          </a:gradFill>
          <a:ln w="12700">
            <a:miter lim="400000"/>
          </a:ln>
        </p:spPr>
        <p:txBody>
          <a:bodyPr lIns="45719" rIns="45719" anchor="ctr"/>
          <a:lstStyle/>
          <a:p>
            <a:endParaRPr/>
          </a:p>
        </p:txBody>
      </p:sp>
      <p:pic>
        <p:nvPicPr>
          <p:cNvPr id="4" name="Picture 2" descr="Picture 2"/>
          <p:cNvPicPr>
            <a:picLocks noChangeAspect="1"/>
          </p:cNvPicPr>
          <p:nvPr/>
        </p:nvPicPr>
        <p:blipFill>
          <a:blip r:embed="rId13"/>
          <a:stretch>
            <a:fillRect/>
          </a:stretch>
        </p:blipFill>
        <p:spPr>
          <a:xfrm>
            <a:off x="3689091" y="5970992"/>
            <a:ext cx="1461018" cy="935817"/>
          </a:xfrm>
          <a:prstGeom prst="rect">
            <a:avLst/>
          </a:prstGeom>
          <a:ln w="12700">
            <a:miter lim="400000"/>
          </a:ln>
        </p:spPr>
      </p:pic>
      <p:pic>
        <p:nvPicPr>
          <p:cNvPr id="5" name="Picture 5" descr="Picture 5"/>
          <p:cNvPicPr>
            <a:picLocks noChangeAspect="1"/>
          </p:cNvPicPr>
          <p:nvPr/>
        </p:nvPicPr>
        <p:blipFill>
          <a:blip r:embed="rId14"/>
          <a:stretch>
            <a:fillRect/>
          </a:stretch>
        </p:blipFill>
        <p:spPr>
          <a:xfrm>
            <a:off x="457200" y="6242758"/>
            <a:ext cx="2070618" cy="397242"/>
          </a:xfrm>
          <a:prstGeom prst="rect">
            <a:avLst/>
          </a:prstGeom>
          <a:ln w="12700">
            <a:miter lim="400000"/>
          </a:ln>
        </p:spPr>
      </p:pic>
      <p:sp>
        <p:nvSpPr>
          <p:cNvPr id="6" name="Rectangle 3"/>
          <p:cNvSpPr/>
          <p:nvPr/>
        </p:nvSpPr>
        <p:spPr>
          <a:xfrm>
            <a:off x="0" y="0"/>
            <a:ext cx="9144000" cy="1524000"/>
          </a:xfrm>
          <a:prstGeom prst="rect">
            <a:avLst/>
          </a:prstGeom>
          <a:solidFill>
            <a:srgbClr val="2B5AA9"/>
          </a:solidFill>
          <a:ln w="12700">
            <a:miter lim="400000"/>
          </a:ln>
          <a:effectLst>
            <a:outerShdw blurRad="50800" dist="27940" dir="5400000" rotWithShape="0">
              <a:srgbClr val="000000">
                <a:alpha val="32000"/>
              </a:srgbClr>
            </a:outerShdw>
          </a:effectLst>
        </p:spPr>
        <p:txBody>
          <a:bodyPr lIns="45719" rIns="45719" anchor="ctr"/>
          <a:lstStyle/>
          <a:p>
            <a:pPr algn="ctr">
              <a:defRPr>
                <a:solidFill>
                  <a:srgbClr val="FFFFFF"/>
                </a:solidFill>
              </a:defRPr>
            </a:pPr>
            <a:endParaRPr/>
          </a:p>
        </p:txBody>
      </p:sp>
      <p:sp>
        <p:nvSpPr>
          <p:cNvPr id="7"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9" rIns="45719" anchor="ctr">
            <a:normAutofit/>
          </a:bodyPr>
          <a:lstStyle/>
          <a:p>
            <a:r>
              <a:t>Title Text</a:t>
            </a:r>
          </a:p>
        </p:txBody>
      </p:sp>
      <p:sp>
        <p:nvSpPr>
          <p:cNvPr id="8" name="Body Level One…"/>
          <p:cNvSpPr txBox="1">
            <a:spLocks noGrp="1"/>
          </p:cNvSpPr>
          <p:nvPr>
            <p:ph type="body" idx="1"/>
          </p:nvPr>
        </p:nvSpPr>
        <p:spPr>
          <a:xfrm>
            <a:off x="457200" y="1600200"/>
            <a:ext cx="8229600" cy="4419600"/>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9" name="Slide Number"/>
          <p:cNvSpPr txBox="1">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latin typeface="Arial"/>
                <a:ea typeface="Arial"/>
                <a:cs typeface="Arial"/>
                <a:sym typeface="Arial"/>
              </a:defRPr>
            </a:lvl1pPr>
          </a:lstStyle>
          <a:p>
            <a:fld id="{86CB4B4D-7CA3-9044-876B-883B54F8677D}" type="slidenum">
              <a:t>‹#›</a:t>
            </a:fld>
            <a:endParaRPr/>
          </a:p>
        </p:txBody>
      </p:sp>
      <p:pic>
        <p:nvPicPr>
          <p:cNvPr id="10" name="Picture 9">
            <a:extLst>
              <a:ext uri="{FF2B5EF4-FFF2-40B4-BE49-F238E27FC236}">
                <a16:creationId xmlns:a16="http://schemas.microsoft.com/office/drawing/2014/main" id="{F3D3735E-6EC3-E04F-9B55-98C0D825315E}"/>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849862" y="6083210"/>
            <a:ext cx="1836938" cy="71137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sz="4000" b="1" i="0" u="none" strike="noStrike" cap="none" spc="0" baseline="0">
          <a:ln>
            <a:noFill/>
          </a:ln>
          <a:solidFill>
            <a:srgbClr val="FFFFFF"/>
          </a:solidFill>
          <a:effectLst>
            <a:outerShdw blurRad="50800" dist="38100" dir="5400000" rotWithShape="0">
              <a:srgbClr val="000000">
                <a:alpha val="40000"/>
              </a:srgbClr>
            </a:outerShdw>
          </a:effectLst>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itle 1"/>
          <p:cNvSpPr txBox="1">
            <a:spLocks noGrp="1"/>
          </p:cNvSpPr>
          <p:nvPr>
            <p:ph type="ctrTitle"/>
          </p:nvPr>
        </p:nvSpPr>
        <p:spPr>
          <a:xfrm>
            <a:off x="457200" y="1893888"/>
            <a:ext cx="8153400" cy="914401"/>
          </a:xfrm>
          <a:prstGeom prst="rect">
            <a:avLst/>
          </a:prstGeom>
        </p:spPr>
        <p:txBody>
          <a:bodyPr/>
          <a:lstStyle>
            <a:lvl1pPr>
              <a:defRPr>
                <a:effectLst>
                  <a:outerShdw blurRad="50800" dist="38100" dir="2700000" rotWithShape="0">
                    <a:srgbClr val="000000">
                      <a:alpha val="43000"/>
                    </a:srgbClr>
                  </a:outerShdw>
                </a:effectLst>
              </a:defRPr>
            </a:lvl1pPr>
          </a:lstStyle>
          <a:p>
            <a:r>
              <a:t>Michigan Future Business Index</a:t>
            </a:r>
          </a:p>
        </p:txBody>
      </p:sp>
      <p:sp>
        <p:nvSpPr>
          <p:cNvPr id="159" name="Subtitle 2"/>
          <p:cNvSpPr txBox="1">
            <a:spLocks noGrp="1"/>
          </p:cNvSpPr>
          <p:nvPr>
            <p:ph type="subTitle" sz="quarter" idx="1"/>
          </p:nvPr>
        </p:nvSpPr>
        <p:spPr>
          <a:xfrm>
            <a:off x="762000" y="2514600"/>
            <a:ext cx="7848600" cy="914400"/>
          </a:xfrm>
          <a:prstGeom prst="rect">
            <a:avLst/>
          </a:prstGeom>
        </p:spPr>
        <p:txBody>
          <a:bodyPr/>
          <a:lstStyle>
            <a:lvl1pPr>
              <a:spcBef>
                <a:spcPts val="0"/>
              </a:spcBef>
              <a:defRPr b="1"/>
            </a:lvl1pPr>
          </a:lstStyle>
          <a:p>
            <a:r>
              <a:t>Q</a:t>
            </a:r>
            <a:r>
              <a:rPr lang="en-US"/>
              <a:t>4</a:t>
            </a:r>
            <a:r>
              <a:t> </a:t>
            </a:r>
            <a:r>
              <a:rPr lang="en-US"/>
              <a:t>2025</a:t>
            </a:r>
            <a:endParaRPr/>
          </a:p>
        </p:txBody>
      </p:sp>
      <p:sp>
        <p:nvSpPr>
          <p:cNvPr id="160" name="TextBox 3"/>
          <p:cNvSpPr txBox="1"/>
          <p:nvPr/>
        </p:nvSpPr>
        <p:spPr>
          <a:xfrm>
            <a:off x="2716306" y="4038600"/>
            <a:ext cx="5894295" cy="150810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45719" rIns="45719">
            <a:spAutoFit/>
          </a:bodyPr>
          <a:lstStyle/>
          <a:p>
            <a:pPr algn="r">
              <a:defRPr sz="3600" b="1">
                <a:latin typeface="Arial"/>
                <a:ea typeface="Arial"/>
                <a:cs typeface="Arial"/>
                <a:sym typeface="Arial"/>
              </a:defRPr>
            </a:pPr>
            <a:r>
              <a:rPr lang="en-US"/>
              <a:t>Mark McDaniel</a:t>
            </a:r>
          </a:p>
          <a:p>
            <a:pPr algn="r">
              <a:defRPr>
                <a:latin typeface="Arial"/>
                <a:ea typeface="Arial"/>
                <a:cs typeface="Arial"/>
                <a:sym typeface="Arial"/>
              </a:defRPr>
            </a:pPr>
            <a:r>
              <a:rPr lang="en-US" sz="2800"/>
              <a:t>President &amp; CEO</a:t>
            </a:r>
          </a:p>
          <a:p>
            <a:pPr algn="r">
              <a:defRPr>
                <a:latin typeface="Arial"/>
                <a:ea typeface="Arial"/>
                <a:cs typeface="Arial"/>
                <a:sym typeface="Arial"/>
              </a:defRPr>
            </a:pPr>
            <a:r>
              <a:rPr lang="en-US" sz="2800" err="1"/>
              <a:t>Cinnaire</a:t>
            </a:r>
            <a:endParaRPr lang="en-US" sz="280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xfrm>
            <a:off x="368968" y="274638"/>
            <a:ext cx="8390021" cy="1143001"/>
          </a:xfrm>
          <a:prstGeom prst="rect">
            <a:avLst/>
          </a:prstGeom>
        </p:spPr>
        <p:txBody>
          <a:bodyPr>
            <a:normAutofit fontScale="90000"/>
          </a:bodyPr>
          <a:lstStyle>
            <a:lvl1pPr defTabSz="841247">
              <a:defRPr sz="3680">
                <a:effectLst>
                  <a:outerShdw blurRad="46736" dist="35052" dir="5400000" rotWithShape="0">
                    <a:srgbClr val="000000">
                      <a:alpha val="40000"/>
                    </a:srgbClr>
                  </a:outerShdw>
                </a:effectLst>
              </a:defRPr>
            </a:lvl1pPr>
          </a:lstStyle>
          <a:p>
            <a:r>
              <a:t>Sales </a:t>
            </a:r>
            <a:r>
              <a:rPr lang="en-US"/>
              <a:t>&amp; Profit Increase </a:t>
            </a:r>
            <a:r>
              <a:t>Projections</a:t>
            </a:r>
            <a:r>
              <a:rPr lang="en-US"/>
              <a:t> Continue Their Slump</a:t>
            </a:r>
            <a:endParaRPr/>
          </a:p>
        </p:txBody>
      </p:sp>
      <p:sp>
        <p:nvSpPr>
          <p:cNvPr id="180" name="Content Placeholder 2"/>
          <p:cNvSpPr txBox="1">
            <a:spLocks noGrp="1"/>
          </p:cNvSpPr>
          <p:nvPr>
            <p:ph type="body" idx="1"/>
          </p:nvPr>
        </p:nvSpPr>
        <p:spPr>
          <a:xfrm>
            <a:off x="237506" y="1600199"/>
            <a:ext cx="8657112" cy="4574970"/>
          </a:xfrm>
          <a:prstGeom prst="rect">
            <a:avLst/>
          </a:prstGeom>
        </p:spPr>
        <p:txBody>
          <a:bodyPr>
            <a:normAutofit fontScale="92500" lnSpcReduction="20000"/>
          </a:bodyPr>
          <a:lstStyle/>
          <a:p>
            <a:pPr marL="277749" indent="-277749" defTabSz="740663">
              <a:spcBef>
                <a:spcPts val="500"/>
              </a:spcBef>
              <a:spcAft>
                <a:spcPts val="600"/>
              </a:spcAft>
              <a:defRPr sz="2106"/>
            </a:pPr>
            <a:r>
              <a:rPr lang="en-US" sz="2400"/>
              <a:t>Projections for increased sales and profits are both down, while expectations for decreases are up from one year ago.</a:t>
            </a:r>
          </a:p>
          <a:p>
            <a:pPr marL="601789" lvl="1" indent="-231457" defTabSz="740663">
              <a:spcBef>
                <a:spcPts val="400"/>
              </a:spcBef>
              <a:spcAft>
                <a:spcPts val="600"/>
              </a:spcAft>
              <a:defRPr sz="1782" b="1">
                <a:solidFill>
                  <a:srgbClr val="2B59A9"/>
                </a:solidFill>
              </a:defRPr>
            </a:pPr>
            <a:r>
              <a:rPr lang="en-US" sz="2200"/>
              <a:t>Projected sales growth is back down to 45% – nearing the historical bottom. Expectations for sales decreases is at 13% – five points higher than one year ago. </a:t>
            </a:r>
          </a:p>
          <a:p>
            <a:pPr marL="601789" lvl="1" indent="-231457" defTabSz="740663">
              <a:spcBef>
                <a:spcPts val="400"/>
              </a:spcBef>
              <a:spcAft>
                <a:spcPts val="600"/>
              </a:spcAft>
              <a:defRPr sz="1782" b="1">
                <a:solidFill>
                  <a:srgbClr val="2B59A9"/>
                </a:solidFill>
              </a:defRPr>
            </a:pPr>
            <a:r>
              <a:rPr lang="en-US" sz="2200"/>
              <a:t>Projected profit growth remains at 38%, down five points from one year ago. Eighteen percent (18</a:t>
            </a:r>
            <a:r>
              <a:rPr sz="2200"/>
              <a:t>%</a:t>
            </a:r>
            <a:r>
              <a:rPr lang="en-US" sz="2200"/>
              <a:t>) expect profits to decline in the next six months, up six points from one year ago.</a:t>
            </a:r>
          </a:p>
          <a:p>
            <a:pPr marL="277749" lvl="1" indent="-277749" defTabSz="740663">
              <a:spcBef>
                <a:spcPts val="500"/>
              </a:spcBef>
              <a:spcAft>
                <a:spcPts val="600"/>
              </a:spcAft>
              <a:buChar char="•"/>
              <a:defRPr sz="2106"/>
            </a:pPr>
            <a:r>
              <a:rPr lang="en-US" sz="2400"/>
              <a:t>Expectations for sales growth are again highest in the Finance/Insurance/Real Estate sectors (54%) and lowest in the Health Care/Non-Profit sectors (30%). </a:t>
            </a:r>
          </a:p>
          <a:p>
            <a:pPr marL="277749" lvl="1" indent="-277749" defTabSz="740663">
              <a:spcBef>
                <a:spcPts val="500"/>
              </a:spcBef>
              <a:spcAft>
                <a:spcPts val="600"/>
              </a:spcAft>
              <a:buChar char="•"/>
              <a:defRPr sz="2106"/>
            </a:pPr>
            <a:r>
              <a:rPr lang="en-US" sz="2400"/>
              <a:t>P</a:t>
            </a:r>
            <a:r>
              <a:rPr sz="2400"/>
              <a:t>rofit</a:t>
            </a:r>
            <a:r>
              <a:rPr lang="en-US" sz="2400"/>
              <a:t> increases</a:t>
            </a:r>
            <a:r>
              <a:rPr sz="2400"/>
              <a:t> </a:t>
            </a:r>
            <a:r>
              <a:rPr lang="en-US" sz="2400"/>
              <a:t>are most expected in the Finance/Insurance/Real Estate sectors (51%) and least expected in the Health Care/Non-Profit sectors (22%). </a:t>
            </a:r>
            <a:endParaRPr sz="2400"/>
          </a:p>
        </p:txBody>
      </p:sp>
    </p:spTree>
    <p:extLst>
      <p:ext uri="{BB962C8B-B14F-4D97-AF65-F5344CB8AC3E}">
        <p14:creationId xmlns:p14="http://schemas.microsoft.com/office/powerpoint/2010/main" val="3151375484"/>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Title 1"/>
          <p:cNvSpPr txBox="1">
            <a:spLocks noGrp="1"/>
          </p:cNvSpPr>
          <p:nvPr>
            <p:ph type="title"/>
          </p:nvPr>
        </p:nvSpPr>
        <p:spPr>
          <a:xfrm>
            <a:off x="0" y="274638"/>
            <a:ext cx="9144000" cy="1143001"/>
          </a:xfrm>
          <a:prstGeom prst="rect">
            <a:avLst/>
          </a:prstGeom>
        </p:spPr>
        <p:txBody>
          <a:bodyPr>
            <a:normAutofit fontScale="90000"/>
          </a:bodyPr>
          <a:lstStyle/>
          <a:p>
            <a:r>
              <a:rPr lang="en-US"/>
              <a:t>Hiring Projections Practically Unchanged</a:t>
            </a:r>
            <a:endParaRPr/>
          </a:p>
        </p:txBody>
      </p:sp>
      <p:sp>
        <p:nvSpPr>
          <p:cNvPr id="183" name="Content Placeholder 2"/>
          <p:cNvSpPr txBox="1">
            <a:spLocks noGrp="1"/>
          </p:cNvSpPr>
          <p:nvPr>
            <p:ph type="body" idx="1"/>
          </p:nvPr>
        </p:nvSpPr>
        <p:spPr>
          <a:xfrm>
            <a:off x="76200" y="1523998"/>
            <a:ext cx="8991600" cy="4544293"/>
          </a:xfrm>
          <a:prstGeom prst="rect">
            <a:avLst/>
          </a:prstGeom>
        </p:spPr>
        <p:txBody>
          <a:bodyPr>
            <a:normAutofit/>
          </a:bodyPr>
          <a:lstStyle/>
          <a:p>
            <a:pPr>
              <a:spcBef>
                <a:spcPts val="0"/>
              </a:spcBef>
              <a:spcAft>
                <a:spcPts val="600"/>
              </a:spcAft>
              <a:defRPr sz="2600"/>
            </a:pPr>
            <a:r>
              <a:rPr lang="en-US" sz="2200"/>
              <a:t>While the percentage of respondents reporting expecting increased hiring ticked up, so has the number of respondents expecting future lay-offs.</a:t>
            </a:r>
          </a:p>
          <a:p>
            <a:pPr marL="742950" lvl="1" indent="-285750">
              <a:spcBef>
                <a:spcPts val="0"/>
              </a:spcBef>
              <a:spcAft>
                <a:spcPts val="600"/>
              </a:spcAft>
              <a:defRPr sz="2200" b="1">
                <a:solidFill>
                  <a:srgbClr val="2B59A9"/>
                </a:solidFill>
              </a:defRPr>
            </a:pPr>
            <a:r>
              <a:rPr lang="en-US" sz="2000"/>
              <a:t>Thirty-one percent (32%) say they plan to hire more employees over the next six months, up two from one year ago. </a:t>
            </a:r>
          </a:p>
          <a:p>
            <a:pPr marL="742950" lvl="1" indent="-285750">
              <a:spcBef>
                <a:spcPts val="0"/>
              </a:spcBef>
              <a:spcAft>
                <a:spcPts val="600"/>
              </a:spcAft>
              <a:defRPr sz="2200" b="1">
                <a:solidFill>
                  <a:srgbClr val="2B59A9"/>
                </a:solidFill>
              </a:defRPr>
            </a:pPr>
            <a:r>
              <a:rPr lang="en-US" sz="2000"/>
              <a:t>Fifty-six percent (56%) </a:t>
            </a:r>
            <a:r>
              <a:rPr sz="2000"/>
              <a:t>will maintain staff at current levels, </a:t>
            </a:r>
            <a:r>
              <a:rPr lang="en-US" sz="2000"/>
              <a:t>down one point from</a:t>
            </a:r>
            <a:r>
              <a:rPr sz="2000"/>
              <a:t> </a:t>
            </a:r>
            <a:r>
              <a:rPr lang="en-US" sz="2000"/>
              <a:t>one year ago.</a:t>
            </a:r>
            <a:r>
              <a:rPr sz="2000"/>
              <a:t> </a:t>
            </a:r>
          </a:p>
          <a:p>
            <a:pPr marL="742950" lvl="1" indent="-285750">
              <a:spcBef>
                <a:spcPts val="0"/>
              </a:spcBef>
              <a:spcAft>
                <a:spcPts val="600"/>
              </a:spcAft>
              <a:defRPr sz="2200" b="1">
                <a:solidFill>
                  <a:srgbClr val="2B59A9"/>
                </a:solidFill>
              </a:defRPr>
            </a:pPr>
            <a:r>
              <a:rPr lang="en-US" sz="2000"/>
              <a:t>Nine percent (9</a:t>
            </a:r>
            <a:r>
              <a:rPr sz="2000"/>
              <a:t>%</a:t>
            </a:r>
            <a:r>
              <a:rPr lang="en-US" sz="2000"/>
              <a:t>)</a:t>
            </a:r>
            <a:r>
              <a:rPr sz="2000"/>
              <a:t> say they plan to lay off employee</a:t>
            </a:r>
            <a:r>
              <a:rPr lang="en-US" sz="2000"/>
              <a:t>s, up one point from one year ago.</a:t>
            </a:r>
            <a:endParaRPr sz="2000"/>
          </a:p>
          <a:p>
            <a:pPr>
              <a:spcBef>
                <a:spcPts val="0"/>
              </a:spcBef>
              <a:spcAft>
                <a:spcPts val="600"/>
              </a:spcAft>
              <a:defRPr sz="2600"/>
            </a:pPr>
            <a:r>
              <a:rPr sz="2200"/>
              <a:t>The </a:t>
            </a:r>
            <a:r>
              <a:rPr lang="en-US" sz="2200"/>
              <a:t>Finance/Insurance/Real Estate sectors (44%) are most</a:t>
            </a:r>
            <a:r>
              <a:rPr sz="2200"/>
              <a:t> likely to be hiring</a:t>
            </a:r>
            <a:r>
              <a:rPr lang="en-US" sz="2200"/>
              <a:t> in the next six months, while the Retail/Food Service are least likely (25%). Manufacturing/Construction sectors (11%) are most likely to lay off employees. </a:t>
            </a:r>
            <a:endParaRPr sz="2200"/>
          </a:p>
        </p:txBody>
      </p:sp>
    </p:spTree>
    <p:extLst>
      <p:ext uri="{BB962C8B-B14F-4D97-AF65-F5344CB8AC3E}">
        <p14:creationId xmlns:p14="http://schemas.microsoft.com/office/powerpoint/2010/main" val="2381189801"/>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Title 1"/>
          <p:cNvSpPr txBox="1">
            <a:spLocks noGrp="1"/>
          </p:cNvSpPr>
          <p:nvPr>
            <p:ph type="title"/>
          </p:nvPr>
        </p:nvSpPr>
        <p:spPr>
          <a:prstGeom prst="rect">
            <a:avLst/>
          </a:prstGeom>
        </p:spPr>
        <p:txBody>
          <a:bodyPr>
            <a:normAutofit fontScale="90000"/>
          </a:bodyPr>
          <a:lstStyle>
            <a:lvl1pPr defTabSz="841247">
              <a:defRPr sz="3680">
                <a:effectLst>
                  <a:outerShdw blurRad="46736" dist="35052" dir="5400000" rotWithShape="0">
                    <a:srgbClr val="000000">
                      <a:alpha val="40000"/>
                    </a:srgbClr>
                  </a:outerShdw>
                </a:effectLst>
              </a:defRPr>
            </a:lvl1pPr>
          </a:lstStyle>
          <a:p>
            <a:r>
              <a:rPr lang="en-US"/>
              <a:t>A Bright Spot:</a:t>
            </a:r>
            <a:br>
              <a:rPr lang="en-US"/>
            </a:br>
            <a:r>
              <a:rPr lang="en-US"/>
              <a:t>Talent Acquisition Improves Slightly</a:t>
            </a:r>
            <a:endParaRPr/>
          </a:p>
        </p:txBody>
      </p:sp>
      <p:sp>
        <p:nvSpPr>
          <p:cNvPr id="221" name="Content Placeholder 2"/>
          <p:cNvSpPr txBox="1">
            <a:spLocks noGrp="1"/>
          </p:cNvSpPr>
          <p:nvPr>
            <p:ph type="body" idx="1"/>
          </p:nvPr>
        </p:nvSpPr>
        <p:spPr>
          <a:xfrm>
            <a:off x="304800" y="1524000"/>
            <a:ext cx="8610600" cy="4629150"/>
          </a:xfrm>
          <a:prstGeom prst="rect">
            <a:avLst/>
          </a:prstGeom>
        </p:spPr>
        <p:txBody>
          <a:bodyPr>
            <a:normAutofit lnSpcReduction="10000"/>
          </a:bodyPr>
          <a:lstStyle/>
          <a:p>
            <a:pPr>
              <a:spcBef>
                <a:spcPts val="600"/>
              </a:spcBef>
              <a:defRPr sz="2800"/>
            </a:pPr>
            <a:r>
              <a:rPr lang="en-US"/>
              <a:t>Fifty-one percent (51%) rate their access to qualified talent as “only fair” or “poor” – down five points from one year ago. Forty percent (40%) say their access to qualified talent is “pretty good” or “excellent” – up three points from one year ago. </a:t>
            </a:r>
          </a:p>
          <a:p>
            <a:pPr>
              <a:spcBef>
                <a:spcPts val="600"/>
              </a:spcBef>
              <a:defRPr sz="2800"/>
            </a:pPr>
            <a:r>
              <a:rPr lang="en-US"/>
              <a:t>Forty-nine percent (49</a:t>
            </a:r>
            <a:r>
              <a:t>%</a:t>
            </a:r>
            <a:r>
              <a:rPr lang="en-US"/>
              <a:t>)</a:t>
            </a:r>
            <a:r>
              <a:t> are</a:t>
            </a:r>
            <a:r>
              <a:rPr lang="en-US"/>
              <a:t> having </a:t>
            </a:r>
            <a:r>
              <a:t>difficulty filling open jobs</a:t>
            </a:r>
            <a:r>
              <a:rPr lang="en-US"/>
              <a:t> – down three points from one year ago.</a:t>
            </a:r>
            <a:endParaRPr/>
          </a:p>
          <a:p>
            <a:pPr marL="742950" lvl="1" indent="-285750">
              <a:spcBef>
                <a:spcPts val="500"/>
              </a:spcBef>
              <a:defRPr sz="2400" b="1">
                <a:solidFill>
                  <a:srgbClr val="2B59A9"/>
                </a:solidFill>
              </a:defRPr>
            </a:pPr>
            <a:r>
              <a:rPr lang="en-US"/>
              <a:t>61% attribute it to a lack of </a:t>
            </a:r>
            <a:r>
              <a:rPr lang="en-US" u="sng"/>
              <a:t>qualified</a:t>
            </a:r>
            <a:r>
              <a:rPr lang="en-US"/>
              <a:t> applicants – up 3 points from one year ago.</a:t>
            </a:r>
          </a:p>
          <a:p>
            <a:pPr marL="742950" lvl="1" indent="-285750">
              <a:spcBef>
                <a:spcPts val="500"/>
              </a:spcBef>
              <a:defRPr sz="2400" b="1">
                <a:solidFill>
                  <a:srgbClr val="2B59A9"/>
                </a:solidFill>
              </a:defRPr>
            </a:pPr>
            <a:r>
              <a:rPr lang="en-US"/>
              <a:t>28% attribute that difficulty to a lack of </a:t>
            </a:r>
            <a:r>
              <a:rPr lang="en-US" u="sng"/>
              <a:t>any</a:t>
            </a:r>
            <a:r>
              <a:rPr lang="en-US"/>
              <a:t> applicants – down 3 points from one year ago.</a:t>
            </a:r>
          </a:p>
        </p:txBody>
      </p:sp>
    </p:spTree>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Title 1"/>
          <p:cNvSpPr txBox="1">
            <a:spLocks noGrp="1"/>
          </p:cNvSpPr>
          <p:nvPr>
            <p:ph type="title"/>
          </p:nvPr>
        </p:nvSpPr>
        <p:spPr>
          <a:prstGeom prst="rect">
            <a:avLst/>
          </a:prstGeom>
        </p:spPr>
        <p:txBody>
          <a:bodyPr/>
          <a:lstStyle/>
          <a:p>
            <a:r>
              <a:t>Conclusions:</a:t>
            </a:r>
          </a:p>
        </p:txBody>
      </p:sp>
      <p:sp>
        <p:nvSpPr>
          <p:cNvPr id="235" name="Content Placeholder 2"/>
          <p:cNvSpPr txBox="1">
            <a:spLocks noGrp="1"/>
          </p:cNvSpPr>
          <p:nvPr>
            <p:ph type="body" idx="1"/>
          </p:nvPr>
        </p:nvSpPr>
        <p:spPr>
          <a:xfrm>
            <a:off x="128337" y="1495009"/>
            <a:ext cx="8887325" cy="4804191"/>
          </a:xfrm>
          <a:prstGeom prst="rect">
            <a:avLst/>
          </a:prstGeom>
        </p:spPr>
        <p:txBody>
          <a:bodyPr>
            <a:normAutofit lnSpcReduction="10000"/>
          </a:bodyPr>
          <a:lstStyle/>
          <a:p>
            <a:pPr marL="257175" indent="-257175" defTabSz="685800">
              <a:spcBef>
                <a:spcPts val="300"/>
              </a:spcBef>
              <a:defRPr sz="2400"/>
            </a:pPr>
            <a:r>
              <a:rPr lang="en-US" sz="2400"/>
              <a:t>Michigan’s small business owners are known for their resiliency, typically snatching victory from the jaws of defeat. That said, they seem to be feeling like Sisyphus since the pandemic; who in Greek mythology was forced to push a boulder up a hill, only to see it roll back to the bottom.</a:t>
            </a:r>
          </a:p>
          <a:p>
            <a:pPr marL="257175" indent="-257175" defTabSz="685800">
              <a:spcBef>
                <a:spcPts val="300"/>
              </a:spcBef>
              <a:defRPr sz="2400"/>
            </a:pPr>
            <a:r>
              <a:rPr lang="en-US" sz="2400"/>
              <a:t>They cite policies coming from Washington D.C. and Lansing for feeding discontent with their bottom line and the overall stalled business economy.</a:t>
            </a:r>
            <a:endParaRPr sz="2400"/>
          </a:p>
          <a:p>
            <a:pPr marL="257175" indent="-257175" defTabSz="685800">
              <a:spcBef>
                <a:spcPts val="300"/>
              </a:spcBef>
              <a:defRPr sz="2400"/>
            </a:pPr>
            <a:r>
              <a:rPr lang="en-US" sz="2400"/>
              <a:t>Inflation, healthcare costs, tariffs, and regulatory policies diminish their profit margins, forcing a pullback in investment and hiring. </a:t>
            </a:r>
          </a:p>
          <a:p>
            <a:pPr marL="257175" indent="-257175" defTabSz="685800">
              <a:spcBef>
                <a:spcPts val="300"/>
              </a:spcBef>
              <a:defRPr sz="2400"/>
            </a:pPr>
            <a:r>
              <a:rPr lang="en-US" sz="2400"/>
              <a:t>Uncharacteristic for this audience, optimism for a rebound in the next six months is waning, raising fears of a steeper, more significant downturn. As stated earlier, we are at a crossroads.</a:t>
            </a:r>
          </a:p>
        </p:txBody>
      </p:sp>
    </p:spTree>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Title 1"/>
          <p:cNvSpPr txBox="1">
            <a:spLocks noGrp="1"/>
          </p:cNvSpPr>
          <p:nvPr>
            <p:ph type="title"/>
          </p:nvPr>
        </p:nvSpPr>
        <p:spPr>
          <a:prstGeom prst="rect">
            <a:avLst/>
          </a:prstGeom>
        </p:spPr>
        <p:txBody>
          <a:bodyPr>
            <a:normAutofit fontScale="90000"/>
          </a:bodyPr>
          <a:lstStyle/>
          <a:p>
            <a:r>
              <a:t>Michigan Future Business Index</a:t>
            </a:r>
            <a:br>
              <a:rPr lang="en-US"/>
            </a:br>
            <a:r>
              <a:rPr lang="en-US" sz="3100"/>
              <a:t>Methodology</a:t>
            </a:r>
            <a:endParaRPr/>
          </a:p>
        </p:txBody>
      </p:sp>
      <p:sp>
        <p:nvSpPr>
          <p:cNvPr id="163" name="Content Placeholder 2"/>
          <p:cNvSpPr txBox="1">
            <a:spLocks noGrp="1"/>
          </p:cNvSpPr>
          <p:nvPr>
            <p:ph type="body" idx="1"/>
          </p:nvPr>
        </p:nvSpPr>
        <p:spPr>
          <a:prstGeom prst="rect">
            <a:avLst/>
          </a:prstGeom>
        </p:spPr>
        <p:txBody>
          <a:bodyPr>
            <a:normAutofit/>
          </a:bodyPr>
          <a:lstStyle/>
          <a:p>
            <a:pPr marL="339470" indent="-339470" defTabSz="905255">
              <a:spcBef>
                <a:spcPts val="600"/>
              </a:spcBef>
              <a:defRPr sz="2772"/>
            </a:pPr>
            <a:r>
              <a:t>Statewide survey of </a:t>
            </a:r>
            <a:r>
              <a:rPr lang="en-US"/>
              <a:t>580 </a:t>
            </a:r>
            <a:r>
              <a:t>small to medium-sized businesses</a:t>
            </a:r>
            <a:r>
              <a:rPr lang="en-US"/>
              <a:t>; 500 completed the survey</a:t>
            </a:r>
            <a:endParaRPr/>
          </a:p>
          <a:p>
            <a:pPr marL="735520" lvl="1" indent="-282892" defTabSz="905255">
              <a:spcBef>
                <a:spcPts val="500"/>
              </a:spcBef>
              <a:defRPr sz="2376" b="1">
                <a:solidFill>
                  <a:srgbClr val="2B59A9"/>
                </a:solidFill>
              </a:defRPr>
            </a:pPr>
            <a:r>
              <a:t>Mixed-mode survey, conducted online and by phone</a:t>
            </a:r>
            <a:endParaRPr sz="2772"/>
          </a:p>
          <a:p>
            <a:pPr marL="339470" indent="-339470" defTabSz="905255">
              <a:spcBef>
                <a:spcPts val="600"/>
              </a:spcBef>
              <a:defRPr sz="2772"/>
            </a:pPr>
            <a:r>
              <a:t>Commissioned by </a:t>
            </a:r>
            <a:r>
              <a:rPr lang="en-US" err="1"/>
              <a:t>Cinnaire</a:t>
            </a:r>
            <a:r>
              <a:rPr lang="en-US"/>
              <a:t> </a:t>
            </a:r>
            <a:r>
              <a:t>&amp; Michigan Business Network</a:t>
            </a:r>
          </a:p>
          <a:p>
            <a:pPr marL="339470" indent="-339470" defTabSz="905255">
              <a:spcBef>
                <a:spcPts val="600"/>
              </a:spcBef>
              <a:defRPr sz="2772"/>
            </a:pPr>
            <a:r>
              <a:t>Conducted by ROI Insight </a:t>
            </a:r>
          </a:p>
          <a:p>
            <a:pPr marL="735520" lvl="1" indent="-282892" defTabSz="905255">
              <a:spcBef>
                <a:spcPts val="500"/>
              </a:spcBef>
              <a:defRPr sz="2376" b="1">
                <a:solidFill>
                  <a:srgbClr val="2B59A9"/>
                </a:solidFill>
              </a:defRPr>
            </a:pPr>
            <a:r>
              <a:rPr lang="en-US"/>
              <a:t>Data Collection</a:t>
            </a:r>
            <a:r>
              <a:t>: </a:t>
            </a:r>
            <a:r>
              <a:rPr lang="en-US"/>
              <a:t>November 18, 2025 –</a:t>
            </a:r>
            <a:r>
              <a:t> </a:t>
            </a:r>
            <a:r>
              <a:rPr lang="en-US"/>
              <a:t>January 5, 2026</a:t>
            </a:r>
            <a:endParaRPr sz="2772"/>
          </a:p>
        </p:txBody>
      </p:sp>
    </p:spTree>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09277-25BE-D3D7-91FD-C84B2CDFFE3C}"/>
            </a:ext>
          </a:extLst>
        </p:cNvPr>
        <p:cNvGrpSpPr/>
        <p:nvPr/>
      </p:nvGrpSpPr>
      <p:grpSpPr>
        <a:xfrm>
          <a:off x="0" y="0"/>
          <a:ext cx="0" cy="0"/>
          <a:chOff x="0" y="0"/>
          <a:chExt cx="0" cy="0"/>
        </a:xfrm>
      </p:grpSpPr>
      <p:sp>
        <p:nvSpPr>
          <p:cNvPr id="165" name="Title 1">
            <a:extLst>
              <a:ext uri="{FF2B5EF4-FFF2-40B4-BE49-F238E27FC236}">
                <a16:creationId xmlns:a16="http://schemas.microsoft.com/office/drawing/2014/main" id="{3CF9EE9E-C7C0-2E74-8599-5E87561E1557}"/>
              </a:ext>
            </a:extLst>
          </p:cNvPr>
          <p:cNvSpPr txBox="1">
            <a:spLocks noGrp="1"/>
          </p:cNvSpPr>
          <p:nvPr>
            <p:ph type="title"/>
          </p:nvPr>
        </p:nvSpPr>
        <p:spPr>
          <a:prstGeom prst="rect">
            <a:avLst/>
          </a:prstGeom>
        </p:spPr>
        <p:txBody>
          <a:bodyPr/>
          <a:lstStyle/>
          <a:p>
            <a:r>
              <a:t>Key Takeaways </a:t>
            </a:r>
          </a:p>
        </p:txBody>
      </p:sp>
      <p:sp>
        <p:nvSpPr>
          <p:cNvPr id="166" name="Content Placeholder 2">
            <a:extLst>
              <a:ext uri="{FF2B5EF4-FFF2-40B4-BE49-F238E27FC236}">
                <a16:creationId xmlns:a16="http://schemas.microsoft.com/office/drawing/2014/main" id="{200B23A6-EBAB-0611-B4C3-6C58AA9150ED}"/>
              </a:ext>
            </a:extLst>
          </p:cNvPr>
          <p:cNvSpPr txBox="1">
            <a:spLocks noGrp="1"/>
          </p:cNvSpPr>
          <p:nvPr>
            <p:ph type="body" idx="1"/>
          </p:nvPr>
        </p:nvSpPr>
        <p:spPr>
          <a:xfrm>
            <a:off x="230966" y="1483003"/>
            <a:ext cx="8682067" cy="4767485"/>
          </a:xfrm>
          <a:prstGeom prst="rect">
            <a:avLst/>
          </a:prstGeom>
        </p:spPr>
        <p:txBody>
          <a:bodyPr>
            <a:normAutofit lnSpcReduction="10000"/>
          </a:bodyPr>
          <a:lstStyle/>
          <a:p>
            <a:pPr marL="416623" indent="-416623" defTabSz="740663">
              <a:spcBef>
                <a:spcPts val="300"/>
              </a:spcBef>
              <a:defRPr sz="2268"/>
            </a:pPr>
            <a:r>
              <a:rPr lang="en-US"/>
              <a:t>Michigan’s small business economy is at a crossroads. </a:t>
            </a:r>
          </a:p>
          <a:p>
            <a:pPr marL="857494" lvl="1" indent="-416623" defTabSz="740663">
              <a:spcBef>
                <a:spcPts val="300"/>
              </a:spcBef>
              <a:defRPr sz="2268"/>
            </a:pPr>
            <a:r>
              <a:rPr lang="en-US"/>
              <a:t>Inflation, tariffs, healthcare costs, and a reduction in demand are all creating significant drag on growth and sustainability.</a:t>
            </a:r>
          </a:p>
          <a:p>
            <a:pPr marL="416623" indent="-416623" defTabSz="740663">
              <a:spcBef>
                <a:spcPts val="300"/>
              </a:spcBef>
              <a:defRPr sz="2268"/>
            </a:pPr>
            <a:r>
              <a:rPr lang="en-US"/>
              <a:t>Lagging indicators continue their downward slopes toward record lows. Sales, wages, hiring and investments for the past six months are all trending down, with sales and investments hitting new bottoms.</a:t>
            </a:r>
          </a:p>
          <a:p>
            <a:pPr marL="416623" indent="-416623" defTabSz="740663">
              <a:spcBef>
                <a:spcPts val="300"/>
              </a:spcBef>
              <a:defRPr sz="2268"/>
            </a:pPr>
            <a:r>
              <a:rPr lang="en-US"/>
              <a:t>Rapidly climbing the list of challenges for small business: finding and retaining customers, cost of health insurance, a weakening economy and uncertainty. </a:t>
            </a:r>
          </a:p>
          <a:p>
            <a:pPr marL="416623" indent="-416623" defTabSz="740663">
              <a:spcBef>
                <a:spcPts val="300"/>
              </a:spcBef>
              <a:defRPr sz="2268"/>
            </a:pPr>
            <a:r>
              <a:rPr lang="en-US"/>
              <a:t>While optimism is diminishing for the most part, pride in the resilience of their business and their team is holding strong. </a:t>
            </a:r>
          </a:p>
          <a:p>
            <a:pPr marL="416623" indent="-416623" defTabSz="740663">
              <a:spcBef>
                <a:spcPts val="300"/>
              </a:spcBef>
              <a:defRPr sz="2268"/>
            </a:pPr>
            <a:r>
              <a:rPr lang="en-US"/>
              <a:t>Leading indicators also show weakness, with projections for increased sales continuing to slump. Profit, hiring, and wage projections are in a holding pattern. </a:t>
            </a:r>
          </a:p>
        </p:txBody>
      </p:sp>
    </p:spTree>
    <p:extLst>
      <p:ext uri="{BB962C8B-B14F-4D97-AF65-F5344CB8AC3E}">
        <p14:creationId xmlns:p14="http://schemas.microsoft.com/office/powerpoint/2010/main" val="984836585"/>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itle 1"/>
          <p:cNvSpPr txBox="1">
            <a:spLocks noGrp="1"/>
          </p:cNvSpPr>
          <p:nvPr>
            <p:ph type="title"/>
          </p:nvPr>
        </p:nvSpPr>
        <p:spPr>
          <a:prstGeom prst="rect">
            <a:avLst/>
          </a:prstGeom>
        </p:spPr>
        <p:txBody>
          <a:bodyPr/>
          <a:lstStyle/>
          <a:p>
            <a:r>
              <a:t>The Past Six Months</a:t>
            </a:r>
          </a:p>
        </p:txBody>
      </p:sp>
      <p:sp>
        <p:nvSpPr>
          <p:cNvPr id="169" name="Content Placeholder 2"/>
          <p:cNvSpPr txBox="1">
            <a:spLocks noGrp="1"/>
          </p:cNvSpPr>
          <p:nvPr>
            <p:ph type="body" idx="1"/>
          </p:nvPr>
        </p:nvSpPr>
        <p:spPr>
          <a:xfrm>
            <a:off x="0" y="1658219"/>
            <a:ext cx="9144000" cy="4548621"/>
          </a:xfrm>
          <a:prstGeom prst="rect">
            <a:avLst/>
          </a:prstGeom>
        </p:spPr>
        <p:txBody>
          <a:bodyPr>
            <a:normAutofit fontScale="92500" lnSpcReduction="20000"/>
          </a:bodyPr>
          <a:lstStyle/>
          <a:p>
            <a:pPr marL="462915" indent="-462915" defTabSz="822959">
              <a:spcBef>
                <a:spcPts val="600"/>
              </a:spcBef>
              <a:defRPr sz="2520"/>
            </a:pPr>
            <a:r>
              <a:rPr lang="en-US"/>
              <a:t>All indicators continued to slump over the past six months.</a:t>
            </a:r>
          </a:p>
          <a:p>
            <a:pPr marL="822959" lvl="1" indent="-462915" defTabSz="822959">
              <a:spcBef>
                <a:spcPts val="500"/>
              </a:spcBef>
              <a:defRPr sz="2159" b="1">
                <a:solidFill>
                  <a:srgbClr val="2B59A9"/>
                </a:solidFill>
              </a:defRPr>
            </a:pPr>
            <a:r>
              <a:rPr lang="en-US"/>
              <a:t>Sales increases continue to fall to a new record low</a:t>
            </a:r>
            <a:endParaRPr lang="en-US" sz="2520"/>
          </a:p>
          <a:p>
            <a:pPr marL="1183004" lvl="2" indent="-462915" defTabSz="822959">
              <a:spcBef>
                <a:spcPts val="400"/>
              </a:spcBef>
              <a:defRPr sz="1800" b="1">
                <a:solidFill>
                  <a:srgbClr val="BD1B40"/>
                </a:solidFill>
              </a:defRPr>
            </a:pPr>
            <a:r>
              <a:rPr lang="en-US"/>
              <a:t>Now only one quarter (25%) say sales have increased in the last six months. </a:t>
            </a:r>
            <a:r>
              <a:rPr lang="en-US" sz="1800"/>
              <a:t>That is a new record low for the MFBI – falling below the last record low in Q2 2025.</a:t>
            </a:r>
            <a:endParaRPr lang="en-US" sz="1600"/>
          </a:p>
          <a:p>
            <a:pPr marL="822959" lvl="1" indent="-462915" defTabSz="822959">
              <a:spcBef>
                <a:spcPts val="500"/>
              </a:spcBef>
              <a:defRPr sz="2159" b="1">
                <a:solidFill>
                  <a:srgbClr val="2B59A9"/>
                </a:solidFill>
              </a:defRPr>
            </a:pPr>
            <a:r>
              <a:rPr lang="en-US"/>
              <a:t>Profits ticked up slightly since Q2, but only two points higher than record low</a:t>
            </a:r>
            <a:endParaRPr lang="en-US" sz="2520"/>
          </a:p>
          <a:p>
            <a:pPr marL="1183004" lvl="2" indent="-462915" defTabSz="822959">
              <a:spcBef>
                <a:spcPts val="400"/>
              </a:spcBef>
              <a:defRPr sz="1800" b="1">
                <a:solidFill>
                  <a:srgbClr val="BD1B40"/>
                </a:solidFill>
              </a:defRPr>
            </a:pPr>
            <a:r>
              <a:rPr lang="en-US" sz="1800"/>
              <a:t>Only eighteen percent of respondents (18%) report profit increases, which is six points lower from a year ago. </a:t>
            </a:r>
            <a:endParaRPr lang="en-US" sz="1600"/>
          </a:p>
          <a:p>
            <a:pPr marL="822959" lvl="1" indent="-462915" defTabSz="822959">
              <a:spcBef>
                <a:spcPts val="500"/>
              </a:spcBef>
              <a:defRPr sz="2159" b="1">
                <a:solidFill>
                  <a:srgbClr val="2B59A9"/>
                </a:solidFill>
              </a:defRPr>
            </a:pPr>
            <a:r>
              <a:rPr lang="en-US"/>
              <a:t>W</a:t>
            </a:r>
            <a:r>
              <a:t>age </a:t>
            </a:r>
            <a:r>
              <a:rPr lang="en-US"/>
              <a:t>increases continue a downward trend</a:t>
            </a:r>
            <a:endParaRPr sz="2520"/>
          </a:p>
          <a:p>
            <a:pPr marL="1183004" lvl="2" indent="-462915" defTabSz="822959">
              <a:spcBef>
                <a:spcPts val="400"/>
              </a:spcBef>
              <a:defRPr sz="1800" b="1">
                <a:solidFill>
                  <a:srgbClr val="BD1B40"/>
                </a:solidFill>
              </a:defRPr>
            </a:pPr>
            <a:r>
              <a:rPr lang="en-US"/>
              <a:t>Fewer than half (45%) say their employee wages have increased in last six month. That’s six points lower than this time last year.</a:t>
            </a:r>
            <a:endParaRPr sz="1600"/>
          </a:p>
          <a:p>
            <a:pPr marL="822959" lvl="1" indent="-462915" defTabSz="822959">
              <a:spcBef>
                <a:spcPts val="500"/>
              </a:spcBef>
              <a:defRPr sz="2159" b="1">
                <a:solidFill>
                  <a:srgbClr val="2B59A9"/>
                </a:solidFill>
              </a:defRPr>
            </a:pPr>
            <a:r>
              <a:rPr lang="en-US"/>
              <a:t>Hiring slumps again, falling close to a record low</a:t>
            </a:r>
            <a:endParaRPr lang="en-US" sz="2520"/>
          </a:p>
          <a:p>
            <a:pPr marL="1183004" lvl="2" indent="-462915" defTabSz="822959">
              <a:spcBef>
                <a:spcPts val="400"/>
              </a:spcBef>
              <a:defRPr sz="1800" b="1">
                <a:solidFill>
                  <a:srgbClr val="BD1B40"/>
                </a:solidFill>
              </a:defRPr>
            </a:pPr>
            <a:r>
              <a:rPr lang="en-US"/>
              <a:t>Fewer than two in ten (13%) say they have hired new employees, down four points from one year ago and only two points higher than the record low in 2011.</a:t>
            </a:r>
            <a:endParaRPr lang="en-US" sz="1600" i="1"/>
          </a:p>
          <a:p>
            <a:pPr marL="822959" lvl="1" indent="-462915" defTabSz="822959">
              <a:spcBef>
                <a:spcPts val="500"/>
              </a:spcBef>
              <a:defRPr sz="2159" b="1">
                <a:solidFill>
                  <a:srgbClr val="2B59A9"/>
                </a:solidFill>
              </a:defRPr>
            </a:pPr>
            <a:r>
              <a:rPr lang="en-US"/>
              <a:t>Investments drop to record low</a:t>
            </a:r>
            <a:endParaRPr lang="en-US" sz="2520"/>
          </a:p>
          <a:p>
            <a:pPr marL="1183004" lvl="2" indent="-462915" defTabSz="822959">
              <a:spcBef>
                <a:spcPts val="400"/>
              </a:spcBef>
              <a:defRPr sz="1800" b="1">
                <a:solidFill>
                  <a:srgbClr val="BD1B40"/>
                </a:solidFill>
              </a:defRPr>
            </a:pPr>
            <a:r>
              <a:rPr lang="en-US" sz="1800"/>
              <a:t>Fewer than twenty percent (17%) </a:t>
            </a:r>
            <a:r>
              <a:rPr lang="en-US"/>
              <a:t>increased capital investments. </a:t>
            </a:r>
            <a:r>
              <a:rPr lang="en-US" sz="1800"/>
              <a:t>That is a record low for the MFBI.</a:t>
            </a:r>
            <a:endParaRPr lang="en-US" sz="1600" i="1"/>
          </a:p>
        </p:txBody>
      </p:sp>
    </p:spTree>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xfrm>
            <a:off x="0" y="274638"/>
            <a:ext cx="9144000" cy="1143001"/>
          </a:xfrm>
          <a:prstGeom prst="rect">
            <a:avLst/>
          </a:prstGeom>
        </p:spPr>
        <p:txBody>
          <a:bodyPr>
            <a:normAutofit fontScale="90000"/>
          </a:bodyPr>
          <a:lstStyle/>
          <a:p>
            <a:pPr>
              <a:defRPr sz="3600"/>
            </a:pPr>
            <a:r>
              <a:t>Trending The Indicators: </a:t>
            </a:r>
            <a:br>
              <a:rPr/>
            </a:br>
            <a:r>
              <a:rPr>
                <a:solidFill>
                  <a:srgbClr val="FFC000"/>
                </a:solidFill>
              </a:rPr>
              <a:t>Sales</a:t>
            </a:r>
          </a:p>
        </p:txBody>
      </p:sp>
      <p:graphicFrame>
        <p:nvGraphicFramePr>
          <p:cNvPr id="180" name="Object 2"/>
          <p:cNvGraphicFramePr/>
          <p:nvPr>
            <p:extLst>
              <p:ext uri="{D42A27DB-BD31-4B8C-83A1-F6EECF244321}">
                <p14:modId xmlns:p14="http://schemas.microsoft.com/office/powerpoint/2010/main" val="298310043"/>
              </p:ext>
            </p:extLst>
          </p:nvPr>
        </p:nvGraphicFramePr>
        <p:xfrm>
          <a:off x="187442" y="1547468"/>
          <a:ext cx="8808145" cy="45488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1" name="Chart 2"/>
          <p:cNvGraphicFramePr/>
          <p:nvPr>
            <p:extLst>
              <p:ext uri="{D42A27DB-BD31-4B8C-83A1-F6EECF244321}">
                <p14:modId xmlns:p14="http://schemas.microsoft.com/office/powerpoint/2010/main" val="3034277145"/>
              </p:ext>
            </p:extLst>
          </p:nvPr>
        </p:nvGraphicFramePr>
        <p:xfrm>
          <a:off x="1733549" y="2847913"/>
          <a:ext cx="4337621" cy="230873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C2197C37-7FB0-2D45-B280-2AE113BFA8B8}"/>
              </a:ext>
            </a:extLst>
          </p:cNvPr>
          <p:cNvSpPr txBox="1"/>
          <p:nvPr/>
        </p:nvSpPr>
        <p:spPr>
          <a:xfrm>
            <a:off x="5461348" y="4201927"/>
            <a:ext cx="3484637" cy="36933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b="1"/>
              <a:t>Sales increases hit new record low. </a:t>
            </a:r>
            <a:endParaRPr kumimoji="0" lang="en-US" sz="1800" b="1" i="0" u="none" strike="noStrike" cap="none" spc="0" normalizeH="0" baseline="0">
              <a:ln>
                <a:noFill/>
              </a:ln>
              <a:solidFill>
                <a:srgbClr val="000000"/>
              </a:solidFill>
              <a:effectLst/>
              <a:uFillTx/>
              <a:latin typeface="+mn-lt"/>
              <a:ea typeface="+mn-ea"/>
              <a:cs typeface="+mn-cs"/>
              <a:sym typeface="Calibri"/>
            </a:endParaRPr>
          </a:p>
        </p:txBody>
      </p:sp>
      <p:cxnSp>
        <p:nvCxnSpPr>
          <p:cNvPr id="6" name="Straight Arrow Connector 5">
            <a:extLst>
              <a:ext uri="{FF2B5EF4-FFF2-40B4-BE49-F238E27FC236}">
                <a16:creationId xmlns:a16="http://schemas.microsoft.com/office/drawing/2014/main" id="{1D22854F-525F-5B4B-802F-292C8D85B621}"/>
              </a:ext>
            </a:extLst>
          </p:cNvPr>
          <p:cNvCxnSpPr>
            <a:cxnSpLocks/>
          </p:cNvCxnSpPr>
          <p:nvPr/>
        </p:nvCxnSpPr>
        <p:spPr>
          <a:xfrm flipV="1">
            <a:off x="4447621" y="2962656"/>
            <a:ext cx="121920" cy="466344"/>
          </a:xfrm>
          <a:prstGeom prst="straightConnector1">
            <a:avLst/>
          </a:prstGeom>
          <a:noFill/>
          <a:ln w="381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spTree>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
          <p:cNvSpPr txBox="1">
            <a:spLocks noGrp="1"/>
          </p:cNvSpPr>
          <p:nvPr>
            <p:ph type="title"/>
          </p:nvPr>
        </p:nvSpPr>
        <p:spPr>
          <a:xfrm>
            <a:off x="0" y="274638"/>
            <a:ext cx="9144000" cy="1143001"/>
          </a:xfrm>
          <a:prstGeom prst="rect">
            <a:avLst/>
          </a:prstGeom>
        </p:spPr>
        <p:txBody>
          <a:bodyPr>
            <a:normAutofit fontScale="90000"/>
          </a:bodyPr>
          <a:lstStyle/>
          <a:p>
            <a:pPr>
              <a:defRPr sz="3600"/>
            </a:pPr>
            <a:r>
              <a:t>Trending The Indicators:</a:t>
            </a:r>
            <a:br>
              <a:rPr/>
            </a:br>
            <a:r>
              <a:rPr>
                <a:solidFill>
                  <a:srgbClr val="FFC000"/>
                </a:solidFill>
              </a:rPr>
              <a:t>Capital Investmen</a:t>
            </a:r>
            <a:r>
              <a:rPr lang="en-US">
                <a:solidFill>
                  <a:srgbClr val="FFC000"/>
                </a:solidFill>
              </a:rPr>
              <a:t>ts</a:t>
            </a:r>
            <a:endParaRPr>
              <a:solidFill>
                <a:srgbClr val="FFC000"/>
              </a:solidFill>
            </a:endParaRPr>
          </a:p>
        </p:txBody>
      </p:sp>
      <p:graphicFrame>
        <p:nvGraphicFramePr>
          <p:cNvPr id="188" name="Object 2"/>
          <p:cNvGraphicFramePr/>
          <p:nvPr>
            <p:extLst>
              <p:ext uri="{D42A27DB-BD31-4B8C-83A1-F6EECF244321}">
                <p14:modId xmlns:p14="http://schemas.microsoft.com/office/powerpoint/2010/main" val="1782082927"/>
              </p:ext>
            </p:extLst>
          </p:nvPr>
        </p:nvGraphicFramePr>
        <p:xfrm>
          <a:off x="7395" y="1543252"/>
          <a:ext cx="9174481" cy="43810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9" name="Chart 5"/>
          <p:cNvGraphicFramePr/>
          <p:nvPr>
            <p:extLst>
              <p:ext uri="{D42A27DB-BD31-4B8C-83A1-F6EECF244321}">
                <p14:modId xmlns:p14="http://schemas.microsoft.com/office/powerpoint/2010/main" val="2847733431"/>
              </p:ext>
            </p:extLst>
          </p:nvPr>
        </p:nvGraphicFramePr>
        <p:xfrm>
          <a:off x="376522" y="1059307"/>
          <a:ext cx="8137490" cy="2530826"/>
        </p:xfrm>
        <a:graphic>
          <a:graphicData uri="http://schemas.openxmlformats.org/drawingml/2006/chart">
            <c:chart xmlns:c="http://schemas.openxmlformats.org/drawingml/2006/chart" xmlns:r="http://schemas.openxmlformats.org/officeDocument/2006/relationships" r:id="rId4"/>
          </a:graphicData>
        </a:graphic>
      </p:graphicFrame>
      <p:cxnSp>
        <p:nvCxnSpPr>
          <p:cNvPr id="3" name="Straight Arrow Connector 2">
            <a:extLst>
              <a:ext uri="{FF2B5EF4-FFF2-40B4-BE49-F238E27FC236}">
                <a16:creationId xmlns:a16="http://schemas.microsoft.com/office/drawing/2014/main" id="{527554F1-94F7-4444-A1E6-8A6447FD0564}"/>
              </a:ext>
            </a:extLst>
          </p:cNvPr>
          <p:cNvCxnSpPr>
            <a:cxnSpLocks/>
          </p:cNvCxnSpPr>
          <p:nvPr/>
        </p:nvCxnSpPr>
        <p:spPr>
          <a:xfrm>
            <a:off x="3744737" y="2343707"/>
            <a:ext cx="208698" cy="1085293"/>
          </a:xfrm>
          <a:prstGeom prst="straightConnector1">
            <a:avLst/>
          </a:prstGeom>
          <a:noFill/>
          <a:ln w="381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sp>
        <p:nvSpPr>
          <p:cNvPr id="2" name="TextBox 1">
            <a:extLst>
              <a:ext uri="{FF2B5EF4-FFF2-40B4-BE49-F238E27FC236}">
                <a16:creationId xmlns:a16="http://schemas.microsoft.com/office/drawing/2014/main" id="{885B1F08-6EA2-97C0-DCD7-75839C13A1D8}"/>
              </a:ext>
            </a:extLst>
          </p:cNvPr>
          <p:cNvSpPr txBox="1"/>
          <p:nvPr/>
        </p:nvSpPr>
        <p:spPr>
          <a:xfrm>
            <a:off x="4572000" y="4519567"/>
            <a:ext cx="4564605" cy="369330"/>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b="1"/>
              <a:t>Investment increases remain at record low. </a:t>
            </a:r>
            <a:endParaRPr kumimoji="0" lang="en-US" sz="1800" b="1" i="0" u="none" strike="noStrike" cap="none" spc="0" normalizeH="0" baseline="0">
              <a:ln>
                <a:noFill/>
              </a:ln>
              <a:solidFill>
                <a:srgbClr val="000000"/>
              </a:solidFill>
              <a:effectLst/>
              <a:uFillTx/>
              <a:latin typeface="+mn-lt"/>
              <a:ea typeface="+mn-ea"/>
              <a:cs typeface="+mn-cs"/>
              <a:sym typeface="Calibri"/>
            </a:endParaRPr>
          </a:p>
        </p:txBody>
      </p:sp>
    </p:spTree>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itle 1"/>
          <p:cNvSpPr txBox="1">
            <a:spLocks noGrp="1"/>
          </p:cNvSpPr>
          <p:nvPr>
            <p:ph type="title"/>
          </p:nvPr>
        </p:nvSpPr>
        <p:spPr>
          <a:xfrm>
            <a:off x="457200" y="274638"/>
            <a:ext cx="8229600" cy="1020763"/>
          </a:xfrm>
          <a:prstGeom prst="rect">
            <a:avLst/>
          </a:prstGeom>
        </p:spPr>
        <p:txBody>
          <a:bodyPr>
            <a:normAutofit fontScale="90000"/>
          </a:bodyPr>
          <a:lstStyle/>
          <a:p>
            <a:pPr defTabSz="886968">
              <a:defRPr sz="3783">
                <a:effectLst>
                  <a:outerShdw blurRad="49276" dist="36957" dir="5400000" rotWithShape="0">
                    <a:srgbClr val="000000">
                      <a:alpha val="40000"/>
                    </a:srgbClr>
                  </a:outerShdw>
                </a:effectLst>
              </a:defRPr>
            </a:pPr>
            <a:r>
              <a:t>Satisfaction with Economy</a:t>
            </a:r>
            <a:r>
              <a:rPr lang="en-US"/>
              <a:t> Trends</a:t>
            </a:r>
            <a:br>
              <a:rPr/>
            </a:br>
            <a:r>
              <a:rPr sz="2619"/>
              <a:t>As it Affects Your Business</a:t>
            </a:r>
          </a:p>
        </p:txBody>
      </p:sp>
      <p:graphicFrame>
        <p:nvGraphicFramePr>
          <p:cNvPr id="195" name="Object 5"/>
          <p:cNvGraphicFramePr/>
          <p:nvPr>
            <p:extLst>
              <p:ext uri="{D42A27DB-BD31-4B8C-83A1-F6EECF244321}">
                <p14:modId xmlns:p14="http://schemas.microsoft.com/office/powerpoint/2010/main" val="4007322891"/>
              </p:ext>
            </p:extLst>
          </p:nvPr>
        </p:nvGraphicFramePr>
        <p:xfrm>
          <a:off x="112812" y="1531748"/>
          <a:ext cx="8891330" cy="426142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itle 1"/>
          <p:cNvSpPr txBox="1">
            <a:spLocks noGrp="1"/>
          </p:cNvSpPr>
          <p:nvPr>
            <p:ph type="title"/>
          </p:nvPr>
        </p:nvSpPr>
        <p:spPr>
          <a:xfrm>
            <a:off x="397310" y="175395"/>
            <a:ext cx="8349379" cy="1143001"/>
          </a:xfrm>
          <a:prstGeom prst="rect">
            <a:avLst/>
          </a:prstGeom>
        </p:spPr>
        <p:txBody>
          <a:bodyPr>
            <a:normAutofit fontScale="90000"/>
          </a:bodyPr>
          <a:lstStyle/>
          <a:p>
            <a:pPr>
              <a:defRPr sz="3600">
                <a:effectLst>
                  <a:outerShdw blurRad="50800" dist="38100" dir="2700000" rotWithShape="0">
                    <a:srgbClr val="000000">
                      <a:alpha val="43000"/>
                    </a:srgbClr>
                  </a:outerShdw>
                </a:effectLst>
              </a:defRPr>
            </a:pPr>
            <a:r>
              <a:t>Greatest Challenges To </a:t>
            </a:r>
            <a:r>
              <a:rPr lang="en-US"/>
              <a:t>Doing </a:t>
            </a:r>
            <a:r>
              <a:t>Business</a:t>
            </a:r>
            <a:br>
              <a:rPr lang="en-US"/>
            </a:br>
            <a:r>
              <a:rPr lang="en-US" sz="2200"/>
              <a:t>“Talent” holds onto the #1 position. “Health Insurance” up five points. “Uncertainty” rejoins the chat. “Tariffs” drop four points.</a:t>
            </a:r>
            <a:endParaRPr/>
          </a:p>
        </p:txBody>
      </p:sp>
      <p:graphicFrame>
        <p:nvGraphicFramePr>
          <p:cNvPr id="4" name="Table 3">
            <a:extLst>
              <a:ext uri="{FF2B5EF4-FFF2-40B4-BE49-F238E27FC236}">
                <a16:creationId xmlns:a16="http://schemas.microsoft.com/office/drawing/2014/main" id="{D3FA0FFD-BB6F-2F46-8E4E-99A2061C315A}"/>
              </a:ext>
            </a:extLst>
          </p:cNvPr>
          <p:cNvGraphicFramePr>
            <a:graphicFrameLocks noGrp="1"/>
          </p:cNvGraphicFramePr>
          <p:nvPr>
            <p:extLst>
              <p:ext uri="{D42A27DB-BD31-4B8C-83A1-F6EECF244321}">
                <p14:modId xmlns:p14="http://schemas.microsoft.com/office/powerpoint/2010/main" val="1840150820"/>
              </p:ext>
            </p:extLst>
          </p:nvPr>
        </p:nvGraphicFramePr>
        <p:xfrm>
          <a:off x="1402741" y="1942831"/>
          <a:ext cx="6420459" cy="4023360"/>
        </p:xfrm>
        <a:graphic>
          <a:graphicData uri="http://schemas.openxmlformats.org/drawingml/2006/table">
            <a:tbl>
              <a:tblPr firstRow="1" bandRow="1">
                <a:tableStyleId>{5940675A-B579-460E-94D1-54222C63F5DA}</a:tableStyleId>
              </a:tblPr>
              <a:tblGrid>
                <a:gridCol w="3385154">
                  <a:extLst>
                    <a:ext uri="{9D8B030D-6E8A-4147-A177-3AD203B41FA5}">
                      <a16:colId xmlns:a16="http://schemas.microsoft.com/office/drawing/2014/main" val="2394897306"/>
                    </a:ext>
                  </a:extLst>
                </a:gridCol>
                <a:gridCol w="1512697">
                  <a:extLst>
                    <a:ext uri="{9D8B030D-6E8A-4147-A177-3AD203B41FA5}">
                      <a16:colId xmlns:a16="http://schemas.microsoft.com/office/drawing/2014/main" val="1131484670"/>
                    </a:ext>
                  </a:extLst>
                </a:gridCol>
                <a:gridCol w="1522608">
                  <a:extLst>
                    <a:ext uri="{9D8B030D-6E8A-4147-A177-3AD203B41FA5}">
                      <a16:colId xmlns:a16="http://schemas.microsoft.com/office/drawing/2014/main" val="1443343770"/>
                    </a:ext>
                  </a:extLst>
                </a:gridCol>
              </a:tblGrid>
              <a:tr h="245941">
                <a:tc>
                  <a:txBody>
                    <a:bodyPr/>
                    <a:lstStyle/>
                    <a:p>
                      <a:r>
                        <a:rPr lang="en-US" sz="1800" b="1">
                          <a:solidFill>
                            <a:srgbClr val="2B59A9"/>
                          </a:solidFill>
                        </a:rPr>
                        <a:t>Acquiring/Retaining Talent</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14%</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-5</a:t>
                      </a:r>
                    </a:p>
                  </a:txBody>
                  <a:tcPr>
                    <a:noFill/>
                  </a:tcPr>
                </a:tc>
                <a:extLst>
                  <a:ext uri="{0D108BD9-81ED-4DB2-BD59-A6C34878D82A}">
                    <a16:rowId xmlns:a16="http://schemas.microsoft.com/office/drawing/2014/main" val="2280814683"/>
                  </a:ext>
                </a:extLst>
              </a:tr>
              <a:tr h="274320">
                <a:tc>
                  <a:txBody>
                    <a:bodyPr/>
                    <a:lstStyle/>
                    <a:p>
                      <a:r>
                        <a:rPr lang="en-US" sz="1800" b="1">
                          <a:solidFill>
                            <a:srgbClr val="2B59A9"/>
                          </a:solidFill>
                        </a:rPr>
                        <a:t>Finding/Retaining Customers</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12%</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C00000"/>
                          </a:solidFill>
                        </a:rPr>
                        <a:t>+1</a:t>
                      </a:r>
                    </a:p>
                  </a:txBody>
                  <a:tcPr anchor="ctr">
                    <a:noFill/>
                  </a:tcPr>
                </a:tc>
                <a:extLst>
                  <a:ext uri="{0D108BD9-81ED-4DB2-BD59-A6C34878D82A}">
                    <a16:rowId xmlns:a16="http://schemas.microsoft.com/office/drawing/2014/main" val="3214959822"/>
                  </a:ext>
                </a:extLst>
              </a:tr>
              <a:tr h="274320">
                <a:tc>
                  <a:txBody>
                    <a:bodyPr/>
                    <a:lstStyle/>
                    <a:p>
                      <a:r>
                        <a:rPr lang="en-US" sz="1800" b="1">
                          <a:solidFill>
                            <a:srgbClr val="2B59A9"/>
                          </a:solidFill>
                        </a:rPr>
                        <a:t>Cost of Health Insurance</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10%</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C00000"/>
                          </a:solidFill>
                        </a:rPr>
                        <a:t>+5</a:t>
                      </a:r>
                    </a:p>
                  </a:txBody>
                  <a:tcPr>
                    <a:noFill/>
                  </a:tcPr>
                </a:tc>
                <a:extLst>
                  <a:ext uri="{0D108BD9-81ED-4DB2-BD59-A6C34878D82A}">
                    <a16:rowId xmlns:a16="http://schemas.microsoft.com/office/drawing/2014/main" val="1420018315"/>
                  </a:ext>
                </a:extLst>
              </a:tr>
              <a:tr h="274320">
                <a:tc>
                  <a:txBody>
                    <a:bodyPr/>
                    <a:lstStyle/>
                    <a:p>
                      <a:pPr marL="0" marR="0" indent="0" algn="r" defTabSz="914400" rtl="0" latinLnBrk="0">
                        <a:lnSpc>
                          <a:spcPct val="100000"/>
                        </a:lnSpc>
                        <a:spcBef>
                          <a:spcPts val="0"/>
                        </a:spcBef>
                        <a:spcAft>
                          <a:spcPts val="0"/>
                        </a:spcAft>
                        <a:buClrTx/>
                        <a:buSzTx/>
                        <a:buFontTx/>
                        <a:buNone/>
                        <a:tabLst/>
                      </a:pPr>
                      <a:r>
                        <a:rPr lang="en-US" sz="1800" b="1">
                          <a:solidFill>
                            <a:srgbClr val="2B59A9"/>
                          </a:solidFill>
                        </a:rPr>
                        <a:t>Economy Weakening</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10%</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C00000"/>
                          </a:solidFill>
                        </a:rPr>
                        <a:t>+1</a:t>
                      </a:r>
                    </a:p>
                  </a:txBody>
                  <a:tcPr anchor="ctr">
                    <a:noFill/>
                  </a:tcPr>
                </a:tc>
                <a:extLst>
                  <a:ext uri="{0D108BD9-81ED-4DB2-BD59-A6C34878D82A}">
                    <a16:rowId xmlns:a16="http://schemas.microsoft.com/office/drawing/2014/main" val="1604039723"/>
                  </a:ext>
                </a:extLst>
              </a:tr>
              <a:tr h="274320">
                <a:tc>
                  <a:txBody>
                    <a:bodyPr/>
                    <a:lstStyle/>
                    <a:p>
                      <a:r>
                        <a:rPr lang="en-US" sz="1800" b="1">
                          <a:solidFill>
                            <a:srgbClr val="2B59A9"/>
                          </a:solidFill>
                        </a:rPr>
                        <a:t>Inflation</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10%</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-2</a:t>
                      </a:r>
                    </a:p>
                  </a:txBody>
                  <a:tcPr>
                    <a:noFill/>
                  </a:tcPr>
                </a:tc>
                <a:extLst>
                  <a:ext uri="{0D108BD9-81ED-4DB2-BD59-A6C34878D82A}">
                    <a16:rowId xmlns:a16="http://schemas.microsoft.com/office/drawing/2014/main" val="3757884082"/>
                  </a:ext>
                </a:extLst>
              </a:tr>
              <a:tr h="274320">
                <a:tc>
                  <a:txBody>
                    <a:bodyPr/>
                    <a:lstStyle/>
                    <a:p>
                      <a:r>
                        <a:rPr lang="en-US" sz="1800" b="1">
                          <a:solidFill>
                            <a:srgbClr val="2B59A9"/>
                          </a:solidFill>
                        </a:rPr>
                        <a:t>Uncertainty</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9%</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C00000"/>
                          </a:solidFill>
                        </a:rPr>
                        <a:t>New</a:t>
                      </a:r>
                    </a:p>
                  </a:txBody>
                  <a:tcPr anchor="ctr">
                    <a:noFill/>
                  </a:tcPr>
                </a:tc>
                <a:extLst>
                  <a:ext uri="{0D108BD9-81ED-4DB2-BD59-A6C34878D82A}">
                    <a16:rowId xmlns:a16="http://schemas.microsoft.com/office/drawing/2014/main" val="1131992356"/>
                  </a:ext>
                </a:extLst>
              </a:tr>
              <a:tr h="274320">
                <a:tc>
                  <a:txBody>
                    <a:bodyPr/>
                    <a:lstStyle/>
                    <a:p>
                      <a:r>
                        <a:rPr lang="en-US" sz="1800" b="1">
                          <a:solidFill>
                            <a:srgbClr val="2B59A9"/>
                          </a:solidFill>
                        </a:rPr>
                        <a:t>Government Regulations</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6%</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a:t>
                      </a:r>
                    </a:p>
                  </a:txBody>
                  <a:tcPr>
                    <a:noFill/>
                  </a:tcPr>
                </a:tc>
                <a:extLst>
                  <a:ext uri="{0D108BD9-81ED-4DB2-BD59-A6C34878D82A}">
                    <a16:rowId xmlns:a16="http://schemas.microsoft.com/office/drawing/2014/main" val="2119786150"/>
                  </a:ext>
                </a:extLst>
              </a:tr>
              <a:tr h="274320">
                <a:tc>
                  <a:txBody>
                    <a:bodyPr/>
                    <a:lstStyle/>
                    <a:p>
                      <a:r>
                        <a:rPr lang="en-US" sz="1800" b="1">
                          <a:solidFill>
                            <a:srgbClr val="2B59A9"/>
                          </a:solidFill>
                        </a:rPr>
                        <a:t>International Trade/Tariffs</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5%</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a:solidFill>
                            <a:srgbClr val="2B59A9"/>
                          </a:solidFill>
                        </a:rPr>
                        <a:t>-4</a:t>
                      </a:r>
                    </a:p>
                  </a:txBody>
                  <a:tcPr>
                    <a:noFill/>
                  </a:tcPr>
                </a:tc>
                <a:extLst>
                  <a:ext uri="{0D108BD9-81ED-4DB2-BD59-A6C34878D82A}">
                    <a16:rowId xmlns:a16="http://schemas.microsoft.com/office/drawing/2014/main" val="4099521103"/>
                  </a:ext>
                </a:extLst>
              </a:tr>
              <a:tr h="274320">
                <a:tc>
                  <a:txBody>
                    <a:bodyPr/>
                    <a:lstStyle/>
                    <a:p>
                      <a:r>
                        <a:rPr lang="en-US" sz="1800" b="1">
                          <a:solidFill>
                            <a:srgbClr val="2B59A9"/>
                          </a:solidFill>
                        </a:rPr>
                        <a:t>Taxes</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5%</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a:solidFill>
                            <a:srgbClr val="C00000"/>
                          </a:solidFill>
                        </a:rPr>
                        <a:t>+1</a:t>
                      </a:r>
                    </a:p>
                  </a:txBody>
                  <a:tcPr anchor="ctr">
                    <a:noFill/>
                  </a:tcPr>
                </a:tc>
                <a:extLst>
                  <a:ext uri="{0D108BD9-81ED-4DB2-BD59-A6C34878D82A}">
                    <a16:rowId xmlns:a16="http://schemas.microsoft.com/office/drawing/2014/main" val="1216368373"/>
                  </a:ext>
                </a:extLst>
              </a:tr>
              <a:tr h="274320">
                <a:tc>
                  <a:txBody>
                    <a:bodyPr/>
                    <a:lstStyle/>
                    <a:p>
                      <a:r>
                        <a:rPr lang="en-US" sz="1800" b="1">
                          <a:solidFill>
                            <a:srgbClr val="2B59A9"/>
                          </a:solidFill>
                        </a:rPr>
                        <a:t>Interest Rates/Access to Capital</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4%</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-1</a:t>
                      </a:r>
                    </a:p>
                  </a:txBody>
                  <a:tcPr>
                    <a:noFill/>
                  </a:tcPr>
                </a:tc>
                <a:extLst>
                  <a:ext uri="{0D108BD9-81ED-4DB2-BD59-A6C34878D82A}">
                    <a16:rowId xmlns:a16="http://schemas.microsoft.com/office/drawing/2014/main" val="1522427834"/>
                  </a:ext>
                </a:extLst>
              </a:tr>
              <a:tr h="274320">
                <a:tc>
                  <a:txBody>
                    <a:bodyPr/>
                    <a:lstStyle/>
                    <a:p>
                      <a:r>
                        <a:rPr lang="en-US" sz="1800" b="1">
                          <a:solidFill>
                            <a:srgbClr val="2B59A9"/>
                          </a:solidFill>
                        </a:rPr>
                        <a:t>Wage Inflation</a:t>
                      </a:r>
                    </a:p>
                  </a:txBody>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3%</a:t>
                      </a:r>
                    </a:p>
                  </a:txBody>
                  <a:tcPr>
                    <a:noFill/>
                  </a:tcPr>
                </a:tc>
                <a:tc>
                  <a:txBody>
                    <a:bodyPr/>
                    <a:lstStyle/>
                    <a:p>
                      <a:pPr marL="0" marR="0" indent="0" algn="ctr" defTabSz="914400" rtl="0" latinLnBrk="0">
                        <a:lnSpc>
                          <a:spcPct val="100000"/>
                        </a:lnSpc>
                        <a:spcBef>
                          <a:spcPts val="0"/>
                        </a:spcBef>
                        <a:spcAft>
                          <a:spcPts val="0"/>
                        </a:spcAft>
                        <a:buClrTx/>
                        <a:buSzTx/>
                        <a:buFontTx/>
                        <a:buNone/>
                        <a:tabLst/>
                      </a:pPr>
                      <a:r>
                        <a:rPr lang="en-US" sz="1800" b="1">
                          <a:solidFill>
                            <a:srgbClr val="2B59A9"/>
                          </a:solidFill>
                        </a:rPr>
                        <a:t>No Change</a:t>
                      </a:r>
                    </a:p>
                  </a:txBody>
                  <a:tcPr anchor="ctr">
                    <a:noFill/>
                  </a:tcPr>
                </a:tc>
                <a:extLst>
                  <a:ext uri="{0D108BD9-81ED-4DB2-BD59-A6C34878D82A}">
                    <a16:rowId xmlns:a16="http://schemas.microsoft.com/office/drawing/2014/main" val="3501970456"/>
                  </a:ext>
                </a:extLst>
              </a:tr>
            </a:tbl>
          </a:graphicData>
        </a:graphic>
      </p:graphicFrame>
      <p:sp>
        <p:nvSpPr>
          <p:cNvPr id="3" name="TextBox 2">
            <a:extLst>
              <a:ext uri="{FF2B5EF4-FFF2-40B4-BE49-F238E27FC236}">
                <a16:creationId xmlns:a16="http://schemas.microsoft.com/office/drawing/2014/main" id="{DF45A045-4943-653A-7ED2-0860DEA6874A}"/>
              </a:ext>
            </a:extLst>
          </p:cNvPr>
          <p:cNvSpPr txBox="1"/>
          <p:nvPr/>
        </p:nvSpPr>
        <p:spPr>
          <a:xfrm>
            <a:off x="6297507" y="1573501"/>
            <a:ext cx="155986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b="1" i="0" u="none" strike="noStrike" cap="none" spc="0" normalizeH="0" baseline="0">
                <a:ln>
                  <a:noFill/>
                </a:ln>
                <a:solidFill>
                  <a:srgbClr val="000000"/>
                </a:solidFill>
                <a:effectLst/>
                <a:uFillTx/>
                <a:latin typeface="+mn-lt"/>
                <a:ea typeface="+mn-ea"/>
                <a:cs typeface="+mn-cs"/>
                <a:sym typeface="Calibri"/>
              </a:rPr>
              <a:t>Since Q2 2025</a:t>
            </a:r>
          </a:p>
        </p:txBody>
      </p:sp>
    </p:spTree>
    <p:extLst>
      <p:ext uri="{BB962C8B-B14F-4D97-AF65-F5344CB8AC3E}">
        <p14:creationId xmlns:p14="http://schemas.microsoft.com/office/powerpoint/2010/main" val="2365736433"/>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31E8D-728C-800E-784A-1A996C8D5557}"/>
            </a:ext>
          </a:extLst>
        </p:cNvPr>
        <p:cNvGrpSpPr/>
        <p:nvPr/>
      </p:nvGrpSpPr>
      <p:grpSpPr>
        <a:xfrm>
          <a:off x="0" y="0"/>
          <a:ext cx="0" cy="0"/>
          <a:chOff x="0" y="0"/>
          <a:chExt cx="0" cy="0"/>
        </a:xfrm>
      </p:grpSpPr>
      <p:sp>
        <p:nvSpPr>
          <p:cNvPr id="171" name="Title 1">
            <a:extLst>
              <a:ext uri="{FF2B5EF4-FFF2-40B4-BE49-F238E27FC236}">
                <a16:creationId xmlns:a16="http://schemas.microsoft.com/office/drawing/2014/main" id="{EF01B25D-BD9D-4F2F-8406-94F6F8A957DA}"/>
              </a:ext>
            </a:extLst>
          </p:cNvPr>
          <p:cNvSpPr txBox="1">
            <a:spLocks noGrp="1"/>
          </p:cNvSpPr>
          <p:nvPr>
            <p:ph type="title"/>
          </p:nvPr>
        </p:nvSpPr>
        <p:spPr>
          <a:prstGeom prst="rect">
            <a:avLst/>
          </a:prstGeom>
        </p:spPr>
        <p:txBody>
          <a:bodyPr>
            <a:normAutofit fontScale="90000"/>
          </a:bodyPr>
          <a:lstStyle/>
          <a:p>
            <a:r>
              <a:rPr lang="en-US"/>
              <a:t>Issues Impacting Small Business: </a:t>
            </a:r>
            <a:br>
              <a:rPr lang="en-US"/>
            </a:br>
            <a:r>
              <a:rPr lang="en-US"/>
              <a:t>A Deep Dive</a:t>
            </a:r>
            <a:endParaRPr/>
          </a:p>
        </p:txBody>
      </p:sp>
      <p:sp>
        <p:nvSpPr>
          <p:cNvPr id="172" name="Content Placeholder 2">
            <a:extLst>
              <a:ext uri="{FF2B5EF4-FFF2-40B4-BE49-F238E27FC236}">
                <a16:creationId xmlns:a16="http://schemas.microsoft.com/office/drawing/2014/main" id="{8F7D4094-8E7F-BBA5-FA96-C9DB334E6A51}"/>
              </a:ext>
            </a:extLst>
          </p:cNvPr>
          <p:cNvSpPr txBox="1">
            <a:spLocks noGrp="1"/>
          </p:cNvSpPr>
          <p:nvPr>
            <p:ph type="body" idx="1"/>
          </p:nvPr>
        </p:nvSpPr>
        <p:spPr>
          <a:xfrm>
            <a:off x="0" y="1569024"/>
            <a:ext cx="9144000" cy="4681464"/>
          </a:xfrm>
          <a:prstGeom prst="rect">
            <a:avLst/>
          </a:prstGeom>
        </p:spPr>
        <p:txBody>
          <a:bodyPr>
            <a:normAutofit fontScale="92500" lnSpcReduction="10000"/>
          </a:bodyPr>
          <a:lstStyle/>
          <a:p>
            <a:pPr>
              <a:spcBef>
                <a:spcPts val="600"/>
              </a:spcBef>
              <a:defRPr sz="2800"/>
            </a:pPr>
            <a:r>
              <a:rPr lang="en-US"/>
              <a:t>Nearly all major issues and policy initiatives in the news are negatively impacting Michigan’s small businesses. </a:t>
            </a:r>
          </a:p>
          <a:p>
            <a:pPr lvl="1">
              <a:spcBef>
                <a:spcPts val="600"/>
              </a:spcBef>
              <a:defRPr sz="2800"/>
            </a:pPr>
            <a:r>
              <a:rPr lang="en-US" sz="2600"/>
              <a:t>Most respondents say inflation (77%), healthcare changes (65%), tariffs (53%), state government policies (51%), and federal government policies (51%) are impacting small business negatively.</a:t>
            </a:r>
          </a:p>
          <a:p>
            <a:pPr lvl="1">
              <a:spcBef>
                <a:spcPts val="600"/>
              </a:spcBef>
              <a:defRPr sz="2800"/>
            </a:pPr>
            <a:r>
              <a:rPr lang="en-US" sz="2600"/>
              <a:t>A plurality of respondents say attaining and retaining talent (48%), interest rates (45%), and supply chain issues (43%) are impacting small business negatively. The impact of these three topics has become significantly less negative since Q4 2023.</a:t>
            </a:r>
          </a:p>
          <a:p>
            <a:pPr lvl="1">
              <a:spcBef>
                <a:spcPts val="600"/>
              </a:spcBef>
              <a:defRPr sz="2800"/>
            </a:pPr>
            <a:r>
              <a:rPr lang="en-US" sz="2600"/>
              <a:t>Artificial Intelligence and Automation are the only issues tested that show a growing plurality (35%) of respondents reporting a positive impact on their small business.</a:t>
            </a:r>
            <a:endParaRPr sz="2600"/>
          </a:p>
        </p:txBody>
      </p:sp>
    </p:spTree>
    <p:extLst>
      <p:ext uri="{BB962C8B-B14F-4D97-AF65-F5344CB8AC3E}">
        <p14:creationId xmlns:p14="http://schemas.microsoft.com/office/powerpoint/2010/main" val="1146753300"/>
      </p:ext>
    </p:extLst>
  </p:cSld>
  <p:clrMapOvr>
    <a:masterClrMapping/>
  </p:clrMapOvr>
  <p:transition spd="slow">
    <p:pull/>
  </p:transition>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13</Slides>
  <Notes>11</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Michigan Future Business Index</vt:lpstr>
      <vt:lpstr>Michigan Future Business Index Methodology</vt:lpstr>
      <vt:lpstr>Key Takeaways </vt:lpstr>
      <vt:lpstr>The Past Six Months</vt:lpstr>
      <vt:lpstr>Trending The Indicators:  Sales</vt:lpstr>
      <vt:lpstr>Trending The Indicators: Capital Investments</vt:lpstr>
      <vt:lpstr>Satisfaction with Economy Trends As it Affects Your Business</vt:lpstr>
      <vt:lpstr>Greatest Challenges To Doing Business “Talent” holds onto the #1 position. “Health Insurance” up five points. “Uncertainty” rejoins the chat. “Tariffs” drop four points.</vt:lpstr>
      <vt:lpstr>Issues Impacting Small Business:  A Deep Dive</vt:lpstr>
      <vt:lpstr>Sales &amp; Profit Increase Projections Continue Their Slump</vt:lpstr>
      <vt:lpstr>Hiring Projections Practically Unchanged</vt:lpstr>
      <vt:lpstr>A Bright Spot: Talent Acquisition Improves Slightly</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Michigan Future Business Index</dc:title>
  <dc:subject/>
  <dc:creator/>
  <cp:keywords/>
  <dc:description/>
  <cp:revision>2</cp:revision>
  <dcterms:modified xsi:type="dcterms:W3CDTF">2026-01-13T19:11:52Z</dcterms:modified>
  <cp:category/>
</cp:coreProperties>
</file>