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9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20.xml" ContentType="application/vnd.openxmlformats-officedocument.drawingml.chart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89" r:id="rId4"/>
    <p:sldId id="259" r:id="rId5"/>
    <p:sldId id="260" r:id="rId6"/>
    <p:sldId id="262" r:id="rId7"/>
    <p:sldId id="263" r:id="rId8"/>
    <p:sldId id="261" r:id="rId9"/>
    <p:sldId id="264" r:id="rId10"/>
    <p:sldId id="281" r:id="rId11"/>
    <p:sldId id="266" r:id="rId12"/>
    <p:sldId id="282" r:id="rId13"/>
    <p:sldId id="301" r:id="rId14"/>
    <p:sldId id="302" r:id="rId15"/>
    <p:sldId id="300" r:id="rId16"/>
    <p:sldId id="268" r:id="rId17"/>
    <p:sldId id="283" r:id="rId18"/>
    <p:sldId id="271" r:id="rId19"/>
    <p:sldId id="270" r:id="rId20"/>
    <p:sldId id="284" r:id="rId21"/>
    <p:sldId id="273" r:id="rId22"/>
    <p:sldId id="274" r:id="rId23"/>
    <p:sldId id="285" r:id="rId24"/>
    <p:sldId id="276" r:id="rId25"/>
    <p:sldId id="277" r:id="rId26"/>
    <p:sldId id="278" r:id="rId27"/>
    <p:sldId id="286" r:id="rId28"/>
    <p:sldId id="280" r:id="rId2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59A9"/>
    <a:srgbClr val="C00000"/>
    <a:srgbClr val="76D6FF"/>
    <a:srgbClr val="00B0F0"/>
    <a:srgbClr val="FF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2052"/>
  </p:normalViewPr>
  <p:slideViewPr>
    <p:cSldViewPr snapToGrid="0" snapToObjects="1">
      <p:cViewPr varScale="1">
        <p:scale>
          <a:sx n="102" d="100"/>
          <a:sy n="102" d="100"/>
        </p:scale>
        <p:origin x="5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6080400000000001"/>
          <c:y val="0"/>
          <c:w val="0.278391"/>
          <c:h val="0.147587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7115467298359041E-2"/>
          <c:y val="0.15148198936389945"/>
          <c:w val="0.96637099999999998"/>
          <c:h val="0.6362449999999999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Wages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14</c:v>
                </c:pt>
                <c:pt idx="1">
                  <c:v>15</c:v>
                </c:pt>
                <c:pt idx="2">
                  <c:v>27</c:v>
                </c:pt>
                <c:pt idx="3">
                  <c:v>25</c:v>
                </c:pt>
                <c:pt idx="4">
                  <c:v>30</c:v>
                </c:pt>
                <c:pt idx="5">
                  <c:v>27</c:v>
                </c:pt>
                <c:pt idx="6">
                  <c:v>43</c:v>
                </c:pt>
                <c:pt idx="7">
                  <c:v>40</c:v>
                </c:pt>
                <c:pt idx="8">
                  <c:v>44</c:v>
                </c:pt>
                <c:pt idx="9">
                  <c:v>44</c:v>
                </c:pt>
                <c:pt idx="10">
                  <c:v>42</c:v>
                </c:pt>
                <c:pt idx="11">
                  <c:v>37</c:v>
                </c:pt>
                <c:pt idx="12">
                  <c:v>46</c:v>
                </c:pt>
                <c:pt idx="13">
                  <c:v>36</c:v>
                </c:pt>
                <c:pt idx="14">
                  <c:v>43</c:v>
                </c:pt>
                <c:pt idx="15">
                  <c:v>46</c:v>
                </c:pt>
                <c:pt idx="16">
                  <c:v>53</c:v>
                </c:pt>
                <c:pt idx="17">
                  <c:v>48</c:v>
                </c:pt>
                <c:pt idx="18">
                  <c:v>50</c:v>
                </c:pt>
                <c:pt idx="19">
                  <c:v>59</c:v>
                </c:pt>
                <c:pt idx="20">
                  <c:v>62</c:v>
                </c:pt>
                <c:pt idx="21">
                  <c:v>62</c:v>
                </c:pt>
                <c:pt idx="22">
                  <c:v>60</c:v>
                </c:pt>
                <c:pt idx="23">
                  <c:v>56</c:v>
                </c:pt>
                <c:pt idx="24">
                  <c:v>56</c:v>
                </c:pt>
                <c:pt idx="25">
                  <c:v>51</c:v>
                </c:pt>
                <c:pt idx="26">
                  <c:v>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89-F740-82A7-1B20C7131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620000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7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Equip-</a:t>
            </a:r>
          </a:p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 err="1">
                <a:solidFill>
                  <a:srgbClr val="595959"/>
                </a:solidFill>
                <a:latin typeface="Calibri"/>
              </a:rPr>
              <a:t>ment</a:t>
            </a: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/</a:t>
            </a:r>
          </a:p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Facilities</a:t>
            </a:r>
          </a:p>
        </c:rich>
      </c:tx>
      <c:layout>
        <c:manualLayout>
          <c:xMode val="edge"/>
          <c:yMode val="edge"/>
          <c:x val="9.135398500289206E-2"/>
          <c:y val="0.28510070426641937"/>
          <c:w val="0.32699699999999998"/>
          <c:h val="0.102198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0"/>
          <c:y val="1.7565016322734158E-2"/>
          <c:w val="0.30397000000000002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Investments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4B07-2B46-905B-A19EF5CDCD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07-2B46-905B-A19EF5CDCD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07-2B46-905B-A19EF5CDCD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07-2B46-905B-A19EF5CDCD08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B07-2B46-905B-A19EF5CDCD08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B07-2B46-905B-A19EF5CDCD08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B07-2B46-905B-A19EF5CDCD08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4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B07-2B46-905B-A19EF5CDCD0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u="none" strike="noStrike">
                    <a:solidFill>
                      <a:srgbClr val="FFFC79"/>
                    </a:solidFill>
                    <a:effectLst>
                      <a:outerShdw blurRad="889000" dir="18900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Decreased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42</c:v>
                </c:pt>
                <c:pt idx="2">
                  <c:v>16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07-2B46-905B-A19EF5CDC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29853200000000002"/>
          <c:y val="0.35759600000000002"/>
          <c:w val="0.70146799999999998"/>
          <c:h val="0.137700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3.8106599999999997E-2"/>
          <c:y val="4.76836E-2"/>
          <c:w val="0.94777800000000001"/>
          <c:h val="0.766487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Dissatisfied</c:v>
                </c:pt>
              </c:strCache>
            </c:strRef>
          </c:tx>
          <c:spPr>
            <a:ln w="3175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rgbClr val="C00000"/>
              </a:solidFill>
              <a:ln w="9525" cap="flat">
                <a:solidFill>
                  <a:srgbClr val="C00000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Sheet1!$A$2:$A$39</c:f>
              <c:strCache>
                <c:ptCount val="38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 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'20</c:v>
                </c:pt>
                <c:pt idx="28">
                  <c:v>Nov '20</c:v>
                </c:pt>
                <c:pt idx="29">
                  <c:v>June '21</c:v>
                </c:pt>
                <c:pt idx="30">
                  <c:v>Nov '21</c:v>
                </c:pt>
                <c:pt idx="31">
                  <c:v>June '22</c:v>
                </c:pt>
                <c:pt idx="32">
                  <c:v>Nov '22</c:v>
                </c:pt>
                <c:pt idx="33">
                  <c:v>June '23</c:v>
                </c:pt>
                <c:pt idx="34">
                  <c:v>Dec '23</c:v>
                </c:pt>
                <c:pt idx="35">
                  <c:v>June '24</c:v>
                </c:pt>
                <c:pt idx="36">
                  <c:v>Dec '24</c:v>
                </c:pt>
                <c:pt idx="37">
                  <c:v>June '25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38"/>
                <c:pt idx="0">
                  <c:v>67</c:v>
                </c:pt>
                <c:pt idx="1">
                  <c:v>69</c:v>
                </c:pt>
                <c:pt idx="2">
                  <c:v>77</c:v>
                </c:pt>
                <c:pt idx="3">
                  <c:v>80</c:v>
                </c:pt>
                <c:pt idx="4">
                  <c:v>78</c:v>
                </c:pt>
                <c:pt idx="5">
                  <c:v>81</c:v>
                </c:pt>
                <c:pt idx="6">
                  <c:v>80</c:v>
                </c:pt>
                <c:pt idx="7">
                  <c:v>82</c:v>
                </c:pt>
                <c:pt idx="8">
                  <c:v>76</c:v>
                </c:pt>
                <c:pt idx="9">
                  <c:v>66</c:v>
                </c:pt>
                <c:pt idx="10">
                  <c:v>71</c:v>
                </c:pt>
                <c:pt idx="11">
                  <c:v>56</c:v>
                </c:pt>
                <c:pt idx="12">
                  <c:v>57</c:v>
                </c:pt>
                <c:pt idx="13">
                  <c:v>44</c:v>
                </c:pt>
                <c:pt idx="14">
                  <c:v>43</c:v>
                </c:pt>
                <c:pt idx="15">
                  <c:v>34</c:v>
                </c:pt>
                <c:pt idx="16">
                  <c:v>29</c:v>
                </c:pt>
                <c:pt idx="17">
                  <c:v>34</c:v>
                </c:pt>
                <c:pt idx="18">
                  <c:v>28</c:v>
                </c:pt>
                <c:pt idx="19">
                  <c:v>32</c:v>
                </c:pt>
                <c:pt idx="20">
                  <c:v>29</c:v>
                </c:pt>
                <c:pt idx="21">
                  <c:v>20</c:v>
                </c:pt>
                <c:pt idx="22">
                  <c:v>21</c:v>
                </c:pt>
                <c:pt idx="23">
                  <c:v>15</c:v>
                </c:pt>
                <c:pt idx="24">
                  <c:v>14</c:v>
                </c:pt>
                <c:pt idx="25">
                  <c:v>19</c:v>
                </c:pt>
                <c:pt idx="26">
                  <c:v>18</c:v>
                </c:pt>
                <c:pt idx="27">
                  <c:v>73</c:v>
                </c:pt>
                <c:pt idx="28">
                  <c:v>55</c:v>
                </c:pt>
                <c:pt idx="29">
                  <c:v>48</c:v>
                </c:pt>
                <c:pt idx="30">
                  <c:v>52</c:v>
                </c:pt>
                <c:pt idx="31">
                  <c:v>55</c:v>
                </c:pt>
                <c:pt idx="32">
                  <c:v>56</c:v>
                </c:pt>
                <c:pt idx="33">
                  <c:v>50</c:v>
                </c:pt>
                <c:pt idx="34">
                  <c:v>49</c:v>
                </c:pt>
                <c:pt idx="35">
                  <c:v>49</c:v>
                </c:pt>
                <c:pt idx="36">
                  <c:v>43</c:v>
                </c:pt>
                <c:pt idx="37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EB-614F-BD67-7954A4843A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Satisfied</c:v>
                </c:pt>
              </c:strCache>
            </c:strRef>
          </c:tx>
          <c:spPr>
            <a:ln w="317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rgbClr val="0070C0"/>
              </a:solidFill>
              <a:ln w="9525" cap="flat">
                <a:solidFill>
                  <a:srgbClr val="0070C0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Sheet1!$A$2:$A$39</c:f>
              <c:strCache>
                <c:ptCount val="38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 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'20</c:v>
                </c:pt>
                <c:pt idx="28">
                  <c:v>Nov '20</c:v>
                </c:pt>
                <c:pt idx="29">
                  <c:v>June '21</c:v>
                </c:pt>
                <c:pt idx="30">
                  <c:v>Nov '21</c:v>
                </c:pt>
                <c:pt idx="31">
                  <c:v>June '22</c:v>
                </c:pt>
                <c:pt idx="32">
                  <c:v>Nov '22</c:v>
                </c:pt>
                <c:pt idx="33">
                  <c:v>June '23</c:v>
                </c:pt>
                <c:pt idx="34">
                  <c:v>Dec '23</c:v>
                </c:pt>
                <c:pt idx="35">
                  <c:v>June '24</c:v>
                </c:pt>
                <c:pt idx="36">
                  <c:v>Dec '24</c:v>
                </c:pt>
                <c:pt idx="37">
                  <c:v>June '25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38"/>
                <c:pt idx="0">
                  <c:v>31</c:v>
                </c:pt>
                <c:pt idx="1">
                  <c:v>29</c:v>
                </c:pt>
                <c:pt idx="2">
                  <c:v>19</c:v>
                </c:pt>
                <c:pt idx="3">
                  <c:v>18</c:v>
                </c:pt>
                <c:pt idx="4">
                  <c:v>20</c:v>
                </c:pt>
                <c:pt idx="5">
                  <c:v>18</c:v>
                </c:pt>
                <c:pt idx="6">
                  <c:v>18</c:v>
                </c:pt>
                <c:pt idx="7">
                  <c:v>17</c:v>
                </c:pt>
                <c:pt idx="8">
                  <c:v>22</c:v>
                </c:pt>
                <c:pt idx="9">
                  <c:v>32</c:v>
                </c:pt>
                <c:pt idx="10">
                  <c:v>27</c:v>
                </c:pt>
                <c:pt idx="11">
                  <c:v>43</c:v>
                </c:pt>
                <c:pt idx="12">
                  <c:v>41</c:v>
                </c:pt>
                <c:pt idx="13">
                  <c:v>54</c:v>
                </c:pt>
                <c:pt idx="14">
                  <c:v>55</c:v>
                </c:pt>
                <c:pt idx="15">
                  <c:v>62</c:v>
                </c:pt>
                <c:pt idx="16">
                  <c:v>69</c:v>
                </c:pt>
                <c:pt idx="17">
                  <c:v>66</c:v>
                </c:pt>
                <c:pt idx="18">
                  <c:v>70</c:v>
                </c:pt>
                <c:pt idx="19">
                  <c:v>66</c:v>
                </c:pt>
                <c:pt idx="20">
                  <c:v>67</c:v>
                </c:pt>
                <c:pt idx="21">
                  <c:v>79</c:v>
                </c:pt>
                <c:pt idx="22">
                  <c:v>76</c:v>
                </c:pt>
                <c:pt idx="23">
                  <c:v>82</c:v>
                </c:pt>
                <c:pt idx="24">
                  <c:v>84</c:v>
                </c:pt>
                <c:pt idx="25">
                  <c:v>81</c:v>
                </c:pt>
                <c:pt idx="26">
                  <c:v>82</c:v>
                </c:pt>
                <c:pt idx="27">
                  <c:v>11</c:v>
                </c:pt>
                <c:pt idx="28">
                  <c:v>29</c:v>
                </c:pt>
                <c:pt idx="29">
                  <c:v>52</c:v>
                </c:pt>
                <c:pt idx="30">
                  <c:v>48</c:v>
                </c:pt>
                <c:pt idx="31">
                  <c:v>45</c:v>
                </c:pt>
                <c:pt idx="32">
                  <c:v>44</c:v>
                </c:pt>
                <c:pt idx="33">
                  <c:v>50</c:v>
                </c:pt>
                <c:pt idx="34">
                  <c:v>50</c:v>
                </c:pt>
                <c:pt idx="35">
                  <c:v>51</c:v>
                </c:pt>
                <c:pt idx="36">
                  <c:v>55</c:v>
                </c:pt>
                <c:pt idx="37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EB-614F-BD67-7954A4843A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78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tickLblSkip val="1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midCat"/>
        <c:majorUnit val="22.5"/>
        <c:minorUnit val="11.2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8565658905922962"/>
          <c:y val="0.31743542822922205"/>
          <c:w val="0.31628665227811814"/>
          <c:h val="0.162090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How are</a:t>
            </a:r>
            <a:r>
              <a:rPr lang="en-US" sz="2000" b="1" baseline="0" dirty="0"/>
              <a:t> the following issues currently impacting your business:</a:t>
            </a:r>
            <a:endParaRPr lang="en-US" sz="2000" b="1" dirty="0"/>
          </a:p>
        </c:rich>
      </c:tx>
      <c:layout>
        <c:manualLayout>
          <c:xMode val="edge"/>
          <c:yMode val="edge"/>
          <c:x val="0.1091447196188888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008246616780131"/>
          <c:y val="0.13478166526150667"/>
          <c:w val="0.76351027104046476"/>
          <c:h val="0.67897684763469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</c:v>
                </c:pt>
              </c:strCache>
            </c:strRef>
          </c:tx>
          <c:spPr>
            <a:solidFill>
              <a:schemeClr val="accent1"/>
            </a:solidFill>
            <a:ln w="6350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-80.7</c:v>
                </c:pt>
                <c:pt idx="1">
                  <c:v>-82.2</c:v>
                </c:pt>
                <c:pt idx="2">
                  <c:v>-78.7</c:v>
                </c:pt>
                <c:pt idx="3">
                  <c:v>-70.8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45-C84C-B19F-6CA3CBCCA4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Supply Chain</c:v>
                </c:pt>
              </c:strCache>
            </c:strRef>
          </c:tx>
          <c:spPr>
            <a:solidFill>
              <a:schemeClr val="accent2"/>
            </a:solidFill>
            <a:ln w="63500">
              <a:noFill/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-52.4</c:v>
                </c:pt>
                <c:pt idx="1">
                  <c:v>-46.6</c:v>
                </c:pt>
                <c:pt idx="2">
                  <c:v>-46.7</c:v>
                </c:pt>
                <c:pt idx="3">
                  <c:v>-44.6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45-C84C-B19F-6CA3CBCCA4E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Talent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-51.8</c:v>
                </c:pt>
                <c:pt idx="1">
                  <c:v>-57.9</c:v>
                </c:pt>
                <c:pt idx="2">
                  <c:v>-51.7</c:v>
                </c:pt>
                <c:pt idx="3">
                  <c:v>-50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45-C84C-B19F-6CA3CBCCA4E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A.I./Automation</c:v>
                </c:pt>
              </c:strCache>
            </c:strRef>
          </c:tx>
          <c:spPr>
            <a:solidFill>
              <a:schemeClr val="accent4"/>
            </a:solidFill>
            <a:ln w="698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15.9</c:v>
                </c:pt>
                <c:pt idx="1">
                  <c:v>14.9</c:v>
                </c:pt>
                <c:pt idx="2">
                  <c:v>15.9</c:v>
                </c:pt>
                <c:pt idx="3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45-C84C-B19F-6CA3CBCCA4E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Interest Rates</c:v>
                </c:pt>
              </c:strCache>
            </c:strRef>
          </c:tx>
          <c:spPr>
            <a:solidFill>
              <a:schemeClr val="accent5"/>
            </a:solidFill>
            <a:ln w="63500">
              <a:noFill/>
              <a:prstDash val="sysDot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-51.9</c:v>
                </c:pt>
                <c:pt idx="1">
                  <c:v>-56.4</c:v>
                </c:pt>
                <c:pt idx="2">
                  <c:v>-51.9</c:v>
                </c:pt>
                <c:pt idx="3">
                  <c:v>-50.8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945-C84C-B19F-6CA3CBCCA4E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Tariffs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Q4 2023</c:v>
                </c:pt>
                <c:pt idx="1">
                  <c:v>Q2 2024</c:v>
                </c:pt>
                <c:pt idx="2">
                  <c:v>Q4 2024</c:v>
                </c:pt>
                <c:pt idx="3">
                  <c:v>Q2 2025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3">
                  <c:v>-46.7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F-4341-837E-02BE66F6F4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7896368"/>
        <c:axId val="1147350608"/>
      </c:barChart>
      <c:catAx>
        <c:axId val="114789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7350608"/>
        <c:crosses val="autoZero"/>
        <c:auto val="1"/>
        <c:lblAlgn val="ctr"/>
        <c:lblOffset val="100"/>
        <c:noMultiLvlLbl val="0"/>
      </c:catAx>
      <c:valAx>
        <c:axId val="1147350608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NET</a:t>
                </a:r>
                <a:r>
                  <a:rPr lang="en-US" sz="1600" b="1" baseline="0" dirty="0"/>
                  <a:t> POSITIVE</a:t>
                </a:r>
                <a:endParaRPr lang="en-US" sz="16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7896368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122429956513918E-5"/>
          <c:y val="0.91827890881227436"/>
          <c:w val="0.99167880475263326"/>
          <c:h val="8.17210911877256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CUSTOMER PRICING</a:t>
            </a:r>
          </a:p>
        </c:rich>
      </c:tx>
      <c:layout>
        <c:manualLayout>
          <c:xMode val="edge"/>
          <c:yMode val="edge"/>
          <c:x val="0.248100939338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839979698979137E-2"/>
          <c:y val="8.381592425383852E-2"/>
          <c:w val="0.82960350608614619"/>
          <c:h val="0.864649804076721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Customer Prices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21-554E-878A-40CF0599BE38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0FD-344C-BD80-9B5B9A4C73E2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FD-344C-BD80-9B5B9A4C73E2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021-EA4F-8856-19AA4E9B40C7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021-EA4F-8856-19AA4E9B40C7}"/>
              </c:ext>
            </c:extLst>
          </c:dPt>
          <c:dLbls>
            <c:dLbl>
              <c:idx val="2"/>
              <c:layout>
                <c:manualLayout>
                  <c:x val="-1.5754299406777545E-2"/>
                  <c:y val="-1.0839462135793286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07392220163063"/>
                      <c:h val="0.16062971677385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D-344C-BD80-9B5B9A4C73E2}"/>
                </c:ext>
              </c:extLst>
            </c:dLbl>
            <c:dLbl>
              <c:idx val="3"/>
              <c:layout>
                <c:manualLayout>
                  <c:x val="-6.1698463279280476E-2"/>
                  <c:y val="-5.506446770111165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21-EA4F-8856-19AA4E9B40C7}"/>
                </c:ext>
              </c:extLst>
            </c:dLbl>
            <c:dLbl>
              <c:idx val="4"/>
              <c:layout>
                <c:manualLayout>
                  <c:x val="0.1660111640666446"/>
                  <c:y val="0.18281960765206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21-EA4F-8856-19AA4E9B40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Greatly Increase</c:v>
                </c:pt>
                <c:pt idx="1">
                  <c:v>Increase</c:v>
                </c:pt>
                <c:pt idx="2">
                  <c:v>Greatly Decrease</c:v>
                </c:pt>
                <c:pt idx="3">
                  <c:v>Decrease</c:v>
                </c:pt>
                <c:pt idx="4">
                  <c:v>Neither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9.6999999999999993</c:v>
                </c:pt>
                <c:pt idx="1">
                  <c:v>35</c:v>
                </c:pt>
                <c:pt idx="2">
                  <c:v>1.2</c:v>
                </c:pt>
                <c:pt idx="3">
                  <c:v>2.5</c:v>
                </c:pt>
                <c:pt idx="4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FD-344C-BD80-9B5B9A4C73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0FD-344C-BD80-9B5B9A4C73E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0FD-344C-BD80-9B5B9A4C73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621-554E-878A-40CF0599BE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621-554E-878A-40CF0599BE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621-554E-878A-40CF0599BE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Greatly Increase</c:v>
                </c:pt>
                <c:pt idx="1">
                  <c:v>Increase</c:v>
                </c:pt>
                <c:pt idx="2">
                  <c:v>Greatly Decrease</c:v>
                </c:pt>
                <c:pt idx="3">
                  <c:v>Decrease</c:v>
                </c:pt>
                <c:pt idx="4">
                  <c:v>Neither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00FD-344C-BD80-9B5B9A4C73E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PROFIT</a:t>
            </a:r>
            <a:r>
              <a:rPr lang="en-US" sz="2400" b="1" baseline="0" dirty="0"/>
              <a:t> MARGINS</a:t>
            </a:r>
            <a:endParaRPr lang="en-US" sz="2400" b="1" dirty="0"/>
          </a:p>
        </c:rich>
      </c:tx>
      <c:layout>
        <c:manualLayout>
          <c:xMode val="edge"/>
          <c:yMode val="edge"/>
          <c:x val="0.2798004842292684"/>
          <c:y val="2.753223385055633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839979698979137E-2"/>
          <c:y val="8.381592425383852E-2"/>
          <c:w val="0.82960350608614619"/>
          <c:h val="0.864649804076721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Profit Margins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2-1943-BE75-E9BDE51D5A3A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2-1943-BE75-E9BDE51D5A3A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2-1943-BE75-E9BDE51D5A3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2-1943-BE75-E9BDE51D5A3A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1C2-1943-BE75-E9BDE51D5A3A}"/>
              </c:ext>
            </c:extLst>
          </c:dPt>
          <c:dLbls>
            <c:dLbl>
              <c:idx val="0"/>
              <c:layout>
                <c:manualLayout>
                  <c:x val="-5.862439783344843E-2"/>
                  <c:y val="9.3609595091891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C2-1943-BE75-E9BDE51D5A3A}"/>
                </c:ext>
              </c:extLst>
            </c:dLbl>
            <c:dLbl>
              <c:idx val="1"/>
              <c:layout>
                <c:manualLayout>
                  <c:x val="-6.5241365826060285E-2"/>
                  <c:y val="0.1018692652470584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C2-1943-BE75-E9BDE51D5A3A}"/>
                </c:ext>
              </c:extLst>
            </c:dLbl>
            <c:dLbl>
              <c:idx val="2"/>
              <c:layout>
                <c:manualLayout>
                  <c:x val="-0.15605473787554808"/>
                  <c:y val="0.214751532428960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07392220163063"/>
                      <c:h val="0.16062971677385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1C2-1943-BE75-E9BDE51D5A3A}"/>
                </c:ext>
              </c:extLst>
            </c:dLbl>
            <c:dLbl>
              <c:idx val="3"/>
              <c:layout>
                <c:manualLayout>
                  <c:x val="-0.14793120949155927"/>
                  <c:y val="-0.2000567987816444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C2-1943-BE75-E9BDE51D5A3A}"/>
                </c:ext>
              </c:extLst>
            </c:dLbl>
            <c:dLbl>
              <c:idx val="4"/>
              <c:layout>
                <c:manualLayout>
                  <c:x val="0.1660111640666446"/>
                  <c:y val="0.18281960765206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C2-1943-BE75-E9BDE51D5A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Greatly Increase</c:v>
                </c:pt>
                <c:pt idx="1">
                  <c:v>Increase</c:v>
                </c:pt>
                <c:pt idx="2">
                  <c:v>Greatly Decrease</c:v>
                </c:pt>
                <c:pt idx="3">
                  <c:v>Decrease</c:v>
                </c:pt>
                <c:pt idx="4">
                  <c:v>Neither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1.4</c:v>
                </c:pt>
                <c:pt idx="1">
                  <c:v>5.3</c:v>
                </c:pt>
                <c:pt idx="2">
                  <c:v>6.4</c:v>
                </c:pt>
                <c:pt idx="3">
                  <c:v>32.700000000000003</c:v>
                </c:pt>
                <c:pt idx="4">
                  <c:v>54.3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C2-1943-BE75-E9BDE51D5A3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Q4</a:t>
            </a:r>
            <a:r>
              <a:rPr lang="en-US" sz="2400" b="1" baseline="0" dirty="0"/>
              <a:t> 2024</a:t>
            </a:r>
            <a:endParaRPr lang="en-US" sz="2400" b="1" dirty="0"/>
          </a:p>
        </c:rich>
      </c:tx>
      <c:layout>
        <c:manualLayout>
          <c:xMode val="edge"/>
          <c:yMode val="edge"/>
          <c:x val="0.3854656338660964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839979698979137E-2"/>
          <c:y val="8.381592425383852E-2"/>
          <c:w val="0.82960350608614619"/>
          <c:h val="0.864649804076721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Definitely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21-554E-878A-40CF0599BE38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0FD-344C-BD80-9B5B9A4C73E2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FD-344C-BD80-9B5B9A4C73E2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021-EA4F-8856-19AA4E9B40C7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021-EA4F-8856-19AA4E9B40C7}"/>
              </c:ext>
            </c:extLst>
          </c:dPt>
          <c:dLbls>
            <c:dLbl>
              <c:idx val="2"/>
              <c:layout>
                <c:manualLayout>
                  <c:x val="0.18236790964747229"/>
                  <c:y val="-0.135303410961973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07392220163063"/>
                      <c:h val="0.16062971677385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D-344C-BD80-9B5B9A4C73E2}"/>
                </c:ext>
              </c:extLst>
            </c:dLbl>
            <c:dLbl>
              <c:idx val="3"/>
              <c:layout>
                <c:manualLayout>
                  <c:x val="0.13378216705426912"/>
                  <c:y val="1.4694572538162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21-EA4F-8856-19AA4E9B40C7}"/>
                </c:ext>
              </c:extLst>
            </c:dLbl>
            <c:dLbl>
              <c:idx val="4"/>
              <c:layout>
                <c:manualLayout>
                  <c:x val="0.1660111640666446"/>
                  <c:y val="0.18281960765206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21-EA4F-8856-19AA4E9B40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Definitely Yes</c:v>
                </c:pt>
                <c:pt idx="1">
                  <c:v>Probably Yes</c:v>
                </c:pt>
                <c:pt idx="2">
                  <c:v>Definitely No</c:v>
                </c:pt>
                <c:pt idx="3">
                  <c:v>Probably No</c:v>
                </c:pt>
                <c:pt idx="4">
                  <c:v>Neither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33.6</c:v>
                </c:pt>
                <c:pt idx="1">
                  <c:v>26.2</c:v>
                </c:pt>
                <c:pt idx="2">
                  <c:v>9.1</c:v>
                </c:pt>
                <c:pt idx="3">
                  <c:v>12.1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FD-344C-BD80-9B5B9A4C73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0FD-344C-BD80-9B5B9A4C73E2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0FD-344C-BD80-9B5B9A4C73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621-554E-878A-40CF0599BE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621-554E-878A-40CF0599BE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621-554E-878A-40CF0599BE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Definitely Yes</c:v>
                </c:pt>
                <c:pt idx="1">
                  <c:v>Probably Yes</c:v>
                </c:pt>
                <c:pt idx="2">
                  <c:v>Definitely No</c:v>
                </c:pt>
                <c:pt idx="3">
                  <c:v>Probably No</c:v>
                </c:pt>
                <c:pt idx="4">
                  <c:v>Neither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00FD-344C-BD80-9B5B9A4C73E2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Q2 2025</a:t>
            </a:r>
          </a:p>
        </c:rich>
      </c:tx>
      <c:layout>
        <c:manualLayout>
          <c:xMode val="edge"/>
          <c:yMode val="edge"/>
          <c:x val="0.3854656338660964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839979698979137E-2"/>
          <c:y val="8.381592425383852E-2"/>
          <c:w val="0.82960350608614619"/>
          <c:h val="0.8646498040767217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Q2 2025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2-1943-BE75-E9BDE51D5A3A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2-1943-BE75-E9BDE51D5A3A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2-1943-BE75-E9BDE51D5A3A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2-1943-BE75-E9BDE51D5A3A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1C2-1943-BE75-E9BDE51D5A3A}"/>
              </c:ext>
            </c:extLst>
          </c:dPt>
          <c:dLbls>
            <c:dLbl>
              <c:idx val="2"/>
              <c:layout>
                <c:manualLayout>
                  <c:x val="0.18236790964747229"/>
                  <c:y val="-0.135303410961973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07392220163063"/>
                      <c:h val="0.16062971677385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1C2-1943-BE75-E9BDE51D5A3A}"/>
                </c:ext>
              </c:extLst>
            </c:dLbl>
            <c:dLbl>
              <c:idx val="3"/>
              <c:layout>
                <c:manualLayout>
                  <c:x val="0.13378216705426912"/>
                  <c:y val="1.4694572538162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C2-1943-BE75-E9BDE51D5A3A}"/>
                </c:ext>
              </c:extLst>
            </c:dLbl>
            <c:dLbl>
              <c:idx val="4"/>
              <c:layout>
                <c:manualLayout>
                  <c:x val="0.1660111640666446"/>
                  <c:y val="0.18281960765206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C2-1943-BE75-E9BDE51D5A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Definitely Yes</c:v>
                </c:pt>
                <c:pt idx="1">
                  <c:v>Probably Yes</c:v>
                </c:pt>
                <c:pt idx="2">
                  <c:v>Definitely No</c:v>
                </c:pt>
                <c:pt idx="3">
                  <c:v>Probably No</c:v>
                </c:pt>
                <c:pt idx="4">
                  <c:v>Neither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28.9</c:v>
                </c:pt>
                <c:pt idx="1">
                  <c:v>19.899999999999999</c:v>
                </c:pt>
                <c:pt idx="2">
                  <c:v>25.7</c:v>
                </c:pt>
                <c:pt idx="3">
                  <c:v>8.8000000000000007</c:v>
                </c:pt>
                <c:pt idx="4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C2-1943-BE75-E9BDE51D5A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1C2-1943-BE75-E9BDE51D5A3A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A1C2-1943-BE75-E9BDE51D5A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A1C2-1943-BE75-E9BDE51D5A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1C2-1943-BE75-E9BDE51D5A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A1C2-1943-BE75-E9BDE51D5A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Definitely Yes</c:v>
                </c:pt>
                <c:pt idx="1">
                  <c:v>Probably Yes</c:v>
                </c:pt>
                <c:pt idx="2">
                  <c:v>Definitely No</c:v>
                </c:pt>
                <c:pt idx="3">
                  <c:v>Probably No</c:v>
                </c:pt>
                <c:pt idx="4">
                  <c:v>Neither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5-A1C2-1943-BE75-E9BDE51D5A3A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200" b="1" i="0" u="none" strike="noStrike">
                <a:solidFill>
                  <a:srgbClr val="404040"/>
                </a:solidFill>
                <a:latin typeface="Calibri"/>
              </a:defRPr>
            </a:pPr>
            <a:r>
              <a:rPr lang="en-US" sz="2200" b="1" i="0" u="none" strike="noStrike">
                <a:solidFill>
                  <a:srgbClr val="404040"/>
                </a:solidFill>
                <a:latin typeface="Calibri"/>
              </a:rPr>
              <a:t>Over The Next Six Months ...</a:t>
            </a:r>
          </a:p>
        </c:rich>
      </c:tx>
      <c:layout>
        <c:manualLayout>
          <c:xMode val="edge"/>
          <c:yMode val="edge"/>
          <c:x val="0.28754600000000002"/>
          <c:y val="0"/>
          <c:w val="0.42490899999999998"/>
          <c:h val="0.119608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54666E-2"/>
          <c:y val="0.11960899999999999"/>
          <c:w val="0.97953299999999999"/>
          <c:h val="0.702262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43</c:v>
                </c:pt>
                <c:pt idx="1">
                  <c:v>39</c:v>
                </c:pt>
                <c:pt idx="2">
                  <c:v>44</c:v>
                </c:pt>
                <c:pt idx="3">
                  <c:v>42</c:v>
                </c:pt>
                <c:pt idx="4">
                  <c:v>50</c:v>
                </c:pt>
                <c:pt idx="5">
                  <c:v>48</c:v>
                </c:pt>
                <c:pt idx="6">
                  <c:v>62</c:v>
                </c:pt>
                <c:pt idx="7">
                  <c:v>61</c:v>
                </c:pt>
                <c:pt idx="8">
                  <c:v>66</c:v>
                </c:pt>
                <c:pt idx="9">
                  <c:v>63</c:v>
                </c:pt>
                <c:pt idx="10">
                  <c:v>60</c:v>
                </c:pt>
                <c:pt idx="11">
                  <c:v>62</c:v>
                </c:pt>
                <c:pt idx="12">
                  <c:v>61</c:v>
                </c:pt>
                <c:pt idx="13">
                  <c:v>57</c:v>
                </c:pt>
                <c:pt idx="14">
                  <c:v>68</c:v>
                </c:pt>
                <c:pt idx="15">
                  <c:v>58</c:v>
                </c:pt>
                <c:pt idx="16">
                  <c:v>59</c:v>
                </c:pt>
                <c:pt idx="17">
                  <c:v>60</c:v>
                </c:pt>
                <c:pt idx="18">
                  <c:v>57</c:v>
                </c:pt>
                <c:pt idx="19">
                  <c:v>53</c:v>
                </c:pt>
                <c:pt idx="20">
                  <c:v>50</c:v>
                </c:pt>
                <c:pt idx="21">
                  <c:v>45</c:v>
                </c:pt>
                <c:pt idx="22">
                  <c:v>46</c:v>
                </c:pt>
                <c:pt idx="23" formatCode="0">
                  <c:v>49</c:v>
                </c:pt>
                <c:pt idx="24">
                  <c:v>48</c:v>
                </c:pt>
                <c:pt idx="25">
                  <c:v>54</c:v>
                </c:pt>
                <c:pt idx="26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A2-EE48-993F-5BE07F4EDA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Decrease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Sheet1!$C$2:$C$28</c:f>
              <c:numCache>
                <c:formatCode>General</c:formatCode>
                <c:ptCount val="27"/>
                <c:pt idx="0">
                  <c:v>9</c:v>
                </c:pt>
                <c:pt idx="1">
                  <c:v>16</c:v>
                </c:pt>
                <c:pt idx="2">
                  <c:v>10</c:v>
                </c:pt>
                <c:pt idx="3">
                  <c:v>11</c:v>
                </c:pt>
                <c:pt idx="4">
                  <c:v>6</c:v>
                </c:pt>
                <c:pt idx="5">
                  <c:v>7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5</c:v>
                </c:pt>
                <c:pt idx="13">
                  <c:v>8</c:v>
                </c:pt>
                <c:pt idx="14">
                  <c:v>3</c:v>
                </c:pt>
                <c:pt idx="15">
                  <c:v>7</c:v>
                </c:pt>
                <c:pt idx="16">
                  <c:v>7</c:v>
                </c:pt>
                <c:pt idx="17">
                  <c:v>6</c:v>
                </c:pt>
                <c:pt idx="18">
                  <c:v>11</c:v>
                </c:pt>
                <c:pt idx="19">
                  <c:v>13</c:v>
                </c:pt>
                <c:pt idx="20">
                  <c:v>13</c:v>
                </c:pt>
                <c:pt idx="21">
                  <c:v>17</c:v>
                </c:pt>
                <c:pt idx="22">
                  <c:v>11</c:v>
                </c:pt>
                <c:pt idx="23" formatCode="0">
                  <c:v>11</c:v>
                </c:pt>
                <c:pt idx="24">
                  <c:v>12</c:v>
                </c:pt>
                <c:pt idx="25">
                  <c:v>8</c:v>
                </c:pt>
                <c:pt idx="2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A2-EE48-993F-5BE07F4EDA3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27"/>
                <c:pt idx="0">
                  <c:v>40</c:v>
                </c:pt>
                <c:pt idx="1">
                  <c:v>40</c:v>
                </c:pt>
                <c:pt idx="2">
                  <c:v>38</c:v>
                </c:pt>
                <c:pt idx="3">
                  <c:v>40</c:v>
                </c:pt>
                <c:pt idx="4">
                  <c:v>35</c:v>
                </c:pt>
                <c:pt idx="5">
                  <c:v>37</c:v>
                </c:pt>
                <c:pt idx="6">
                  <c:v>29</c:v>
                </c:pt>
                <c:pt idx="7">
                  <c:v>29</c:v>
                </c:pt>
                <c:pt idx="8">
                  <c:v>25</c:v>
                </c:pt>
                <c:pt idx="9">
                  <c:v>26</c:v>
                </c:pt>
                <c:pt idx="10">
                  <c:v>30</c:v>
                </c:pt>
                <c:pt idx="11">
                  <c:v>26</c:v>
                </c:pt>
                <c:pt idx="12">
                  <c:v>32</c:v>
                </c:pt>
                <c:pt idx="13">
                  <c:v>37</c:v>
                </c:pt>
                <c:pt idx="14">
                  <c:v>26</c:v>
                </c:pt>
                <c:pt idx="15">
                  <c:v>31</c:v>
                </c:pt>
                <c:pt idx="16">
                  <c:v>33</c:v>
                </c:pt>
                <c:pt idx="17">
                  <c:v>32</c:v>
                </c:pt>
                <c:pt idx="18">
                  <c:v>28</c:v>
                </c:pt>
                <c:pt idx="19">
                  <c:v>30</c:v>
                </c:pt>
                <c:pt idx="20">
                  <c:v>32</c:v>
                </c:pt>
                <c:pt idx="21">
                  <c:v>34</c:v>
                </c:pt>
                <c:pt idx="22">
                  <c:v>40</c:v>
                </c:pt>
                <c:pt idx="23" formatCode="0">
                  <c:v>35</c:v>
                </c:pt>
                <c:pt idx="24">
                  <c:v>36</c:v>
                </c:pt>
                <c:pt idx="25">
                  <c:v>33</c:v>
                </c:pt>
                <c:pt idx="26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A2-EE48-993F-5BE07F4EDA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90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7.5"/>
        <c:minorUnit val="8.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26064701385460026"/>
          <c:y val="0.42091369838992582"/>
          <c:w val="0.55971300000000002"/>
          <c:h val="9.0499999999999997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200" b="1" i="0" u="none" strike="noStrike">
                <a:solidFill>
                  <a:srgbClr val="404040"/>
                </a:solidFill>
                <a:latin typeface="Calibri"/>
              </a:defRPr>
            </a:pPr>
            <a:r>
              <a:rPr lang="en-US" sz="2200" b="1" i="0" u="none" strike="noStrike">
                <a:solidFill>
                  <a:srgbClr val="404040"/>
                </a:solidFill>
                <a:latin typeface="Calibri"/>
              </a:rPr>
              <a:t>Over The Next Six Months ...</a:t>
            </a:r>
          </a:p>
        </c:rich>
      </c:tx>
      <c:layout>
        <c:manualLayout>
          <c:xMode val="edge"/>
          <c:yMode val="edge"/>
          <c:x val="0.29059499999999999"/>
          <c:y val="0"/>
          <c:w val="0.41881000000000002"/>
          <c:h val="0.1195110000000000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5244600000000001E-2"/>
          <c:y val="0.11951100000000001"/>
          <c:w val="0.97975500000000004"/>
          <c:h val="0.70249499999999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38</c:v>
                </c:pt>
                <c:pt idx="1">
                  <c:v>30</c:v>
                </c:pt>
                <c:pt idx="2">
                  <c:v>39</c:v>
                </c:pt>
                <c:pt idx="3">
                  <c:v>32</c:v>
                </c:pt>
                <c:pt idx="4">
                  <c:v>40</c:v>
                </c:pt>
                <c:pt idx="5">
                  <c:v>36</c:v>
                </c:pt>
                <c:pt idx="6">
                  <c:v>50</c:v>
                </c:pt>
                <c:pt idx="7">
                  <c:v>50</c:v>
                </c:pt>
                <c:pt idx="8">
                  <c:v>56</c:v>
                </c:pt>
                <c:pt idx="9">
                  <c:v>54</c:v>
                </c:pt>
                <c:pt idx="10">
                  <c:v>54</c:v>
                </c:pt>
                <c:pt idx="11">
                  <c:v>53</c:v>
                </c:pt>
                <c:pt idx="12">
                  <c:v>56</c:v>
                </c:pt>
                <c:pt idx="13">
                  <c:v>53</c:v>
                </c:pt>
                <c:pt idx="14">
                  <c:v>58</c:v>
                </c:pt>
                <c:pt idx="15">
                  <c:v>49</c:v>
                </c:pt>
                <c:pt idx="16">
                  <c:v>49</c:v>
                </c:pt>
                <c:pt idx="17">
                  <c:v>52</c:v>
                </c:pt>
                <c:pt idx="18">
                  <c:v>44</c:v>
                </c:pt>
                <c:pt idx="19">
                  <c:v>39</c:v>
                </c:pt>
                <c:pt idx="20">
                  <c:v>37</c:v>
                </c:pt>
                <c:pt idx="21">
                  <c:v>36</c:v>
                </c:pt>
                <c:pt idx="22">
                  <c:v>36</c:v>
                </c:pt>
                <c:pt idx="23">
                  <c:v>40</c:v>
                </c:pt>
                <c:pt idx="24">
                  <c:v>38</c:v>
                </c:pt>
                <c:pt idx="25">
                  <c:v>43</c:v>
                </c:pt>
                <c:pt idx="26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8D-8D45-85AE-141478A98E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Decrease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Sheet1!$C$2:$C$28</c:f>
              <c:numCache>
                <c:formatCode>General</c:formatCode>
                <c:ptCount val="27"/>
                <c:pt idx="0">
                  <c:v>17</c:v>
                </c:pt>
                <c:pt idx="1">
                  <c:v>21</c:v>
                </c:pt>
                <c:pt idx="2">
                  <c:v>15</c:v>
                </c:pt>
                <c:pt idx="3">
                  <c:v>20</c:v>
                </c:pt>
                <c:pt idx="4">
                  <c:v>16</c:v>
                </c:pt>
                <c:pt idx="5">
                  <c:v>16</c:v>
                </c:pt>
                <c:pt idx="6">
                  <c:v>9</c:v>
                </c:pt>
                <c:pt idx="7">
                  <c:v>10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9</c:v>
                </c:pt>
                <c:pt idx="12">
                  <c:v>8</c:v>
                </c:pt>
                <c:pt idx="13">
                  <c:v>8</c:v>
                </c:pt>
                <c:pt idx="14">
                  <c:v>7</c:v>
                </c:pt>
                <c:pt idx="15">
                  <c:v>11</c:v>
                </c:pt>
                <c:pt idx="16">
                  <c:v>10</c:v>
                </c:pt>
                <c:pt idx="17">
                  <c:v>11</c:v>
                </c:pt>
                <c:pt idx="18">
                  <c:v>20</c:v>
                </c:pt>
                <c:pt idx="19">
                  <c:v>22</c:v>
                </c:pt>
                <c:pt idx="20">
                  <c:v>27</c:v>
                </c:pt>
                <c:pt idx="21">
                  <c:v>27</c:v>
                </c:pt>
                <c:pt idx="22">
                  <c:v>18</c:v>
                </c:pt>
                <c:pt idx="23">
                  <c:v>16</c:v>
                </c:pt>
                <c:pt idx="24">
                  <c:v>20</c:v>
                </c:pt>
                <c:pt idx="25">
                  <c:v>12</c:v>
                </c:pt>
                <c:pt idx="26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8D-8D45-85AE-141478A98E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 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27"/>
                <c:pt idx="0">
                  <c:v>40</c:v>
                </c:pt>
                <c:pt idx="1">
                  <c:v>45</c:v>
                </c:pt>
                <c:pt idx="2">
                  <c:v>40</c:v>
                </c:pt>
                <c:pt idx="3">
                  <c:v>43</c:v>
                </c:pt>
                <c:pt idx="4">
                  <c:v>37</c:v>
                </c:pt>
                <c:pt idx="5">
                  <c:v>41</c:v>
                </c:pt>
                <c:pt idx="6">
                  <c:v>35</c:v>
                </c:pt>
                <c:pt idx="7">
                  <c:v>34</c:v>
                </c:pt>
                <c:pt idx="8">
                  <c:v>32</c:v>
                </c:pt>
                <c:pt idx="9">
                  <c:v>32</c:v>
                </c:pt>
                <c:pt idx="10">
                  <c:v>34</c:v>
                </c:pt>
                <c:pt idx="11">
                  <c:v>32</c:v>
                </c:pt>
                <c:pt idx="12">
                  <c:v>33</c:v>
                </c:pt>
                <c:pt idx="13">
                  <c:v>37</c:v>
                </c:pt>
                <c:pt idx="14">
                  <c:v>31</c:v>
                </c:pt>
                <c:pt idx="15">
                  <c:v>36</c:v>
                </c:pt>
                <c:pt idx="16">
                  <c:v>39</c:v>
                </c:pt>
                <c:pt idx="17">
                  <c:v>35</c:v>
                </c:pt>
                <c:pt idx="18">
                  <c:v>33</c:v>
                </c:pt>
                <c:pt idx="19">
                  <c:v>35</c:v>
                </c:pt>
                <c:pt idx="20">
                  <c:v>33</c:v>
                </c:pt>
                <c:pt idx="21">
                  <c:v>35</c:v>
                </c:pt>
                <c:pt idx="22">
                  <c:v>43</c:v>
                </c:pt>
                <c:pt idx="23">
                  <c:v>40</c:v>
                </c:pt>
                <c:pt idx="24">
                  <c:v>39</c:v>
                </c:pt>
                <c:pt idx="25">
                  <c:v>40</c:v>
                </c:pt>
                <c:pt idx="26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8D-8D45-85AE-141478A98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080000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1870715252960734"/>
          <c:y val="0.50313845803630108"/>
          <c:w val="0.54963399999999996"/>
          <c:h val="9.044660000000000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1.5399299999999999E-2"/>
          <c:y val="4.59759E-2"/>
          <c:w val="0.97102500000000003"/>
          <c:h val="0.774402000000000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Lay-off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  <c:pt idx="32">
                  <c:v>Dec '23</c:v>
                </c:pt>
                <c:pt idx="33">
                  <c:v>June '24</c:v>
                </c:pt>
                <c:pt idx="34">
                  <c:v>Dec '24</c:v>
                </c:pt>
                <c:pt idx="35">
                  <c:v>June '25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14</c:v>
                </c:pt>
                <c:pt idx="1">
                  <c:v>14</c:v>
                </c:pt>
                <c:pt idx="2">
                  <c:v>16</c:v>
                </c:pt>
                <c:pt idx="3">
                  <c:v>17</c:v>
                </c:pt>
                <c:pt idx="4">
                  <c:v>10</c:v>
                </c:pt>
                <c:pt idx="5">
                  <c:v>11</c:v>
                </c:pt>
                <c:pt idx="6">
                  <c:v>10</c:v>
                </c:pt>
                <c:pt idx="7">
                  <c:v>10</c:v>
                </c:pt>
                <c:pt idx="8">
                  <c:v>9</c:v>
                </c:pt>
                <c:pt idx="9">
                  <c:v>7</c:v>
                </c:pt>
                <c:pt idx="10">
                  <c:v>10</c:v>
                </c:pt>
                <c:pt idx="11">
                  <c:v>9</c:v>
                </c:pt>
                <c:pt idx="12">
                  <c:v>10</c:v>
                </c:pt>
                <c:pt idx="13">
                  <c:v>8</c:v>
                </c:pt>
                <c:pt idx="14">
                  <c:v>8</c:v>
                </c:pt>
                <c:pt idx="15">
                  <c:v>6</c:v>
                </c:pt>
                <c:pt idx="16">
                  <c:v>5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6</c:v>
                </c:pt>
                <c:pt idx="23">
                  <c:v>3</c:v>
                </c:pt>
                <c:pt idx="24">
                  <c:v>4</c:v>
                </c:pt>
                <c:pt idx="25">
                  <c:v>3</c:v>
                </c:pt>
                <c:pt idx="26">
                  <c:v>4</c:v>
                </c:pt>
                <c:pt idx="27">
                  <c:v>5</c:v>
                </c:pt>
                <c:pt idx="28">
                  <c:v>5</c:v>
                </c:pt>
                <c:pt idx="29">
                  <c:v>3</c:v>
                </c:pt>
                <c:pt idx="30">
                  <c:v>8</c:v>
                </c:pt>
                <c:pt idx="31">
                  <c:v>5</c:v>
                </c:pt>
                <c:pt idx="32">
                  <c:v>5</c:v>
                </c:pt>
                <c:pt idx="33">
                  <c:v>8</c:v>
                </c:pt>
                <c:pt idx="34">
                  <c:v>8</c:v>
                </c:pt>
                <c:pt idx="3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4F-3740-936C-B815E60F5F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Hire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  <c:pt idx="32">
                  <c:v>Dec '23</c:v>
                </c:pt>
                <c:pt idx="33">
                  <c:v>June '24</c:v>
                </c:pt>
                <c:pt idx="34">
                  <c:v>Dec '24</c:v>
                </c:pt>
                <c:pt idx="35">
                  <c:v>June '25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18</c:v>
                </c:pt>
                <c:pt idx="1">
                  <c:v>16</c:v>
                </c:pt>
                <c:pt idx="2">
                  <c:v>11</c:v>
                </c:pt>
                <c:pt idx="3">
                  <c:v>13</c:v>
                </c:pt>
                <c:pt idx="4">
                  <c:v>19</c:v>
                </c:pt>
                <c:pt idx="5">
                  <c:v>12</c:v>
                </c:pt>
                <c:pt idx="6">
                  <c:v>14</c:v>
                </c:pt>
                <c:pt idx="7">
                  <c:v>12</c:v>
                </c:pt>
                <c:pt idx="8">
                  <c:v>13</c:v>
                </c:pt>
                <c:pt idx="9">
                  <c:v>16</c:v>
                </c:pt>
                <c:pt idx="10">
                  <c:v>15</c:v>
                </c:pt>
                <c:pt idx="11">
                  <c:v>26</c:v>
                </c:pt>
                <c:pt idx="12">
                  <c:v>24</c:v>
                </c:pt>
                <c:pt idx="13">
                  <c:v>30</c:v>
                </c:pt>
                <c:pt idx="14">
                  <c:v>29</c:v>
                </c:pt>
                <c:pt idx="15">
                  <c:v>37</c:v>
                </c:pt>
                <c:pt idx="16">
                  <c:v>33</c:v>
                </c:pt>
                <c:pt idx="17">
                  <c:v>37</c:v>
                </c:pt>
                <c:pt idx="18">
                  <c:v>40</c:v>
                </c:pt>
                <c:pt idx="19">
                  <c:v>34</c:v>
                </c:pt>
                <c:pt idx="20">
                  <c:v>39</c:v>
                </c:pt>
                <c:pt idx="21">
                  <c:v>34</c:v>
                </c:pt>
                <c:pt idx="22">
                  <c:v>31</c:v>
                </c:pt>
                <c:pt idx="23">
                  <c:v>36</c:v>
                </c:pt>
                <c:pt idx="24">
                  <c:v>41</c:v>
                </c:pt>
                <c:pt idx="25">
                  <c:v>34</c:v>
                </c:pt>
                <c:pt idx="26">
                  <c:v>38</c:v>
                </c:pt>
                <c:pt idx="27">
                  <c:v>46</c:v>
                </c:pt>
                <c:pt idx="28">
                  <c:v>49</c:v>
                </c:pt>
                <c:pt idx="29">
                  <c:v>44</c:v>
                </c:pt>
                <c:pt idx="30">
                  <c:v>40</c:v>
                </c:pt>
                <c:pt idx="31">
                  <c:v>36</c:v>
                </c:pt>
                <c:pt idx="32">
                  <c:v>39</c:v>
                </c:pt>
                <c:pt idx="33">
                  <c:v>31</c:v>
                </c:pt>
                <c:pt idx="34">
                  <c:v>30</c:v>
                </c:pt>
                <c:pt idx="35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4F-3740-936C-B815E60F5F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Maintain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  <c:pt idx="32">
                  <c:v>Dec '23</c:v>
                </c:pt>
                <c:pt idx="33">
                  <c:v>June '24</c:v>
                </c:pt>
                <c:pt idx="34">
                  <c:v>Dec '24</c:v>
                </c:pt>
                <c:pt idx="35">
                  <c:v>June '25</c:v>
                </c:pt>
              </c:strCache>
            </c:strRef>
          </c:cat>
          <c:val>
            <c:numRef>
              <c:f>Sheet1!$D$2:$D$37</c:f>
              <c:numCache>
                <c:formatCode>General</c:formatCode>
                <c:ptCount val="36"/>
                <c:pt idx="0">
                  <c:v>65</c:v>
                </c:pt>
                <c:pt idx="1">
                  <c:v>68</c:v>
                </c:pt>
                <c:pt idx="2">
                  <c:v>68</c:v>
                </c:pt>
                <c:pt idx="3">
                  <c:v>68</c:v>
                </c:pt>
                <c:pt idx="4">
                  <c:v>69</c:v>
                </c:pt>
                <c:pt idx="5">
                  <c:v>61</c:v>
                </c:pt>
                <c:pt idx="6">
                  <c:v>71</c:v>
                </c:pt>
                <c:pt idx="7">
                  <c:v>74</c:v>
                </c:pt>
                <c:pt idx="8">
                  <c:v>73</c:v>
                </c:pt>
                <c:pt idx="9">
                  <c:v>74</c:v>
                </c:pt>
                <c:pt idx="10">
                  <c:v>70</c:v>
                </c:pt>
                <c:pt idx="11">
                  <c:v>59</c:v>
                </c:pt>
                <c:pt idx="12">
                  <c:v>58</c:v>
                </c:pt>
                <c:pt idx="13">
                  <c:v>56</c:v>
                </c:pt>
                <c:pt idx="14">
                  <c:v>56</c:v>
                </c:pt>
                <c:pt idx="15">
                  <c:v>54</c:v>
                </c:pt>
                <c:pt idx="16">
                  <c:v>58</c:v>
                </c:pt>
                <c:pt idx="17">
                  <c:v>53</c:v>
                </c:pt>
                <c:pt idx="18">
                  <c:v>50</c:v>
                </c:pt>
                <c:pt idx="19">
                  <c:v>57</c:v>
                </c:pt>
                <c:pt idx="20">
                  <c:v>55</c:v>
                </c:pt>
                <c:pt idx="21">
                  <c:v>60</c:v>
                </c:pt>
                <c:pt idx="22">
                  <c:v>60</c:v>
                </c:pt>
                <c:pt idx="23">
                  <c:v>57</c:v>
                </c:pt>
                <c:pt idx="24">
                  <c:v>53</c:v>
                </c:pt>
                <c:pt idx="25">
                  <c:v>60</c:v>
                </c:pt>
                <c:pt idx="26">
                  <c:v>57</c:v>
                </c:pt>
                <c:pt idx="27">
                  <c:v>44</c:v>
                </c:pt>
                <c:pt idx="28">
                  <c:v>42</c:v>
                </c:pt>
                <c:pt idx="29">
                  <c:v>48</c:v>
                </c:pt>
                <c:pt idx="30">
                  <c:v>48</c:v>
                </c:pt>
                <c:pt idx="31">
                  <c:v>55</c:v>
                </c:pt>
                <c:pt idx="32">
                  <c:v>53</c:v>
                </c:pt>
                <c:pt idx="33">
                  <c:v>56</c:v>
                </c:pt>
                <c:pt idx="34">
                  <c:v>57</c:v>
                </c:pt>
                <c:pt idx="35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4F-3740-936C-B815E60F5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140000" vert="horz"/>
          <a:lstStyle/>
          <a:p>
            <a:pPr>
              <a:defRPr sz="14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75"/>
          <c:min val="0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8.75"/>
        <c:minorUnit val="9.37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6.7259900000000003E-3"/>
          <c:y val="0.32102999999999998"/>
          <c:w val="0.49893900000000002"/>
          <c:h val="9.109040000000000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Wages</a:t>
            </a:r>
          </a:p>
        </c:rich>
      </c:tx>
      <c:layout>
        <c:manualLayout>
          <c:xMode val="edge"/>
          <c:yMode val="edge"/>
          <c:x val="0.17289299999999999"/>
          <c:y val="0.43955699999999998"/>
          <c:w val="8.2171300000000003E-2"/>
          <c:h val="6.0443499999999997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8.4143800000000005E-2"/>
          <c:y val="0.19661699999999999"/>
          <c:w val="0.25967000000000001"/>
          <c:h val="0.594265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Wages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C99-EB41-8567-8C9430E018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99-EB41-8567-8C9430E018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99-EB41-8567-8C9430E018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99-EB41-8567-8C9430E01849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C99-EB41-8567-8C9430E01849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C99-EB41-8567-8C9430E01849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C99-EB41-8567-8C9430E01849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9883372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C99-EB41-8567-8C9430E01849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dir="19883372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46</c:v>
                </c:pt>
                <c:pt idx="1">
                  <c:v>46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99-EB41-8567-8C9430E01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3134322181863568"/>
          <c:y val="0.47832691067178756"/>
          <c:w val="0.58996551392963725"/>
          <c:h val="9.3953700000000001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1.5416300000000001E-2"/>
          <c:y val="4.4115500000000002E-2"/>
          <c:w val="0.97326800000000002"/>
          <c:h val="0.776276999999999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Increasing Wages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 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  <c:pt idx="32">
                  <c:v>Dec '23</c:v>
                </c:pt>
                <c:pt idx="33">
                  <c:v>June '24</c:v>
                </c:pt>
                <c:pt idx="34">
                  <c:v>Dec '24</c:v>
                </c:pt>
                <c:pt idx="35">
                  <c:v>June '25</c:v>
                </c:pt>
              </c:strCache>
            </c:strRef>
          </c:cat>
          <c:val>
            <c:numRef>
              <c:f>Sheet1!$B$2:$B$37</c:f>
              <c:numCache>
                <c:formatCode>General</c:formatCode>
                <c:ptCount val="36"/>
                <c:pt idx="0">
                  <c:v>68</c:v>
                </c:pt>
                <c:pt idx="1">
                  <c:v>65</c:v>
                </c:pt>
                <c:pt idx="2">
                  <c:v>63</c:v>
                </c:pt>
                <c:pt idx="3">
                  <c:v>72</c:v>
                </c:pt>
                <c:pt idx="4">
                  <c:v>69</c:v>
                </c:pt>
                <c:pt idx="5">
                  <c:v>70</c:v>
                </c:pt>
                <c:pt idx="6">
                  <c:v>78</c:v>
                </c:pt>
                <c:pt idx="7">
                  <c:v>76</c:v>
                </c:pt>
                <c:pt idx="8">
                  <c:v>78</c:v>
                </c:pt>
                <c:pt idx="9">
                  <c:v>75</c:v>
                </c:pt>
                <c:pt idx="10">
                  <c:v>73</c:v>
                </c:pt>
                <c:pt idx="11">
                  <c:v>67</c:v>
                </c:pt>
                <c:pt idx="12">
                  <c:v>68</c:v>
                </c:pt>
                <c:pt idx="13">
                  <c:v>67</c:v>
                </c:pt>
                <c:pt idx="14">
                  <c:v>62</c:v>
                </c:pt>
                <c:pt idx="15">
                  <c:v>63</c:v>
                </c:pt>
                <c:pt idx="16">
                  <c:v>55</c:v>
                </c:pt>
                <c:pt idx="17">
                  <c:v>58</c:v>
                </c:pt>
                <c:pt idx="18">
                  <c:v>52</c:v>
                </c:pt>
                <c:pt idx="19">
                  <c:v>62</c:v>
                </c:pt>
                <c:pt idx="20">
                  <c:v>52</c:v>
                </c:pt>
                <c:pt idx="21">
                  <c:v>53</c:v>
                </c:pt>
                <c:pt idx="22">
                  <c:v>53</c:v>
                </c:pt>
                <c:pt idx="23">
                  <c:v>53</c:v>
                </c:pt>
                <c:pt idx="24">
                  <c:v>51</c:v>
                </c:pt>
                <c:pt idx="25">
                  <c:v>58</c:v>
                </c:pt>
                <c:pt idx="26">
                  <c:v>49</c:v>
                </c:pt>
                <c:pt idx="27">
                  <c:v>53</c:v>
                </c:pt>
                <c:pt idx="28">
                  <c:v>48</c:v>
                </c:pt>
                <c:pt idx="29">
                  <c:v>53</c:v>
                </c:pt>
                <c:pt idx="30">
                  <c:v>49</c:v>
                </c:pt>
                <c:pt idx="31">
                  <c:v>55</c:v>
                </c:pt>
                <c:pt idx="32">
                  <c:v>48</c:v>
                </c:pt>
                <c:pt idx="33">
                  <c:v>54</c:v>
                </c:pt>
                <c:pt idx="34">
                  <c:v>47</c:v>
                </c:pt>
                <c:pt idx="35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93-8F45-B833-22CB1D30ED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Increasing Wages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12700" cap="flat">
                <a:noFill/>
                <a:miter lim="400000"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Sheet1!$A$2:$A$37</c:f>
              <c:strCache>
                <c:ptCount val="36"/>
                <c:pt idx="0">
                  <c:v>May '06</c:v>
                </c:pt>
                <c:pt idx="1">
                  <c:v>Nov '06</c:v>
                </c:pt>
                <c:pt idx="2">
                  <c:v>May '07</c:v>
                </c:pt>
                <c:pt idx="3">
                  <c:v>Nov '07</c:v>
                </c:pt>
                <c:pt idx="4">
                  <c:v>Apr '08</c:v>
                </c:pt>
                <c:pt idx="5">
                  <c:v>Nov '08</c:v>
                </c:pt>
                <c:pt idx="6">
                  <c:v>Apr '09</c:v>
                </c:pt>
                <c:pt idx="7">
                  <c:v>Jan '10</c:v>
                </c:pt>
                <c:pt idx="8">
                  <c:v>Oct '10</c:v>
                </c:pt>
                <c:pt idx="9">
                  <c:v>June '11</c:v>
                </c:pt>
                <c:pt idx="10">
                  <c:v>Oct '11</c:v>
                </c:pt>
                <c:pt idx="11">
                  <c:v>June ' 12</c:v>
                </c:pt>
                <c:pt idx="12">
                  <c:v>Oct '12</c:v>
                </c:pt>
                <c:pt idx="13">
                  <c:v>May '13</c:v>
                </c:pt>
                <c:pt idx="14">
                  <c:v>Nov '13</c:v>
                </c:pt>
                <c:pt idx="15">
                  <c:v>June '14</c:v>
                </c:pt>
                <c:pt idx="16">
                  <c:v>Nov '14</c:v>
                </c:pt>
                <c:pt idx="17">
                  <c:v>June '15</c:v>
                </c:pt>
                <c:pt idx="18">
                  <c:v>Nov '15</c:v>
                </c:pt>
                <c:pt idx="19">
                  <c:v>June '16</c:v>
                </c:pt>
                <c:pt idx="20">
                  <c:v>Nov '16</c:v>
                </c:pt>
                <c:pt idx="21">
                  <c:v>July '17</c:v>
                </c:pt>
                <c:pt idx="22">
                  <c:v>Nov '17</c:v>
                </c:pt>
                <c:pt idx="23">
                  <c:v>June '18</c:v>
                </c:pt>
                <c:pt idx="24">
                  <c:v>Nov '18</c:v>
                </c:pt>
                <c:pt idx="25">
                  <c:v>June '19</c:v>
                </c:pt>
                <c:pt idx="26">
                  <c:v>Nov '19</c:v>
                </c:pt>
                <c:pt idx="27">
                  <c:v>June '21</c:v>
                </c:pt>
                <c:pt idx="28">
                  <c:v>Nov '21</c:v>
                </c:pt>
                <c:pt idx="29">
                  <c:v>June '22</c:v>
                </c:pt>
                <c:pt idx="30">
                  <c:v>Nov '22</c:v>
                </c:pt>
                <c:pt idx="31">
                  <c:v>June '23</c:v>
                </c:pt>
                <c:pt idx="32">
                  <c:v>Dec '23</c:v>
                </c:pt>
                <c:pt idx="33">
                  <c:v>June '24</c:v>
                </c:pt>
                <c:pt idx="34">
                  <c:v>Dec '24</c:v>
                </c:pt>
                <c:pt idx="35">
                  <c:v>June '25</c:v>
                </c:pt>
              </c:strCache>
            </c:strRef>
          </c:cat>
          <c:val>
            <c:numRef>
              <c:f>Sheet1!$C$2:$C$37</c:f>
              <c:numCache>
                <c:formatCode>General</c:formatCode>
                <c:ptCount val="36"/>
                <c:pt idx="0">
                  <c:v>20</c:v>
                </c:pt>
                <c:pt idx="1">
                  <c:v>30</c:v>
                </c:pt>
                <c:pt idx="2">
                  <c:v>28</c:v>
                </c:pt>
                <c:pt idx="3">
                  <c:v>22</c:v>
                </c:pt>
                <c:pt idx="4">
                  <c:v>24</c:v>
                </c:pt>
                <c:pt idx="5">
                  <c:v>20</c:v>
                </c:pt>
                <c:pt idx="6">
                  <c:v>13</c:v>
                </c:pt>
                <c:pt idx="7">
                  <c:v>17</c:v>
                </c:pt>
                <c:pt idx="8">
                  <c:v>14</c:v>
                </c:pt>
                <c:pt idx="9">
                  <c:v>20</c:v>
                </c:pt>
                <c:pt idx="10">
                  <c:v>18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32</c:v>
                </c:pt>
                <c:pt idx="15">
                  <c:v>34</c:v>
                </c:pt>
                <c:pt idx="16">
                  <c:v>38</c:v>
                </c:pt>
                <c:pt idx="17">
                  <c:v>35</c:v>
                </c:pt>
                <c:pt idx="18">
                  <c:v>42</c:v>
                </c:pt>
                <c:pt idx="19">
                  <c:v>34</c:v>
                </c:pt>
                <c:pt idx="20">
                  <c:v>40</c:v>
                </c:pt>
                <c:pt idx="21">
                  <c:v>40</c:v>
                </c:pt>
                <c:pt idx="22">
                  <c:v>35</c:v>
                </c:pt>
                <c:pt idx="23">
                  <c:v>38</c:v>
                </c:pt>
                <c:pt idx="24">
                  <c:v>45</c:v>
                </c:pt>
                <c:pt idx="25">
                  <c:v>35</c:v>
                </c:pt>
                <c:pt idx="26">
                  <c:v>46</c:v>
                </c:pt>
                <c:pt idx="27">
                  <c:v>41</c:v>
                </c:pt>
                <c:pt idx="28">
                  <c:v>47</c:v>
                </c:pt>
                <c:pt idx="29">
                  <c:v>42</c:v>
                </c:pt>
                <c:pt idx="30">
                  <c:v>46</c:v>
                </c:pt>
                <c:pt idx="31">
                  <c:v>38</c:v>
                </c:pt>
                <c:pt idx="32">
                  <c:v>45</c:v>
                </c:pt>
                <c:pt idx="33">
                  <c:v>41</c:v>
                </c:pt>
                <c:pt idx="34">
                  <c:v>49</c:v>
                </c:pt>
                <c:pt idx="35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93-8F45-B833-22CB1D30E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900000" vert="horz"/>
          <a:lstStyle/>
          <a:p>
            <a:pPr>
              <a:defRPr sz="1300" b="1" i="0" u="none" strike="noStrike">
                <a:solidFill>
                  <a:srgbClr val="40404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666666">
                  <a:alpha val="39000"/>
                </a:srgbClr>
              </a:solidFill>
              <a:prstDash val="solid"/>
              <a:round/>
            </a:ln>
          </c:spPr>
        </c:majorGridlines>
        <c:numFmt formatCode="&quot;%&quot;?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midCat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2.6226132172929944E-2"/>
          <c:y val="0.35391058573970957"/>
          <c:w val="0.42542428821716949"/>
          <c:h val="0.2632233457574483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000" b="0" i="0" u="none" strike="noStrike">
              <a:solidFill>
                <a:srgbClr val="40404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12700" cap="flat">
      <a:solidFill>
        <a:srgbClr val="BFBFBF"/>
      </a:solidFill>
      <a:prstDash val="solid"/>
      <a:round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400700000000002"/>
          <c:y val="0"/>
          <c:w val="0.29198499999999999"/>
          <c:h val="0.14797099999999999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6602399999999998E-2"/>
          <c:y val="0.14797099999999999"/>
          <c:w val="0.96315399999999995"/>
          <c:h val="0.635333000000000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'18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33</c:v>
                </c:pt>
                <c:pt idx="1">
                  <c:v>35</c:v>
                </c:pt>
                <c:pt idx="2">
                  <c:v>38</c:v>
                </c:pt>
                <c:pt idx="3">
                  <c:v>40</c:v>
                </c:pt>
                <c:pt idx="4">
                  <c:v>41</c:v>
                </c:pt>
                <c:pt idx="5">
                  <c:v>42</c:v>
                </c:pt>
                <c:pt idx="6">
                  <c:v>45</c:v>
                </c:pt>
                <c:pt idx="7">
                  <c:v>49</c:v>
                </c:pt>
                <c:pt idx="8">
                  <c:v>49</c:v>
                </c:pt>
                <c:pt idx="9">
                  <c:v>50</c:v>
                </c:pt>
                <c:pt idx="10">
                  <c:v>40</c:v>
                </c:pt>
                <c:pt idx="11">
                  <c:v>43</c:v>
                </c:pt>
                <c:pt idx="12">
                  <c:v>48</c:v>
                </c:pt>
                <c:pt idx="13">
                  <c:v>45</c:v>
                </c:pt>
                <c:pt idx="14">
                  <c:v>46</c:v>
                </c:pt>
                <c:pt idx="15">
                  <c:v>49</c:v>
                </c:pt>
                <c:pt idx="16">
                  <c:v>44</c:v>
                </c:pt>
                <c:pt idx="17">
                  <c:v>40</c:v>
                </c:pt>
                <c:pt idx="18">
                  <c:v>32</c:v>
                </c:pt>
                <c:pt idx="19" formatCode="0">
                  <c:v>42</c:v>
                </c:pt>
                <c:pt idx="20">
                  <c:v>40</c:v>
                </c:pt>
                <c:pt idx="21">
                  <c:v>40</c:v>
                </c:pt>
                <c:pt idx="22">
                  <c:v>35</c:v>
                </c:pt>
                <c:pt idx="23">
                  <c:v>33</c:v>
                </c:pt>
                <c:pt idx="24">
                  <c:v>33</c:v>
                </c:pt>
                <c:pt idx="25">
                  <c:v>30</c:v>
                </c:pt>
                <c:pt idx="26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48-4249-8243-2998B1A19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02000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Sales</a:t>
            </a:r>
          </a:p>
        </c:rich>
      </c:tx>
      <c:layout>
        <c:manualLayout>
          <c:xMode val="edge"/>
          <c:yMode val="edge"/>
          <c:x val="0.197492"/>
          <c:y val="0.416466"/>
          <c:w val="0.13727300000000001"/>
          <c:h val="8.35336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1.0319481577574433E-2"/>
          <c:y val="5.0001515984978758E-3"/>
          <c:w val="0.53225699999999998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4A83-E641-9738-77A6CCD182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3-E641-9738-77A6CCD182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A83-E641-9738-77A6CCD182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83-E641-9738-77A6CCD1823D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A83-E641-9738-77A6CCD1823D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A83-E641-9738-77A6CCD1823D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A83-E641-9738-77A6CCD1823D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7FF2F"/>
                      </a:solidFill>
                      <a:effectLst>
                        <a:outerShdw blurRad="889000" dir="4484693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A83-E641-9738-77A6CCD1823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7FF2F"/>
                    </a:solidFill>
                    <a:effectLst>
                      <a:outerShdw blurRad="889000" dir="4484693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26</c:v>
                </c:pt>
                <c:pt idx="1">
                  <c:v>36</c:v>
                </c:pt>
                <c:pt idx="2">
                  <c:v>32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83-E641-9738-77A6CCD18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46563599999999999"/>
          <c:y val="0.262714"/>
          <c:w val="0.53436399999999995"/>
          <c:h val="0.48707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6715"/>
          <c:y val="0"/>
          <c:w val="0.28656900000000002"/>
          <c:h val="0.14975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6108900000000001E-2"/>
          <c:y val="0.149752"/>
          <c:w val="0.96443599999999996"/>
          <c:h val="0.631093000000000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Profits Are Up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Nov' 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21</c:v>
                </c:pt>
                <c:pt idx="1">
                  <c:v>22</c:v>
                </c:pt>
                <c:pt idx="2">
                  <c:v>29</c:v>
                </c:pt>
                <c:pt idx="3">
                  <c:v>27</c:v>
                </c:pt>
                <c:pt idx="4">
                  <c:v>29</c:v>
                </c:pt>
                <c:pt idx="5">
                  <c:v>29</c:v>
                </c:pt>
                <c:pt idx="6">
                  <c:v>30</c:v>
                </c:pt>
                <c:pt idx="7">
                  <c:v>35</c:v>
                </c:pt>
                <c:pt idx="8">
                  <c:v>32</c:v>
                </c:pt>
                <c:pt idx="9">
                  <c:v>37</c:v>
                </c:pt>
                <c:pt idx="10">
                  <c:v>30</c:v>
                </c:pt>
                <c:pt idx="11">
                  <c:v>31</c:v>
                </c:pt>
                <c:pt idx="12">
                  <c:v>34</c:v>
                </c:pt>
                <c:pt idx="13">
                  <c:v>32</c:v>
                </c:pt>
                <c:pt idx="14">
                  <c:v>38</c:v>
                </c:pt>
                <c:pt idx="15">
                  <c:v>33</c:v>
                </c:pt>
                <c:pt idx="16">
                  <c:v>31</c:v>
                </c:pt>
                <c:pt idx="17">
                  <c:v>27</c:v>
                </c:pt>
                <c:pt idx="18">
                  <c:v>21</c:v>
                </c:pt>
                <c:pt idx="19">
                  <c:v>25</c:v>
                </c:pt>
                <c:pt idx="20">
                  <c:v>23</c:v>
                </c:pt>
                <c:pt idx="21">
                  <c:v>25</c:v>
                </c:pt>
                <c:pt idx="22">
                  <c:v>19</c:v>
                </c:pt>
                <c:pt idx="23">
                  <c:v>20</c:v>
                </c:pt>
                <c:pt idx="24">
                  <c:v>22</c:v>
                </c:pt>
                <c:pt idx="25">
                  <c:v>24</c:v>
                </c:pt>
                <c:pt idx="2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66-6D43-8DCA-173057A8BE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396000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>
                <a:solidFill>
                  <a:srgbClr val="595959"/>
                </a:solidFill>
                <a:latin typeface="Calibri"/>
              </a:rPr>
              <a:t>Profits</a:t>
            </a:r>
          </a:p>
        </c:rich>
      </c:tx>
      <c:layout>
        <c:manualLayout>
          <c:xMode val="edge"/>
          <c:yMode val="edge"/>
          <c:x val="9.6863299999999999E-2"/>
          <c:y val="0.41699199999999997"/>
          <c:w val="0.100551"/>
          <c:h val="8.3007800000000007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5.0000000000000001E-3"/>
          <c:y val="5.0000000000000001E-3"/>
          <c:w val="0.29427799999999998"/>
          <c:h val="0.98750000000000004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Profits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399-D442-B6FF-76B60A2A75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399-D442-B6FF-76B60A2A75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399-D442-B6FF-76B60A2A75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399-D442-B6FF-76B60A2A753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399-D442-B6FF-76B60A2A7534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F399-D442-B6FF-76B60A2A7534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F399-D442-B6FF-76B60A2A7534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F399-D442-B6FF-76B60A2A753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16</c:v>
                </c:pt>
                <c:pt idx="1">
                  <c:v>40</c:v>
                </c:pt>
                <c:pt idx="2">
                  <c:v>39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99-D442-B6FF-76B60A2A75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285937"/>
          <c:y val="0.61857700000000004"/>
          <c:w val="0.714063"/>
          <c:h val="0.14166699999999999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874299999999998"/>
          <c:y val="0"/>
          <c:w val="0.28251500000000002"/>
          <c:h val="0.14784700000000001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5739499999999998E-2"/>
          <c:y val="0.14784700000000001"/>
          <c:w val="0.96539600000000003"/>
          <c:h val="0.63562799999999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Hired More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Nov' 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12</c:v>
                </c:pt>
                <c:pt idx="1">
                  <c:v>11</c:v>
                </c:pt>
                <c:pt idx="2">
                  <c:v>22</c:v>
                </c:pt>
                <c:pt idx="3">
                  <c:v>21</c:v>
                </c:pt>
                <c:pt idx="4">
                  <c:v>25</c:v>
                </c:pt>
                <c:pt idx="5">
                  <c:v>26</c:v>
                </c:pt>
                <c:pt idx="6">
                  <c:v>31</c:v>
                </c:pt>
                <c:pt idx="7">
                  <c:v>29</c:v>
                </c:pt>
                <c:pt idx="8">
                  <c:v>30</c:v>
                </c:pt>
                <c:pt idx="9">
                  <c:v>32</c:v>
                </c:pt>
                <c:pt idx="10">
                  <c:v>27</c:v>
                </c:pt>
                <c:pt idx="11">
                  <c:v>22</c:v>
                </c:pt>
                <c:pt idx="12">
                  <c:v>25</c:v>
                </c:pt>
                <c:pt idx="13">
                  <c:v>20</c:v>
                </c:pt>
                <c:pt idx="14">
                  <c:v>21</c:v>
                </c:pt>
                <c:pt idx="15">
                  <c:v>28</c:v>
                </c:pt>
                <c:pt idx="16">
                  <c:v>25</c:v>
                </c:pt>
                <c:pt idx="17">
                  <c:v>20</c:v>
                </c:pt>
                <c:pt idx="18">
                  <c:v>18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22</c:v>
                </c:pt>
                <c:pt idx="23">
                  <c:v>20</c:v>
                </c:pt>
                <c:pt idx="24">
                  <c:v>21</c:v>
                </c:pt>
                <c:pt idx="25">
                  <c:v>17</c:v>
                </c:pt>
                <c:pt idx="2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42-1645-91DC-86AA197D2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620000" vert="horz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000" b="1" i="0" u="none" strike="noStrike">
                <a:solidFill>
                  <a:srgbClr val="595959"/>
                </a:solidFill>
                <a:latin typeface="Calibri"/>
              </a:defRPr>
            </a:pPr>
            <a:r>
              <a:rPr lang="en-US" sz="2000" b="1" i="0" u="none" strike="noStrike" dirty="0">
                <a:solidFill>
                  <a:srgbClr val="595959"/>
                </a:solidFill>
                <a:latin typeface="Calibri"/>
              </a:rPr>
              <a:t>Employees</a:t>
            </a:r>
          </a:p>
        </c:rich>
      </c:tx>
      <c:layout>
        <c:manualLayout>
          <c:xMode val="edge"/>
          <c:yMode val="edge"/>
          <c:x val="0.101017472710308"/>
          <c:y val="0.42576708409613612"/>
          <c:w val="0.16075700000000001"/>
          <c:h val="8.2943699999999995E-2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3.1977800000000001E-2"/>
          <c:y val="9.2750600000000002E-2"/>
          <c:w val="0.28081600000000001"/>
          <c:h val="0.80199900000000002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1"/>
            </a:solidFill>
            <a:ln w="19050" cap="flat">
              <a:solidFill>
                <a:srgbClr val="FFFFFF"/>
              </a:solidFill>
              <a:prstDash val="solid"/>
              <a:round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A270-F643-B596-3259305592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270-F643-B596-3259305592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270-F643-B596-3259305592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270-F643-B596-3259305592AD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270-F643-B596-3259305592AD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270-F643-B596-3259305592AD}"/>
                </c:ext>
              </c:extLst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A270-F643-B596-3259305592AD}"/>
                </c:ext>
              </c:extLst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2000" b="1" i="0" u="none" strike="noStrike">
                      <a:solidFill>
                        <a:srgbClr val="FFFC79"/>
                      </a:solidFill>
                      <a:effectLst>
                        <a:outerShdw blurRad="889000" dir="18900000" algn="tl">
                          <a:srgbClr val="000000">
                            <a:alpha val="100000"/>
                          </a:srgbClr>
                        </a:outerShdw>
                      </a:effectLst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A270-F643-B596-3259305592A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u="none" strike="noStrike">
                    <a:solidFill>
                      <a:srgbClr val="FFFC79"/>
                    </a:solidFill>
                    <a:effectLst>
                      <a:outerShdw blurRad="889000" dir="18900000" algn="tl">
                        <a:srgbClr val="000000">
                          <a:alpha val="100000"/>
                        </a:srgbClr>
                      </a:outerShdw>
                    </a:effectLst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>
                  <a:solidFill>
                    <a:srgbClr val="A6A6A6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Increase</c:v>
                </c:pt>
                <c:pt idx="1">
                  <c:v>Stay Same</c:v>
                </c:pt>
                <c:pt idx="2">
                  <c:v>Decrease</c:v>
                </c:pt>
                <c:pt idx="3">
                  <c:v>DNA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</c:v>
                </c:pt>
                <c:pt idx="1">
                  <c:v>62</c:v>
                </c:pt>
                <c:pt idx="2">
                  <c:v>18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70-F643-B596-325930559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31348100000000001"/>
          <c:y val="0.39117200000000002"/>
          <c:w val="0.68651899999999999"/>
          <c:h val="0.11646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c:style val="2"/>
  <c:chart>
    <c:title>
      <c:tx>
        <c:rich>
          <a:bodyPr rot="0"/>
          <a:lstStyle/>
          <a:p>
            <a:pPr>
              <a:defRPr sz="2800" b="1" i="0" u="none" strike="noStrike">
                <a:solidFill>
                  <a:srgbClr val="000000"/>
                </a:solidFill>
                <a:latin typeface="Calibri"/>
              </a:defRPr>
            </a:pPr>
            <a:r>
              <a:rPr lang="en-US" sz="2800" b="1" i="0" u="none" strike="noStrike">
                <a:solidFill>
                  <a:srgbClr val="000000"/>
                </a:solidFill>
                <a:latin typeface="Calibri"/>
              </a:rPr>
              <a:t>Past Six Months</a:t>
            </a:r>
          </a:p>
        </c:rich>
      </c:tx>
      <c:layout>
        <c:manualLayout>
          <c:xMode val="edge"/>
          <c:yMode val="edge"/>
          <c:x val="0.35983700000000002"/>
          <c:y val="0"/>
          <c:w val="0.28032600000000002"/>
          <c:h val="0.153637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55401E-2"/>
          <c:y val="0.153637"/>
          <c:w val="0.96591300000000002"/>
          <c:h val="0.621846000000000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Increased Capital Investments</c:v>
                </c:pt>
              </c:strCache>
            </c:strRef>
          </c:tx>
          <c:spPr>
            <a:ln w="47625" cap="flat">
              <a:solidFill>
                <a:srgbClr val="4A7EBB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 cap="flat">
                <a:solidFill>
                  <a:srgbClr val="4A7EBB"/>
                </a:solidFill>
                <a:prstDash val="solid"/>
                <a:round/>
              </a:ln>
              <a:effectLst/>
            </c:spPr>
          </c:marker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June '11</c:v>
                </c:pt>
                <c:pt idx="1">
                  <c:v>Oct '11</c:v>
                </c:pt>
                <c:pt idx="2">
                  <c:v>June '12</c:v>
                </c:pt>
                <c:pt idx="3">
                  <c:v>Oct '12</c:v>
                </c:pt>
                <c:pt idx="4">
                  <c:v>May '13</c:v>
                </c:pt>
                <c:pt idx="5">
                  <c:v>Nov  '13</c:v>
                </c:pt>
                <c:pt idx="6">
                  <c:v>June '14</c:v>
                </c:pt>
                <c:pt idx="7">
                  <c:v>Nov '14</c:v>
                </c:pt>
                <c:pt idx="8">
                  <c:v>June '15</c:v>
                </c:pt>
                <c:pt idx="9">
                  <c:v>Nov'15</c:v>
                </c:pt>
                <c:pt idx="10">
                  <c:v>June '16</c:v>
                </c:pt>
                <c:pt idx="11">
                  <c:v>Nov '16</c:v>
                </c:pt>
                <c:pt idx="12">
                  <c:v>July '17</c:v>
                </c:pt>
                <c:pt idx="13">
                  <c:v>Nov '17</c:v>
                </c:pt>
                <c:pt idx="14">
                  <c:v>June '18</c:v>
                </c:pt>
                <c:pt idx="15">
                  <c:v>Nov '18</c:v>
                </c:pt>
                <c:pt idx="16">
                  <c:v>June '19</c:v>
                </c:pt>
                <c:pt idx="17">
                  <c:v>Nov '19</c:v>
                </c:pt>
                <c:pt idx="18">
                  <c:v>June '21</c:v>
                </c:pt>
                <c:pt idx="19">
                  <c:v>Nov '21</c:v>
                </c:pt>
                <c:pt idx="20">
                  <c:v>June '22</c:v>
                </c:pt>
                <c:pt idx="21">
                  <c:v>Nov '22</c:v>
                </c:pt>
                <c:pt idx="22">
                  <c:v>June '23</c:v>
                </c:pt>
                <c:pt idx="23">
                  <c:v>Dec '23</c:v>
                </c:pt>
                <c:pt idx="24">
                  <c:v>June '24</c:v>
                </c:pt>
                <c:pt idx="25">
                  <c:v>Dec '24</c:v>
                </c:pt>
                <c:pt idx="26">
                  <c:v>June '25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20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21</c:v>
                </c:pt>
                <c:pt idx="5">
                  <c:v>22</c:v>
                </c:pt>
                <c:pt idx="6">
                  <c:v>28</c:v>
                </c:pt>
                <c:pt idx="7">
                  <c:v>28</c:v>
                </c:pt>
                <c:pt idx="8">
                  <c:v>29</c:v>
                </c:pt>
                <c:pt idx="9">
                  <c:v>28</c:v>
                </c:pt>
                <c:pt idx="10">
                  <c:v>25</c:v>
                </c:pt>
                <c:pt idx="11">
                  <c:v>26</c:v>
                </c:pt>
                <c:pt idx="12">
                  <c:v>27</c:v>
                </c:pt>
                <c:pt idx="13">
                  <c:v>25</c:v>
                </c:pt>
                <c:pt idx="14">
                  <c:v>22</c:v>
                </c:pt>
                <c:pt idx="15">
                  <c:v>25</c:v>
                </c:pt>
                <c:pt idx="16">
                  <c:v>27</c:v>
                </c:pt>
                <c:pt idx="17">
                  <c:v>27</c:v>
                </c:pt>
                <c:pt idx="18">
                  <c:v>19</c:v>
                </c:pt>
                <c:pt idx="19">
                  <c:v>22</c:v>
                </c:pt>
                <c:pt idx="20">
                  <c:v>25</c:v>
                </c:pt>
                <c:pt idx="21">
                  <c:v>24</c:v>
                </c:pt>
                <c:pt idx="22">
                  <c:v>22</c:v>
                </c:pt>
                <c:pt idx="23">
                  <c:v>24</c:v>
                </c:pt>
                <c:pt idx="24">
                  <c:v>21</c:v>
                </c:pt>
                <c:pt idx="25">
                  <c:v>20</c:v>
                </c:pt>
                <c:pt idx="2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1F-124E-83B4-6ABA36184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-4380000" vert="horz"/>
          <a:lstStyle/>
          <a:p>
            <a:pPr>
              <a:defRPr sz="1700" b="0" i="0" u="none" strike="noStrike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ax val="60"/>
          <c:min val="0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&quot;%&quot;?.#" sourceLinked="0"/>
        <c:majorTickMark val="out"/>
        <c:minorTickMark val="none"/>
        <c:tickLblPos val="none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209473455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0.6318</cdr:x>
      <cdr:y>0.58217</cdr:y>
    </cdr:from>
    <cdr:to>
      <cdr:x>0.87357</cdr:x>
      <cdr:y>0.66838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8BD1DE9-47EB-5F4D-99D3-57CCD75F09E4}"/>
            </a:ext>
          </a:extLst>
        </cdr:cNvPr>
        <cdr:cNvSpPr txBox="1"/>
      </cdr:nvSpPr>
      <cdr:spPr>
        <a:xfrm xmlns:a="http://schemas.openxmlformats.org/drawingml/2006/main">
          <a:off x="5670169" y="2616737"/>
          <a:ext cx="2169763" cy="38745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>
          <a:noFill/>
          <a:miter lim="400000"/>
        </a:ln>
        <a:effectLst xmlns:a="http://schemas.openxmlformats.org/drawingml/2006/main"/>
        <a:sp3d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none"/>
      </cdr:style>
      <cdr:txBody>
        <a:bodyPr xmlns:a="http://schemas.openxmlformats.org/drawingml/2006/main" rot="0" spcFirstLastPara="1" vertOverflow="clip" horzOverflow="overflow" vert="horz" wrap="square" lIns="45719" tIns="45719" rIns="45719" bIns="45719" numCol="1" spcCol="38100" rtlCol="0" anchor="t">
          <a:spAutoFit/>
        </a:bodyPr>
        <a:lstStyle xmlns:a="http://schemas.openxmlformats.org/drawingml/2006/main"/>
        <a:p xmlns:a="http://schemas.openxmlformats.org/drawingml/2006/main">
          <a: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en-US" sz="1800" b="0" i="0" u="none" strike="noStrike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142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Acquiring/Retaining talent is impacting the Healthcare sector (25%) most. </a:t>
            </a:r>
          </a:p>
          <a:p>
            <a:r>
              <a:rPr lang="en-US" dirty="0"/>
              <a:t>Inflation is now impacting the Healthcare sector (16%) most. </a:t>
            </a:r>
          </a:p>
          <a:p>
            <a:r>
              <a:rPr lang="en-US" dirty="0"/>
              <a:t>Finding/Retaining Customers impacts Business/Professional Services sectors (19%) most.</a:t>
            </a:r>
          </a:p>
          <a:p>
            <a:r>
              <a:rPr lang="en-US" dirty="0"/>
              <a:t>Tariffs are impacting Manufacturing/Construction (12%) and Retail/Food Service (13%) sectors most.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644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r>
              <a:rPr lang="en-US" dirty="0"/>
              <a:t>Inflation: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75.49%</a:t>
            </a:r>
            <a:r>
              <a:rPr lang="en-US" dirty="0"/>
              <a:t> Negative,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4.67%</a:t>
            </a:r>
            <a:r>
              <a:rPr lang="en-US" dirty="0"/>
              <a:t>  Positive</a:t>
            </a:r>
          </a:p>
          <a:p>
            <a:pPr algn="l" defTabSz="457200" rtl="0" latinLnBrk="0"/>
            <a:r>
              <a:rPr lang="en-US" dirty="0"/>
              <a:t>Supply Chain: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48.06%</a:t>
            </a:r>
            <a:r>
              <a:rPr lang="en-US" dirty="0"/>
              <a:t>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Negative, 3.50%</a:t>
            </a:r>
            <a:r>
              <a:rPr lang="en-US" dirty="0"/>
              <a:t> Positive</a:t>
            </a:r>
          </a:p>
          <a:p>
            <a:pPr algn="l" defTabSz="457200" rtl="0" latinLnBrk="0"/>
            <a:r>
              <a:rPr lang="en-US" dirty="0"/>
              <a:t>Talent: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54.08%</a:t>
            </a:r>
            <a:r>
              <a:rPr lang="en-US" dirty="0"/>
              <a:t>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Negative, 4.08%</a:t>
            </a:r>
            <a:r>
              <a:rPr lang="en-US" dirty="0"/>
              <a:t> Positive</a:t>
            </a:r>
          </a:p>
          <a:p>
            <a:pPr algn="l" defTabSz="457200" rtl="0" latinLnBrk="0"/>
            <a:r>
              <a:rPr lang="en-US" dirty="0"/>
              <a:t>A.I./Automation: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12.26%</a:t>
            </a:r>
            <a:r>
              <a:rPr lang="en-US" dirty="0"/>
              <a:t>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Negative, 32.88%</a:t>
            </a:r>
            <a:r>
              <a:rPr lang="en-US" dirty="0"/>
              <a:t> Positive</a:t>
            </a:r>
          </a:p>
          <a:p>
            <a:pPr algn="l" defTabSz="457200" rtl="0" latinLnBrk="0"/>
            <a:r>
              <a:rPr lang="en-US" dirty="0"/>
              <a:t>Interest Rates: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53.89%</a:t>
            </a:r>
            <a:r>
              <a:rPr lang="en-US" dirty="0"/>
              <a:t>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Negative, 3.11%</a:t>
            </a:r>
            <a:r>
              <a:rPr lang="en-US" dirty="0"/>
              <a:t> Positive</a:t>
            </a:r>
          </a:p>
          <a:p>
            <a:pPr algn="l" defTabSz="457200" rtl="0" latinLnBrk="0"/>
            <a:r>
              <a:rPr lang="en-US" dirty="0"/>
              <a:t>Tariffs: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54.28%</a:t>
            </a:r>
            <a:r>
              <a:rPr lang="en-US" dirty="0"/>
              <a:t> </a:t>
            </a:r>
            <a:r>
              <a:rPr lang="en-US" sz="1200" b="0" i="0" u="none" strike="noStrike" dirty="0">
                <a:effectLst/>
                <a:latin typeface="+mn-lt"/>
                <a:ea typeface="+mn-ea"/>
                <a:cs typeface="+mn-cs"/>
                <a:sym typeface="Calibri"/>
              </a:rPr>
              <a:t>Negative, 7.59%</a:t>
            </a:r>
            <a:r>
              <a:rPr lang="en-US" dirty="0"/>
              <a:t> Positive</a:t>
            </a:r>
          </a:p>
        </p:txBody>
      </p:sp>
    </p:spTree>
    <p:extLst>
      <p:ext uri="{BB962C8B-B14F-4D97-AF65-F5344CB8AC3E}">
        <p14:creationId xmlns:p14="http://schemas.microsoft.com/office/powerpoint/2010/main" val="1563567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6030B-D23F-14A9-676E-D1E315048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4E78688-3716-A507-DE42-E3AE6FD3D3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C00B14-DF09-804D-D191-6D9E8311E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in the Manufacturing/Construction and Retail sectors are most likely to believe that tariffs will negatively impact their businesses.</a:t>
            </a:r>
          </a:p>
        </p:txBody>
      </p:sp>
    </p:spTree>
    <p:extLst>
      <p:ext uri="{BB962C8B-B14F-4D97-AF65-F5344CB8AC3E}">
        <p14:creationId xmlns:p14="http://schemas.microsoft.com/office/powerpoint/2010/main" val="21068426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in the Manufacturing/Construction (61%) sector is most likely to believe the results of the election will be beneficial for their business.</a:t>
            </a:r>
          </a:p>
        </p:txBody>
      </p:sp>
    </p:spTree>
    <p:extLst>
      <p:ext uri="{BB962C8B-B14F-4D97-AF65-F5344CB8AC3E}">
        <p14:creationId xmlns:p14="http://schemas.microsoft.com/office/powerpoint/2010/main" val="124243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r>
              <a:rPr lang="en-US" dirty="0"/>
              <a:t>Healthcare sector is most optimistic about the demand for their quality service/product (43%). </a:t>
            </a:r>
          </a:p>
          <a:p>
            <a:pPr algn="l" defTabSz="457200" rtl="0" latinLnBrk="0"/>
            <a:r>
              <a:rPr lang="en-US" dirty="0"/>
              <a:t>Manufacturing/Construction is most optimistic about growth (17%). </a:t>
            </a:r>
          </a:p>
          <a:p>
            <a:pPr algn="l" defTabSz="457200" rtl="0" latinLnBrk="0"/>
            <a:r>
              <a:rPr lang="en-US" dirty="0"/>
              <a:t>Health Care/Non-Profit sectors are most likely to be optimistic about new opportunities (17%).</a:t>
            </a:r>
          </a:p>
          <a:p>
            <a:pPr algn="l" defTabSz="457200" rtl="0" latinLnBrk="0"/>
            <a:r>
              <a:rPr lang="en-US" dirty="0"/>
              <a:t>Real Estate/Insurance/Financial sectors most optimistic about the improving economy (20%)</a:t>
            </a:r>
          </a:p>
        </p:txBody>
      </p:sp>
    </p:spTree>
    <p:extLst>
      <p:ext uri="{BB962C8B-B14F-4D97-AF65-F5344CB8AC3E}">
        <p14:creationId xmlns:p14="http://schemas.microsoft.com/office/powerpoint/2010/main" val="4118770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91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96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736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97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7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Profit increases are highest in the Retail and Food Service sectors (21%), while profit decreases were also highest in the Retail/Food Services sector (44%) as well as Construction/Manufacturing (43%)</a:t>
            </a:r>
          </a:p>
          <a:p>
            <a:endParaRPr lang="en-US" dirty="0"/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Wages increased most in the Finance/Insurance/Real Estate sectors (55%), and least in Business/Professional Services (38%) sectors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Sales increases highest in Healthcare (31%). Decreases are highest in Retail/Food Service (42%)</a:t>
            </a:r>
          </a:p>
          <a:p>
            <a:endParaRPr lang="en-US" dirty="0"/>
          </a:p>
          <a:p>
            <a:r>
              <a:rPr lang="en-US" dirty="0"/>
              <a:t>Hiring is highest in Finance/Insurance/Real Estate (28%), and lowest in Manufacturing/Construction (15%) and Healthcare (15%). </a:t>
            </a:r>
          </a:p>
          <a:p>
            <a:r>
              <a:rPr lang="en-US" dirty="0"/>
              <a:t>	- 25% of those in Manufacturing/Construction and 20% in Real Estate/Finance said they laid people off. </a:t>
            </a:r>
          </a:p>
          <a:p>
            <a:endParaRPr lang="en-US" dirty="0"/>
          </a:p>
          <a:p>
            <a:r>
              <a:rPr lang="en-US" dirty="0"/>
              <a:t>Retail/Food Service sectors are again most likely to increase capital investments (22%)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722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134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536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29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8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Wages increased most in the Finance/Insurance/Real Estate sectors (55%), and least in Business/Professional Services (38%) sectors</a:t>
            </a:r>
          </a:p>
        </p:txBody>
      </p:sp>
    </p:spTree>
    <p:extLst>
      <p:ext uri="{BB962C8B-B14F-4D97-AF65-F5344CB8AC3E}">
        <p14:creationId xmlns:p14="http://schemas.microsoft.com/office/powerpoint/2010/main" val="2338505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Sales increases highest in Healthcare (31%). Decreases are highest in Retail/Food Service (42%)</a:t>
            </a:r>
          </a:p>
        </p:txBody>
      </p:sp>
    </p:spTree>
    <p:extLst>
      <p:ext uri="{BB962C8B-B14F-4D97-AF65-F5344CB8AC3E}">
        <p14:creationId xmlns:p14="http://schemas.microsoft.com/office/powerpoint/2010/main" val="203225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Profit increases are highest in the Retail and Food Service sectors (21%), while profit decreases were also highest in the Retail/Food Services sector (44%) as well as Construction/Manufacturing (43%)</a:t>
            </a:r>
          </a:p>
        </p:txBody>
      </p:sp>
    </p:spTree>
    <p:extLst>
      <p:ext uri="{BB962C8B-B14F-4D97-AF65-F5344CB8AC3E}">
        <p14:creationId xmlns:p14="http://schemas.microsoft.com/office/powerpoint/2010/main" val="369246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Hiring is highest in Finance/Insurance/Real Estate (28%), and lowest in Manufacturing/Construction (15%) and Healthcare (15%). </a:t>
            </a:r>
          </a:p>
          <a:p>
            <a:r>
              <a:rPr lang="en-US" dirty="0"/>
              <a:t>	- 25% of those in Manufacturing/Construction and 20% in Real Estate/Finance said they laid people off. </a:t>
            </a:r>
          </a:p>
        </p:txBody>
      </p:sp>
    </p:spTree>
    <p:extLst>
      <p:ext uri="{BB962C8B-B14F-4D97-AF65-F5344CB8AC3E}">
        <p14:creationId xmlns:p14="http://schemas.microsoft.com/office/powerpoint/2010/main" val="3688161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Retail/Food Service sectors are again most likely to increase capital investments (22%)</a:t>
            </a:r>
          </a:p>
        </p:txBody>
      </p:sp>
    </p:spTree>
    <p:extLst>
      <p:ext uri="{BB962C8B-B14F-4D97-AF65-F5344CB8AC3E}">
        <p14:creationId xmlns:p14="http://schemas.microsoft.com/office/powerpoint/2010/main" val="65228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4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200" rtl="0" latinLnBrk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9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 dirty="0"/>
          </a:p>
        </p:txBody>
      </p:sp>
      <p:pic>
        <p:nvPicPr>
          <p:cNvPr id="18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angle 3"/>
          <p:cNvSpPr/>
          <p:nvPr/>
        </p:nvSpPr>
        <p:spPr>
          <a:xfrm>
            <a:off x="0" y="1676400"/>
            <a:ext cx="9144000" cy="1905000"/>
          </a:xfrm>
          <a:prstGeom prst="rect">
            <a:avLst/>
          </a:prstGeom>
          <a:solidFill>
            <a:srgbClr val="2B5AA9"/>
          </a:solidFill>
          <a:ln w="12700">
            <a:miter lim="400000"/>
          </a:ln>
          <a:effectLst>
            <a:outerShdw blurRad="50800" dist="27940" dir="5400000" rotWithShape="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069975"/>
          </a:xfrm>
          <a:prstGeom prst="rect">
            <a:avLst/>
          </a:prstGeom>
        </p:spPr>
        <p:txBody>
          <a:bodyPr/>
          <a:lstStyle>
            <a:lvl1pPr algn="r"/>
          </a:lstStyle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2971800"/>
            <a:ext cx="7772400" cy="762000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>
                <a:solidFill>
                  <a:srgbClr val="0A0A0A"/>
                </a:solidFill>
              </a:defRPr>
            </a:lvl1pPr>
            <a:lvl2pPr marL="0" indent="457200" algn="r">
              <a:buSzTx/>
              <a:buFontTx/>
              <a:buNone/>
              <a:defRPr>
                <a:solidFill>
                  <a:srgbClr val="0A0A0A"/>
                </a:solidFill>
              </a:defRPr>
            </a:lvl2pPr>
            <a:lvl3pPr marL="0" indent="914400" algn="r">
              <a:buSzTx/>
              <a:buFontTx/>
              <a:buNone/>
              <a:defRPr>
                <a:solidFill>
                  <a:srgbClr val="0A0A0A"/>
                </a:solidFill>
              </a:defRPr>
            </a:lvl3pPr>
            <a:lvl4pPr marL="0" indent="1371600" algn="r">
              <a:buSzTx/>
              <a:buFontTx/>
              <a:buNone/>
              <a:defRPr>
                <a:solidFill>
                  <a:srgbClr val="0A0A0A"/>
                </a:solidFill>
              </a:defRPr>
            </a:lvl4pPr>
            <a:lvl5pPr marL="0" indent="1828800" algn="r">
              <a:buSzTx/>
              <a:buFontTx/>
              <a:buNone/>
              <a:defRPr>
                <a:solidFill>
                  <a:srgbClr val="0A0A0A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60EAD5-CEA5-B84B-B993-E100ECDD32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721" y="5931661"/>
            <a:ext cx="2050954" cy="79425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32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FD4B1-CF19-3D43-B7E4-4D5345A700F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45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4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CBC446D-B4AB-B84F-A15F-2FA9684862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41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9D6D9F-AB7C-AA49-BB39-383CC88985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6FE9AB-9D42-3B49-B495-CDA09CF974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67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A10BC4-CA2B-494E-A9D8-29C2ACD737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81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400" b="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4395B9-08F7-9C4B-BD22-C80CDFE36C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93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03DE24-0DE9-7040-8856-15733499F4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04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9BF304-9257-3044-BFD5-D8F883F6367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5943600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5" descr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172200"/>
            <a:ext cx="2438400" cy="4678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121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43903" cy="3581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200369-232F-124A-8A35-E79EEA62ECD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ACFC4"/>
              </a:gs>
              <a:gs pos="100000">
                <a:srgbClr val="FFFFFF">
                  <a:alpha val="0"/>
                </a:srgbClr>
              </a:gs>
            </a:gsLst>
            <a:lin ang="18900000"/>
          </a:gra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89091" y="5970992"/>
            <a:ext cx="1461018" cy="9358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5" descr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" y="6242758"/>
            <a:ext cx="2070618" cy="397242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2B5AA9"/>
          </a:solidFill>
          <a:ln w="12700">
            <a:miter lim="400000"/>
          </a:ln>
          <a:effectLst>
            <a:outerShdw blurRad="50800" dist="27940" dir="5400000" rotWithShape="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D3735E-6EC3-E04F-9B55-98C0D825315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862" y="6083210"/>
            <a:ext cx="1836938" cy="711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ln>
            <a:noFill/>
          </a:ln>
          <a:solidFill>
            <a:srgbClr val="FFFFFF"/>
          </a:solidFill>
          <a:effectLst>
            <a:outerShdw blurRad="50800" dist="38100" dir="5400000" rotWithShape="0">
              <a:srgbClr val="000000">
                <a:alpha val="40000"/>
              </a:srgbClr>
            </a:outerShdw>
          </a:effectLst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higanbusinessnetwork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1"/>
          <p:cNvSpPr txBox="1">
            <a:spLocks noGrp="1"/>
          </p:cNvSpPr>
          <p:nvPr>
            <p:ph type="ctrTitle"/>
          </p:nvPr>
        </p:nvSpPr>
        <p:spPr>
          <a:xfrm>
            <a:off x="457200" y="1893888"/>
            <a:ext cx="8153400" cy="914401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t>Michigan Future Business Index</a:t>
            </a:r>
          </a:p>
        </p:txBody>
      </p:sp>
      <p:sp>
        <p:nvSpPr>
          <p:cNvPr id="159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762000" y="2514600"/>
            <a:ext cx="7848600" cy="914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="1"/>
            </a:lvl1pPr>
          </a:lstStyle>
          <a:p>
            <a:r>
              <a:rPr dirty="0"/>
              <a:t>Q</a:t>
            </a:r>
            <a:r>
              <a:rPr lang="en-US" dirty="0"/>
              <a:t>2</a:t>
            </a:r>
            <a:r>
              <a:rPr dirty="0"/>
              <a:t> </a:t>
            </a:r>
            <a:r>
              <a:rPr lang="en-US" dirty="0"/>
              <a:t>2025</a:t>
            </a:r>
            <a:endParaRPr dirty="0"/>
          </a:p>
        </p:txBody>
      </p:sp>
      <p:sp>
        <p:nvSpPr>
          <p:cNvPr id="160" name="TextBox 3"/>
          <p:cNvSpPr txBox="1"/>
          <p:nvPr/>
        </p:nvSpPr>
        <p:spPr>
          <a:xfrm>
            <a:off x="2716306" y="4038600"/>
            <a:ext cx="5894295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r">
              <a:defRPr sz="3600" b="1">
                <a:latin typeface="Arial"/>
                <a:ea typeface="Arial"/>
                <a:cs typeface="Arial"/>
                <a:sym typeface="Arial"/>
              </a:defRPr>
            </a:pPr>
            <a:r>
              <a:rPr lang="en-US" dirty="0"/>
              <a:t>Chris Holman</a:t>
            </a:r>
          </a:p>
          <a:p>
            <a:pPr algn="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/>
              <a:t>Founder &amp; CEO</a:t>
            </a:r>
          </a:p>
          <a:p>
            <a:pPr algn="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/>
              <a:t>Michigan Business Network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Satisfaction with Economy</a:t>
            </a:r>
          </a:p>
        </p:txBody>
      </p:sp>
      <p:sp>
        <p:nvSpPr>
          <p:cNvPr id="172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0" y="1569024"/>
            <a:ext cx="9144000" cy="454082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defRPr sz="2800"/>
            </a:pPr>
            <a:r>
              <a:rPr lang="en-US" dirty="0"/>
              <a:t>Satisfaction with the business economy shrinks slightly with now a slight majority (52%) saying they are satisfied with the economy. The margin between satisfied and dissatisfied shrinks from 12 points in December to 7 points now.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lang="en-US" sz="2600" b="1" dirty="0">
                <a:solidFill>
                  <a:srgbClr val="2B59A9"/>
                </a:solidFill>
              </a:rPr>
              <a:t>52% say they are satisfied with the economy; 40% somewhat and 12% very satisfied </a:t>
            </a:r>
          </a:p>
          <a:p>
            <a:pPr marL="1178379" lvl="2" indent="-285750">
              <a:spcBef>
                <a:spcPts val="500"/>
              </a:spcBef>
              <a:defRPr sz="2400"/>
            </a:pPr>
            <a:r>
              <a:rPr lang="en-US" sz="2400" b="1" dirty="0">
                <a:solidFill>
                  <a:srgbClr val="C00000"/>
                </a:solidFill>
              </a:rPr>
              <a:t>Up from 51% one year ago</a:t>
            </a:r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sz="2600" dirty="0"/>
              <a:t>The percentage of those saying they are dissatisfied with the economy rose slightly to 45%; 33% somewhat and 12% very dissatisfied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lang="en-US" sz="2600" dirty="0"/>
              <a:t>Business/Professional Services sectors (59%) are most satisfied with the economy, while Financial/Real Estate sectors are now most dissatisfied (58%).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257743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0207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86968">
              <a:defRPr sz="3783">
                <a:effectLst>
                  <a:outerShdw blurRad="49276" dist="36957" dir="54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dirty="0"/>
              <a:t>Satisfaction with Economy</a:t>
            </a:r>
            <a:r>
              <a:rPr lang="en-US" dirty="0"/>
              <a:t> Trends</a:t>
            </a:r>
            <a:br>
              <a:rPr dirty="0"/>
            </a:br>
            <a:r>
              <a:rPr sz="2619" dirty="0"/>
              <a:t>As it Affects Your Business</a:t>
            </a:r>
          </a:p>
        </p:txBody>
      </p:sp>
      <p:graphicFrame>
        <p:nvGraphicFramePr>
          <p:cNvPr id="195" name="Object 5"/>
          <p:cNvGraphicFramePr/>
          <p:nvPr>
            <p:extLst>
              <p:ext uri="{D42A27DB-BD31-4B8C-83A1-F6EECF244321}">
                <p14:modId xmlns:p14="http://schemas.microsoft.com/office/powerpoint/2010/main" val="2009896273"/>
              </p:ext>
            </p:extLst>
          </p:nvPr>
        </p:nvGraphicFramePr>
        <p:xfrm>
          <a:off x="112812" y="1531748"/>
          <a:ext cx="8891330" cy="4261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>
            <a:spLocks noGrp="1"/>
          </p:cNvSpPr>
          <p:nvPr>
            <p:ph type="title"/>
          </p:nvPr>
        </p:nvSpPr>
        <p:spPr>
          <a:xfrm>
            <a:off x="397310" y="175395"/>
            <a:ext cx="8349379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pPr>
            <a:r>
              <a:rPr dirty="0"/>
              <a:t>Greatest Challenges To </a:t>
            </a:r>
            <a:r>
              <a:rPr lang="en-US" dirty="0"/>
              <a:t>Doing </a:t>
            </a:r>
            <a:r>
              <a:rPr dirty="0"/>
              <a:t>Business</a:t>
            </a:r>
            <a:br>
              <a:rPr lang="en-US" dirty="0"/>
            </a:br>
            <a:r>
              <a:rPr lang="en-US" sz="2200" dirty="0"/>
              <a:t>“Talent” the #1 position. “Inflation” up one point. </a:t>
            </a:r>
            <a:br>
              <a:rPr lang="en-US" sz="2200" dirty="0"/>
            </a:br>
            <a:r>
              <a:rPr lang="en-US" sz="2200" dirty="0"/>
              <a:t>“Finding customers” stays in third place. Tariffs up six points.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FA0FFD-BB6F-2F46-8E4E-99A2061C3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595077"/>
              </p:ext>
            </p:extLst>
          </p:nvPr>
        </p:nvGraphicFramePr>
        <p:xfrm>
          <a:off x="1177455" y="1879898"/>
          <a:ext cx="522922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4131">
                  <a:extLst>
                    <a:ext uri="{9D8B030D-6E8A-4147-A177-3AD203B41FA5}">
                      <a16:colId xmlns:a16="http://schemas.microsoft.com/office/drawing/2014/main" val="2394897306"/>
                    </a:ext>
                  </a:extLst>
                </a:gridCol>
                <a:gridCol w="1385096">
                  <a:extLst>
                    <a:ext uri="{9D8B030D-6E8A-4147-A177-3AD203B41FA5}">
                      <a16:colId xmlns:a16="http://schemas.microsoft.com/office/drawing/2014/main" val="1131484670"/>
                    </a:ext>
                  </a:extLst>
                </a:gridCol>
              </a:tblGrid>
              <a:tr h="24594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Acquiring/Retaining 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19%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8146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88408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Finding/Retaining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65114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Government Regulations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7%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78615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Economy Weakening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9%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3890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International Trade/Tariffs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9%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521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Cost of 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5%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5054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Interest Rates/Access to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5%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98303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4%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3683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Wage Inflation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3%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9704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Keeping Up With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495394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5BB358-E5C6-0E01-3161-8A1ABA000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46002"/>
              </p:ext>
            </p:extLst>
          </p:nvPr>
        </p:nvGraphicFramePr>
        <p:xfrm>
          <a:off x="6406682" y="1879898"/>
          <a:ext cx="935412" cy="40220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5412">
                  <a:extLst>
                    <a:ext uri="{9D8B030D-6E8A-4147-A177-3AD203B41FA5}">
                      <a16:colId xmlns:a16="http://schemas.microsoft.com/office/drawing/2014/main" val="2890484078"/>
                    </a:ext>
                  </a:extLst>
                </a:gridCol>
              </a:tblGrid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981151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22404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dirty="0">
                          <a:solidFill>
                            <a:srgbClr val="2B59A9"/>
                          </a:solidFill>
                        </a:rPr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7313827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11677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dirty="0">
                          <a:solidFill>
                            <a:srgbClr val="2B59A9"/>
                          </a:solidFill>
                        </a:rPr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774725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929612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51556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260211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170435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1900830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4386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F45A045-4943-653A-7ED2-0860DEA6874A}"/>
              </a:ext>
            </a:extLst>
          </p:cNvPr>
          <p:cNvSpPr txBox="1"/>
          <p:nvPr/>
        </p:nvSpPr>
        <p:spPr>
          <a:xfrm>
            <a:off x="6181395" y="1573501"/>
            <a:ext cx="15598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Since Q4 2024</a:t>
            </a:r>
          </a:p>
        </p:txBody>
      </p:sp>
    </p:spTree>
    <p:extLst>
      <p:ext uri="{BB962C8B-B14F-4D97-AF65-F5344CB8AC3E}">
        <p14:creationId xmlns:p14="http://schemas.microsoft.com/office/powerpoint/2010/main" val="23657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AD95-7E8E-A730-4DC9-B7B4B5AB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Impacting Small Business: </a:t>
            </a:r>
            <a:br>
              <a:rPr lang="en-US" dirty="0"/>
            </a:br>
            <a:r>
              <a:rPr lang="en-US" dirty="0"/>
              <a:t>Tariffs Debut at Negative 47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8473BB1-D615-5F7C-41EF-EB14C2380B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8218854"/>
              </p:ext>
            </p:extLst>
          </p:nvPr>
        </p:nvGraphicFramePr>
        <p:xfrm>
          <a:off x="238539" y="1592317"/>
          <a:ext cx="8514522" cy="4424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8737EF-F2EF-320E-955A-077490AA0937}"/>
              </a:ext>
            </a:extLst>
          </p:cNvPr>
          <p:cNvSpPr txBox="1"/>
          <p:nvPr/>
        </p:nvSpPr>
        <p:spPr>
          <a:xfrm>
            <a:off x="390940" y="3760896"/>
            <a:ext cx="1417983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Positive Responses Minus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Negative Responses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9D89E2-3DB5-63AA-087D-843F814B993C}"/>
              </a:ext>
            </a:extLst>
          </p:cNvPr>
          <p:cNvSpPr/>
          <p:nvPr/>
        </p:nvSpPr>
        <p:spPr>
          <a:xfrm>
            <a:off x="7712765" y="5633273"/>
            <a:ext cx="974035" cy="365760"/>
          </a:xfrm>
          <a:prstGeom prst="round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solidFill>
                  <a:srgbClr val="C00000"/>
                </a:solidFill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3" name="Up Arrow 22">
            <a:extLst>
              <a:ext uri="{FF2B5EF4-FFF2-40B4-BE49-F238E27FC236}">
                <a16:creationId xmlns:a16="http://schemas.microsoft.com/office/drawing/2014/main" id="{F39FBCB2-DEBB-E669-539A-905C7D21B4F9}"/>
              </a:ext>
            </a:extLst>
          </p:cNvPr>
          <p:cNvSpPr/>
          <p:nvPr/>
        </p:nvSpPr>
        <p:spPr>
          <a:xfrm flipH="1">
            <a:off x="8335616" y="4227443"/>
            <a:ext cx="119269" cy="1231152"/>
          </a:xfrm>
          <a:prstGeom prst="upArrow">
            <a:avLst/>
          </a:prstGeom>
          <a:solidFill>
            <a:srgbClr val="C00000"/>
          </a:solidFill>
          <a:ln w="25400" cap="flat">
            <a:solidFill>
              <a:srgbClr val="C0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solidFill>
                  <a:srgbClr val="C00000"/>
                </a:solidFill>
              </a:ln>
              <a:solidFill>
                <a:srgbClr val="C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983524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638A4C-B09B-AA57-D526-EFEED0534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8BF4-61CA-7AC2-B931-4999A5296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</p:spPr>
        <p:txBody>
          <a:bodyPr>
            <a:normAutofit/>
          </a:bodyPr>
          <a:lstStyle/>
          <a:p>
            <a:r>
              <a:rPr lang="en-US" sz="4400" b="0" i="0" dirty="0">
                <a:solidFill>
                  <a:schemeClr val="bg1"/>
                </a:solidFill>
                <a:effectLst/>
                <a:latin typeface="National2"/>
              </a:rPr>
              <a:t>The Perceived Impact of Tariffs On …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BF8EB33-7248-66B8-CEBC-611EE36C5C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274354"/>
              </p:ext>
            </p:extLst>
          </p:nvPr>
        </p:nvGraphicFramePr>
        <p:xfrm>
          <a:off x="-80367" y="1706868"/>
          <a:ext cx="4807640" cy="4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7E051D-10A6-E81F-05E6-4BB466CD61CD}"/>
              </a:ext>
            </a:extLst>
          </p:cNvPr>
          <p:cNvSpPr txBox="1"/>
          <p:nvPr/>
        </p:nvSpPr>
        <p:spPr>
          <a:xfrm>
            <a:off x="2398940" y="3061325"/>
            <a:ext cx="147512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TOTAL INCREASE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45%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60994D-1E1F-90E5-3E0C-7ECD24214836}"/>
              </a:ext>
            </a:extLst>
          </p:cNvPr>
          <p:cNvSpPr txBox="1"/>
          <p:nvPr/>
        </p:nvSpPr>
        <p:spPr>
          <a:xfrm>
            <a:off x="1881227" y="4690484"/>
            <a:ext cx="147512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TOTAL DECREASE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3</a:t>
            </a: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126D372-2B53-53C6-8FCB-4E80DAC0F0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2660785"/>
              </p:ext>
            </p:extLst>
          </p:nvPr>
        </p:nvGraphicFramePr>
        <p:xfrm>
          <a:off x="4157934" y="1689614"/>
          <a:ext cx="4807640" cy="4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FE0AFAF-7D8D-F093-9A08-E5C03AEB6090}"/>
              </a:ext>
            </a:extLst>
          </p:cNvPr>
          <p:cNvSpPr txBox="1"/>
          <p:nvPr/>
        </p:nvSpPr>
        <p:spPr>
          <a:xfrm>
            <a:off x="5787653" y="2847746"/>
            <a:ext cx="147512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TOTAL INCREASE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7%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880A41-145F-4EDB-5C68-EA9FC527DBC4}"/>
              </a:ext>
            </a:extLst>
          </p:cNvPr>
          <p:cNvSpPr txBox="1"/>
          <p:nvPr/>
        </p:nvSpPr>
        <p:spPr>
          <a:xfrm>
            <a:off x="6525213" y="4274986"/>
            <a:ext cx="147512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TOTAL DECREASE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39</a:t>
            </a: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16496000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24A7-A616-D646-A176-46210C57A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</p:spPr>
        <p:txBody>
          <a:bodyPr>
            <a:normAutofit/>
          </a:bodyPr>
          <a:lstStyle/>
          <a:p>
            <a:r>
              <a:rPr lang="en-US" sz="3200" b="0" i="0" dirty="0">
                <a:solidFill>
                  <a:schemeClr val="bg1"/>
                </a:solidFill>
                <a:effectLst/>
                <a:latin typeface="National2"/>
              </a:rPr>
              <a:t>Do you think the results of the recent presidential election are beneficial for your business?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62D6A0-3B38-4F68-2F4A-A9B69E5EF0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4157618"/>
              </p:ext>
            </p:extLst>
          </p:nvPr>
        </p:nvGraphicFramePr>
        <p:xfrm>
          <a:off x="-80367" y="1706868"/>
          <a:ext cx="4807640" cy="4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83B5FB-0695-F7AD-31B8-447E5BC1ACFC}"/>
              </a:ext>
            </a:extLst>
          </p:cNvPr>
          <p:cNvSpPr txBox="1"/>
          <p:nvPr/>
        </p:nvSpPr>
        <p:spPr>
          <a:xfrm>
            <a:off x="2700062" y="4197919"/>
            <a:ext cx="147512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TOTAL YES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60%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26D839-8A96-25B4-BB1C-54433A523284}"/>
              </a:ext>
            </a:extLst>
          </p:cNvPr>
          <p:cNvSpPr txBox="1"/>
          <p:nvPr/>
        </p:nvSpPr>
        <p:spPr>
          <a:xfrm>
            <a:off x="1292600" y="3693617"/>
            <a:ext cx="147512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TOTAL NO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21</a:t>
            </a: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0F4548-93C8-01B3-10EC-799FD17503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378522"/>
              </p:ext>
            </p:extLst>
          </p:nvPr>
        </p:nvGraphicFramePr>
        <p:xfrm>
          <a:off x="4157934" y="1689614"/>
          <a:ext cx="4807640" cy="46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ED5D166-BCC3-56AD-F06B-66F9150BE1C9}"/>
              </a:ext>
            </a:extLst>
          </p:cNvPr>
          <p:cNvSpPr txBox="1"/>
          <p:nvPr/>
        </p:nvSpPr>
        <p:spPr>
          <a:xfrm>
            <a:off x="6770142" y="4013255"/>
            <a:ext cx="147512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TOTAL YES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2B59A9">
                      <a:alpha val="40000"/>
                    </a:srgb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+mn-lt"/>
                <a:ea typeface="+mn-ea"/>
                <a:cs typeface="+mn-cs"/>
                <a:sym typeface="Calibri"/>
              </a:rPr>
              <a:t>49%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8E6392-5264-A108-6A4B-68C231340CB2}"/>
              </a:ext>
            </a:extLst>
          </p:cNvPr>
          <p:cNvSpPr txBox="1"/>
          <p:nvPr/>
        </p:nvSpPr>
        <p:spPr>
          <a:xfrm>
            <a:off x="5086634" y="3859489"/>
            <a:ext cx="147512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TOTAL NO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</a:rPr>
              <a:t>34</a:t>
            </a: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rgbClr val="C00000">
                      <a:alpha val="40000"/>
                    </a:srgb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66249659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1"/>
          <p:cNvSpPr txBox="1">
            <a:spLocks noGrp="1"/>
          </p:cNvSpPr>
          <p:nvPr>
            <p:ph type="title"/>
          </p:nvPr>
        </p:nvSpPr>
        <p:spPr>
          <a:xfrm>
            <a:off x="356260" y="274638"/>
            <a:ext cx="8455232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effectLst>
                  <a:outerShdw blurRad="50800" dist="38100" dir="2700000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/>
              <a:t>Greatest</a:t>
            </a:r>
            <a:r>
              <a:rPr dirty="0"/>
              <a:t> Reasons for Optimism</a:t>
            </a:r>
            <a:br>
              <a:rPr lang="en-US" dirty="0"/>
            </a:br>
            <a:r>
              <a:rPr lang="en-US" sz="2400" dirty="0"/>
              <a:t>Demand, Growth, and New Opportunities</a:t>
            </a:r>
            <a:endParaRPr sz="2400" i="1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E120F9-FA5A-7F49-9169-E41D11CA7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602299"/>
              </p:ext>
            </p:extLst>
          </p:nvPr>
        </p:nvGraphicFramePr>
        <p:xfrm>
          <a:off x="942072" y="2099535"/>
          <a:ext cx="6076514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846">
                  <a:extLst>
                    <a:ext uri="{9D8B030D-6E8A-4147-A177-3AD203B41FA5}">
                      <a16:colId xmlns:a16="http://schemas.microsoft.com/office/drawing/2014/main" val="2394897306"/>
                    </a:ext>
                  </a:extLst>
                </a:gridCol>
                <a:gridCol w="1190668">
                  <a:extLst>
                    <a:ext uri="{9D8B030D-6E8A-4147-A177-3AD203B41FA5}">
                      <a16:colId xmlns:a16="http://schemas.microsoft.com/office/drawing/2014/main" val="405479352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Demand For Our Quality Products/Services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22%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25602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Business Growth/Expansion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15%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46787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More/New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13%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74111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The Economy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12%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19664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My Staff/Team/Employees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09819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Elections/Politics/Hope For Reforms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03069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Longevity/Resilience/Nimble/Still 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21496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Great/Loyal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10%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99161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Generally Optimistic/Well Positioned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82812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C7C3F6-515C-A7EF-42E1-65C6D9BFD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333046"/>
              </p:ext>
            </p:extLst>
          </p:nvPr>
        </p:nvGraphicFramePr>
        <p:xfrm>
          <a:off x="7023653" y="2099535"/>
          <a:ext cx="903841" cy="3289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841">
                  <a:extLst>
                    <a:ext uri="{9D8B030D-6E8A-4147-A177-3AD203B41FA5}">
                      <a16:colId xmlns:a16="http://schemas.microsoft.com/office/drawing/2014/main" val="2890484078"/>
                    </a:ext>
                  </a:extLst>
                </a:gridCol>
              </a:tblGrid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3551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2B59A9"/>
                          </a:solidFill>
                        </a:rPr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9760466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22459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dirty="0">
                          <a:solidFill>
                            <a:srgbClr val="2B59A9"/>
                          </a:solidFill>
                        </a:rPr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383505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1" dirty="0">
                          <a:solidFill>
                            <a:srgbClr val="2B59A9"/>
                          </a:solidFill>
                        </a:rPr>
                        <a:t>No 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474838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981151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60226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11677"/>
                  </a:ext>
                </a:extLst>
              </a:tr>
              <a:tr h="365088"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b="1" dirty="0">
                          <a:solidFill>
                            <a:srgbClr val="2B59A9"/>
                          </a:solidFill>
                        </a:rPr>
                        <a:t>-10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438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5735B5-798F-E6DC-3972-649134592F07}"/>
              </a:ext>
            </a:extLst>
          </p:cNvPr>
          <p:cNvSpPr txBox="1"/>
          <p:nvPr/>
        </p:nvSpPr>
        <p:spPr>
          <a:xfrm>
            <a:off x="6925822" y="1503575"/>
            <a:ext cx="110192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Since Q4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 txBox="1">
            <a:spLocks noGrp="1"/>
          </p:cNvSpPr>
          <p:nvPr>
            <p:ph type="title"/>
          </p:nvPr>
        </p:nvSpPr>
        <p:spPr>
          <a:xfrm>
            <a:off x="368968" y="274638"/>
            <a:ext cx="839002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41247">
              <a:defRPr sz="3680">
                <a:effectLst>
                  <a:outerShdw blurRad="46736" dist="35052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dirty="0"/>
              <a:t>Sales </a:t>
            </a:r>
            <a:r>
              <a:rPr lang="en-US" dirty="0"/>
              <a:t>&amp; Profit </a:t>
            </a:r>
            <a:r>
              <a:rPr dirty="0"/>
              <a:t>Projections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Lose Momentum</a:t>
            </a:r>
            <a:endParaRPr dirty="0"/>
          </a:p>
        </p:txBody>
      </p:sp>
      <p:sp>
        <p:nvSpPr>
          <p:cNvPr id="18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37506" y="1600199"/>
            <a:ext cx="8657112" cy="457497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7749" indent="-277749" defTabSz="740663">
              <a:spcBef>
                <a:spcPts val="500"/>
              </a:spcBef>
              <a:spcAft>
                <a:spcPts val="600"/>
              </a:spcAft>
              <a:defRPr sz="2106"/>
            </a:pPr>
            <a:r>
              <a:rPr lang="en-US" sz="2400" dirty="0"/>
              <a:t>Projections for sales and profits retracting. </a:t>
            </a:r>
          </a:p>
          <a:p>
            <a:pPr marL="277749" indent="-277749" defTabSz="740663">
              <a:spcBef>
                <a:spcPts val="500"/>
              </a:spcBef>
              <a:spcAft>
                <a:spcPts val="600"/>
              </a:spcAft>
              <a:defRPr sz="2106"/>
            </a:pPr>
            <a:r>
              <a:rPr lang="en-US" sz="2400" dirty="0"/>
              <a:t>Projections for </a:t>
            </a:r>
            <a:r>
              <a:rPr lang="en-US" sz="2400" u="sng" dirty="0"/>
              <a:t>decreased</a:t>
            </a:r>
            <a:r>
              <a:rPr lang="en-US" sz="2400" dirty="0"/>
              <a:t> profits and sales both up sharply.</a:t>
            </a:r>
            <a:endParaRPr sz="2400" dirty="0"/>
          </a:p>
          <a:p>
            <a:pPr marL="601789" lvl="1" indent="-231457" defTabSz="740663">
              <a:spcBef>
                <a:spcPts val="400"/>
              </a:spcBef>
              <a:spcAft>
                <a:spcPts val="600"/>
              </a:spcAft>
              <a:defRPr sz="1782" b="1">
                <a:solidFill>
                  <a:srgbClr val="2B59A9"/>
                </a:solidFill>
              </a:defRPr>
            </a:pPr>
            <a:r>
              <a:rPr lang="en-US" sz="2200" dirty="0"/>
              <a:t>Projected sales growth is back down to 48% – where it was one year ago. Expectations for sales decreases up to 13% – one pointe higher than one year ago. </a:t>
            </a:r>
          </a:p>
          <a:p>
            <a:pPr marL="601789" lvl="1" indent="-231457" defTabSz="740663">
              <a:spcBef>
                <a:spcPts val="400"/>
              </a:spcBef>
              <a:spcAft>
                <a:spcPts val="600"/>
              </a:spcAft>
              <a:defRPr sz="1782" b="1">
                <a:solidFill>
                  <a:srgbClr val="2B59A9"/>
                </a:solidFill>
              </a:defRPr>
            </a:pPr>
            <a:r>
              <a:rPr lang="en-US" sz="2200" dirty="0"/>
              <a:t>Projected profit growth is back down to 38%, where it was one year ago. Twenty percent (20</a:t>
            </a:r>
            <a:r>
              <a:rPr sz="2200" dirty="0"/>
              <a:t>%</a:t>
            </a:r>
            <a:r>
              <a:rPr lang="en-US" sz="2200" dirty="0"/>
              <a:t>) expect profits to decline in the next six months, unchanged from one year ago.</a:t>
            </a:r>
          </a:p>
          <a:p>
            <a:pPr marL="277749" lvl="1" indent="-277749" defTabSz="740663">
              <a:spcBef>
                <a:spcPts val="500"/>
              </a:spcBef>
              <a:spcAft>
                <a:spcPts val="600"/>
              </a:spcAft>
              <a:buChar char="•"/>
              <a:defRPr sz="2106"/>
            </a:pPr>
            <a:r>
              <a:rPr lang="en-US" sz="2400" dirty="0"/>
              <a:t>Expectations for sales growth is again highest in the Business/Professional Services sectors (59%) and lowest in the Health Care/Non-Profit sectors (39%). </a:t>
            </a:r>
          </a:p>
          <a:p>
            <a:pPr marL="277749" lvl="1" indent="-277749" defTabSz="740663">
              <a:spcBef>
                <a:spcPts val="500"/>
              </a:spcBef>
              <a:spcAft>
                <a:spcPts val="600"/>
              </a:spcAft>
              <a:buChar char="•"/>
              <a:defRPr sz="2106"/>
            </a:pPr>
            <a:r>
              <a:rPr lang="en-US" sz="2400" dirty="0"/>
              <a:t>P</a:t>
            </a:r>
            <a:r>
              <a:rPr sz="2400" dirty="0"/>
              <a:t>rofit</a:t>
            </a:r>
            <a:r>
              <a:rPr lang="en-US" sz="2400" dirty="0"/>
              <a:t> increases</a:t>
            </a:r>
            <a:r>
              <a:rPr sz="2400" dirty="0"/>
              <a:t> </a:t>
            </a:r>
            <a:r>
              <a:rPr lang="en-US" sz="2400" dirty="0"/>
              <a:t>are most expected in the Business/Professional Services sectors (46%). Real Estate/Insurance/Finance sectors are as likely to expect profit decreases (30%) as increases (30%).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15137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rPr dirty="0"/>
              <a:t>Projected Sales</a:t>
            </a:r>
            <a:r>
              <a:rPr lang="en-US" dirty="0"/>
              <a:t> Trends</a:t>
            </a:r>
            <a:endParaRPr dirty="0"/>
          </a:p>
        </p:txBody>
      </p:sp>
      <p:graphicFrame>
        <p:nvGraphicFramePr>
          <p:cNvPr id="212" name="Object 2"/>
          <p:cNvGraphicFramePr/>
          <p:nvPr>
            <p:extLst>
              <p:ext uri="{D42A27DB-BD31-4B8C-83A1-F6EECF244321}">
                <p14:modId xmlns:p14="http://schemas.microsoft.com/office/powerpoint/2010/main" val="2506411508"/>
              </p:ext>
            </p:extLst>
          </p:nvPr>
        </p:nvGraphicFramePr>
        <p:xfrm>
          <a:off x="136948" y="1553460"/>
          <a:ext cx="8872793" cy="445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rPr dirty="0"/>
              <a:t>Projected Profit</a:t>
            </a:r>
            <a:r>
              <a:rPr lang="en-US" dirty="0"/>
              <a:t> Trends</a:t>
            </a:r>
            <a:endParaRPr dirty="0"/>
          </a:p>
        </p:txBody>
      </p:sp>
      <p:graphicFrame>
        <p:nvGraphicFramePr>
          <p:cNvPr id="209" name="Object 2"/>
          <p:cNvGraphicFramePr/>
          <p:nvPr>
            <p:extLst>
              <p:ext uri="{D42A27DB-BD31-4B8C-83A1-F6EECF244321}">
                <p14:modId xmlns:p14="http://schemas.microsoft.com/office/powerpoint/2010/main" val="2625075525"/>
              </p:ext>
            </p:extLst>
          </p:nvPr>
        </p:nvGraphicFramePr>
        <p:xfrm>
          <a:off x="71005" y="1551644"/>
          <a:ext cx="9001990" cy="446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Michigan Future Business Index</a:t>
            </a:r>
            <a:br>
              <a:rPr lang="en-US" dirty="0"/>
            </a:br>
            <a:r>
              <a:rPr lang="en-US" sz="3100" dirty="0"/>
              <a:t>Methodology</a:t>
            </a:r>
            <a:endParaRPr dirty="0"/>
          </a:p>
        </p:txBody>
      </p:sp>
      <p:sp>
        <p:nvSpPr>
          <p:cNvPr id="163" name="Content Placeholder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Statewide survey of </a:t>
            </a:r>
            <a:r>
              <a:rPr lang="en-US" dirty="0"/>
              <a:t>644 </a:t>
            </a:r>
            <a:r>
              <a:rPr dirty="0"/>
              <a:t>small to medium-sized businesses</a:t>
            </a:r>
            <a:r>
              <a:rPr lang="en-US" dirty="0"/>
              <a:t>; 514 completed the survey</a:t>
            </a:r>
            <a:endParaRPr dirty="0"/>
          </a:p>
          <a:p>
            <a:pPr marL="735520" lvl="1" indent="-282892" defTabSz="905255">
              <a:spcBef>
                <a:spcPts val="500"/>
              </a:spcBef>
              <a:defRPr sz="2376" b="1">
                <a:solidFill>
                  <a:srgbClr val="2B59A9"/>
                </a:solidFill>
              </a:defRPr>
            </a:pPr>
            <a:r>
              <a:rPr dirty="0"/>
              <a:t>Mixed-mode survey, conducted online and by phone</a:t>
            </a:r>
            <a:endParaRPr sz="2772" dirty="0"/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Commissioned by </a:t>
            </a:r>
            <a:r>
              <a:rPr lang="en-US" dirty="0" err="1"/>
              <a:t>Cinnaire</a:t>
            </a:r>
            <a:r>
              <a:rPr lang="en-US" dirty="0"/>
              <a:t> </a:t>
            </a:r>
            <a:r>
              <a:rPr dirty="0"/>
              <a:t>&amp; Michigan Business Network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dirty="0"/>
              <a:t>Conducted by ROI Insight </a:t>
            </a:r>
          </a:p>
          <a:p>
            <a:pPr marL="735520" lvl="1" indent="-282892" defTabSz="905255">
              <a:spcBef>
                <a:spcPts val="500"/>
              </a:spcBef>
              <a:defRPr sz="2376" b="1">
                <a:solidFill>
                  <a:srgbClr val="2B59A9"/>
                </a:solidFill>
              </a:defRPr>
            </a:pPr>
            <a:r>
              <a:rPr lang="en-US" dirty="0"/>
              <a:t>Data Collection</a:t>
            </a:r>
            <a:r>
              <a:rPr dirty="0"/>
              <a:t>: </a:t>
            </a:r>
            <a:r>
              <a:rPr lang="en-US" dirty="0"/>
              <a:t>May 19 </a:t>
            </a:r>
            <a:r>
              <a:rPr dirty="0"/>
              <a:t>through </a:t>
            </a:r>
            <a:r>
              <a:rPr lang="en-US" dirty="0"/>
              <a:t>June 30, 2025</a:t>
            </a:r>
            <a:endParaRPr sz="2772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Uncertainty Continues to Slow Hiring</a:t>
            </a:r>
            <a:endParaRPr dirty="0"/>
          </a:p>
        </p:txBody>
      </p:sp>
      <p:sp>
        <p:nvSpPr>
          <p:cNvPr id="18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6200" y="1523998"/>
            <a:ext cx="8991600" cy="454429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 sz="2600"/>
            </a:pPr>
            <a:r>
              <a:rPr lang="en-US" sz="2200" dirty="0"/>
              <a:t>Most will maintain current staffing levels, three in ten say they plan to hire more employees.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Thirty-one percent (31%) say they plan to hire more employees over the next six months, unchanged from one year ago. 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Fifty-six percent (56%) </a:t>
            </a:r>
            <a:r>
              <a:rPr sz="2000" dirty="0"/>
              <a:t>will maintain staff at current levels, </a:t>
            </a:r>
            <a:r>
              <a:rPr lang="en-US" sz="2000" dirty="0"/>
              <a:t>back to where it was</a:t>
            </a:r>
            <a:r>
              <a:rPr sz="2000" dirty="0"/>
              <a:t> </a:t>
            </a:r>
            <a:r>
              <a:rPr lang="en-US" sz="2000" dirty="0"/>
              <a:t>one year ago.</a:t>
            </a:r>
            <a:r>
              <a:rPr sz="2000" dirty="0"/>
              <a:t> </a:t>
            </a:r>
          </a:p>
          <a:p>
            <a:pPr marL="742950" lvl="1" indent="-285750">
              <a:spcBef>
                <a:spcPts val="0"/>
              </a:spcBef>
              <a:spcAft>
                <a:spcPts val="600"/>
              </a:spcAft>
              <a:defRPr sz="2200" b="1">
                <a:solidFill>
                  <a:srgbClr val="2B59A9"/>
                </a:solidFill>
              </a:defRPr>
            </a:pPr>
            <a:r>
              <a:rPr lang="en-US" sz="2000" dirty="0"/>
              <a:t>Eight percent (8</a:t>
            </a:r>
            <a:r>
              <a:rPr sz="2000" dirty="0"/>
              <a:t>%</a:t>
            </a:r>
            <a:r>
              <a:rPr lang="en-US" sz="2000" dirty="0"/>
              <a:t>)</a:t>
            </a:r>
            <a:r>
              <a:rPr sz="2000" dirty="0"/>
              <a:t> say they plan to lay off employee</a:t>
            </a:r>
            <a:r>
              <a:rPr lang="en-US" sz="2000" dirty="0"/>
              <a:t>s, no change from one year ago.</a:t>
            </a:r>
            <a:endParaRPr sz="2000" dirty="0"/>
          </a:p>
          <a:p>
            <a:pPr>
              <a:spcBef>
                <a:spcPts val="0"/>
              </a:spcBef>
              <a:spcAft>
                <a:spcPts val="600"/>
              </a:spcAft>
              <a:defRPr sz="2600"/>
            </a:pPr>
            <a:r>
              <a:rPr sz="2200" dirty="0"/>
              <a:t>The </a:t>
            </a:r>
            <a:r>
              <a:rPr lang="en-US" sz="2200" dirty="0"/>
              <a:t>Finance/Insurance/Real Estate sectors (38%) are most</a:t>
            </a:r>
            <a:r>
              <a:rPr sz="2200" dirty="0"/>
              <a:t> likely to be hiring</a:t>
            </a:r>
            <a:r>
              <a:rPr lang="en-US" sz="2200" dirty="0"/>
              <a:t> in the next six months, while the Retail/Food Service and the Business/Professional Services sectors are least likely to be hiring (29%). 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238118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Object 2"/>
          <p:cNvGraphicFramePr/>
          <p:nvPr>
            <p:extLst>
              <p:ext uri="{D42A27DB-BD31-4B8C-83A1-F6EECF244321}">
                <p14:modId xmlns:p14="http://schemas.microsoft.com/office/powerpoint/2010/main" val="3773950920"/>
              </p:ext>
            </p:extLst>
          </p:nvPr>
        </p:nvGraphicFramePr>
        <p:xfrm>
          <a:off x="180064" y="1543449"/>
          <a:ext cx="8911553" cy="4419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8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/>
          <a:lstStyle/>
          <a:p>
            <a:r>
              <a:t>Projected Hiring Trends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41247">
              <a:defRPr sz="3680">
                <a:effectLst>
                  <a:outerShdw blurRad="46736" dist="35052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Talent Acquisition Waning</a:t>
            </a:r>
            <a:endParaRPr dirty="0"/>
          </a:p>
        </p:txBody>
      </p:sp>
      <p:sp>
        <p:nvSpPr>
          <p:cNvPr id="22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304800" y="1524000"/>
            <a:ext cx="8610600" cy="462915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defRPr sz="2800"/>
            </a:pPr>
            <a:r>
              <a:rPr lang="en-US" dirty="0"/>
              <a:t>Fifty-four percent (54%) rate their access to qualified talent as “only fair” or “poor” – up eight points from one year ago. Thirty-seven percent (38%) say their access to qualified talent is “pretty good” or “excellent” – up one point from one year ago. </a:t>
            </a:r>
          </a:p>
          <a:p>
            <a:pPr>
              <a:spcBef>
                <a:spcPts val="600"/>
              </a:spcBef>
              <a:defRPr sz="2800"/>
            </a:pPr>
            <a:r>
              <a:rPr lang="en-US" dirty="0"/>
              <a:t>Fifty-seven percent (57</a:t>
            </a:r>
            <a:r>
              <a:rPr dirty="0"/>
              <a:t>%</a:t>
            </a:r>
            <a:r>
              <a:rPr lang="en-US" dirty="0"/>
              <a:t>)</a:t>
            </a:r>
            <a:r>
              <a:rPr dirty="0"/>
              <a:t> are</a:t>
            </a:r>
            <a:r>
              <a:rPr lang="en-US" dirty="0"/>
              <a:t> having </a:t>
            </a:r>
            <a:r>
              <a:rPr dirty="0"/>
              <a:t>difficulty filling open jobs</a:t>
            </a:r>
            <a:r>
              <a:rPr lang="en-US" dirty="0"/>
              <a:t> – up five points from one year ago.</a:t>
            </a:r>
            <a:endParaRPr dirty="0"/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Down one point from a year ago, 75</a:t>
            </a:r>
            <a:r>
              <a:rPr dirty="0"/>
              <a:t>% of those </a:t>
            </a:r>
            <a:r>
              <a:rPr u="sng" dirty="0"/>
              <a:t>actively searching</a:t>
            </a:r>
            <a:r>
              <a:rPr dirty="0"/>
              <a:t> for talent are having difficulty</a:t>
            </a:r>
            <a:r>
              <a:rPr lang="en-US" dirty="0"/>
              <a:t>.</a:t>
            </a:r>
            <a:r>
              <a:rPr dirty="0"/>
              <a:t> </a:t>
            </a:r>
            <a:endParaRPr lang="en-US" dirty="0"/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57% attribute it to a lack of </a:t>
            </a:r>
            <a:r>
              <a:rPr lang="en-US" u="sng" dirty="0"/>
              <a:t>qualified</a:t>
            </a:r>
            <a:r>
              <a:rPr lang="en-US" dirty="0"/>
              <a:t> applicants – up 2 points from one year ago.</a:t>
            </a:r>
          </a:p>
          <a:p>
            <a:pPr marL="742950" lvl="1" indent="-285750">
              <a:spcBef>
                <a:spcPts val="500"/>
              </a:spcBef>
              <a:defRPr sz="2400" b="1">
                <a:solidFill>
                  <a:srgbClr val="2B59A9"/>
                </a:solidFill>
              </a:defRPr>
            </a:pPr>
            <a:r>
              <a:rPr lang="en-US" dirty="0"/>
              <a:t>28% attribute that difficulty to a lack of </a:t>
            </a:r>
            <a:r>
              <a:rPr lang="en-US" u="sng" dirty="0"/>
              <a:t>any</a:t>
            </a:r>
            <a:r>
              <a:rPr lang="en-US" dirty="0"/>
              <a:t> applicants – down 3 points from one year ago.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96111">
              <a:defRPr sz="3920">
                <a:effectLst>
                  <a:outerShdw blurRad="49784" dist="37338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/>
              <a:t>Wages Continue to Retract</a:t>
            </a:r>
            <a:endParaRPr dirty="0"/>
          </a:p>
        </p:txBody>
      </p:sp>
      <p:sp>
        <p:nvSpPr>
          <p:cNvPr id="18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25708" y="1638300"/>
            <a:ext cx="8229601" cy="450564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lang="en-US" dirty="0"/>
              <a:t>Only five percent (3%) listed wage inflation as top challenge to doing business in this MFBI, continuing its twenty-nine-point decline since Q4 2022. And once again, fewer are reporting wage increases in the past six months.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lang="en-US" dirty="0"/>
              <a:t>A majority (54%) say they do not expect to raise wages in the next six months, the same percentage as one year ago. Thirty-nine percent (39%) say they will raise wages, down two points from one year ago.</a:t>
            </a:r>
            <a:endParaRPr dirty="0"/>
          </a:p>
          <a:p>
            <a:pPr>
              <a:spcBef>
                <a:spcPts val="0"/>
              </a:spcBef>
              <a:spcAft>
                <a:spcPts val="1200"/>
              </a:spcAft>
              <a:defRPr sz="2800"/>
            </a:pPr>
            <a:r>
              <a:rPr dirty="0"/>
              <a:t>Projections for wage </a:t>
            </a:r>
            <a:r>
              <a:rPr lang="en-US" dirty="0"/>
              <a:t>growth</a:t>
            </a:r>
            <a:r>
              <a:rPr dirty="0"/>
              <a:t> are strongest in the </a:t>
            </a:r>
            <a:r>
              <a:rPr lang="en-US" dirty="0"/>
              <a:t>Health Care/Non-Profit sector (48%), and weakest in the Retail/Food Service sectors (23%).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43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886968">
              <a:defRPr sz="3880">
                <a:effectLst>
                  <a:outerShdw blurRad="49276" dist="36957" dir="54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dirty="0"/>
              <a:t>Projected </a:t>
            </a:r>
            <a:r>
              <a:rPr lang="en-US" dirty="0"/>
              <a:t>Wage Trends</a:t>
            </a:r>
            <a:endParaRPr dirty="0"/>
          </a:p>
        </p:txBody>
      </p:sp>
      <p:graphicFrame>
        <p:nvGraphicFramePr>
          <p:cNvPr id="227" name="Object 2"/>
          <p:cNvGraphicFramePr/>
          <p:nvPr>
            <p:extLst>
              <p:ext uri="{D42A27DB-BD31-4B8C-83A1-F6EECF244321}">
                <p14:modId xmlns:p14="http://schemas.microsoft.com/office/powerpoint/2010/main" val="3252411298"/>
              </p:ext>
            </p:extLst>
          </p:nvPr>
        </p:nvGraphicFramePr>
        <p:xfrm>
          <a:off x="98133" y="1595132"/>
          <a:ext cx="8901732" cy="4318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8" name="* Only 0.7% Decreasing Wages"/>
          <p:cNvSpPr txBox="1"/>
          <p:nvPr/>
        </p:nvSpPr>
        <p:spPr>
          <a:xfrm>
            <a:off x="4133888" y="4741713"/>
            <a:ext cx="2177838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300"/>
            </a:lvl1pPr>
          </a:lstStyle>
          <a:p>
            <a:r>
              <a:rPr dirty="0"/>
              <a:t>* Only </a:t>
            </a:r>
            <a:r>
              <a:rPr lang="en-US" dirty="0"/>
              <a:t>1.7</a:t>
            </a:r>
            <a:r>
              <a:rPr dirty="0"/>
              <a:t>% Decreasing Wages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Projected Investments</a:t>
            </a:r>
            <a:r>
              <a:rPr lang="en-US" dirty="0"/>
              <a:t> &amp; Growth</a:t>
            </a:r>
            <a:endParaRPr dirty="0"/>
          </a:p>
        </p:txBody>
      </p:sp>
      <p:sp>
        <p:nvSpPr>
          <p:cNvPr id="232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709055"/>
            <a:ext cx="8341743" cy="4419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More than six in ten (61%) plan to </a:t>
            </a:r>
            <a:r>
              <a:rPr dirty="0"/>
              <a:t>invest in </a:t>
            </a:r>
            <a:r>
              <a:rPr b="1" dirty="0"/>
              <a:t>employee training </a:t>
            </a:r>
            <a:r>
              <a:rPr lang="en-US" dirty="0"/>
              <a:t>within the next 6 months – no change from one year ago.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Slightly more than half </a:t>
            </a:r>
            <a:r>
              <a:rPr dirty="0"/>
              <a:t>(5</a:t>
            </a:r>
            <a:r>
              <a:rPr lang="en-US" dirty="0"/>
              <a:t>1</a:t>
            </a:r>
            <a:r>
              <a:rPr dirty="0"/>
              <a:t>%) will invest in </a:t>
            </a:r>
            <a:r>
              <a:rPr b="1" dirty="0"/>
              <a:t>advertising</a:t>
            </a:r>
            <a:r>
              <a:rPr lang="en-US" b="1" dirty="0"/>
              <a:t>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down four points from one year ago.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Nineteen percent (19%) plan to invest in </a:t>
            </a:r>
            <a:r>
              <a:rPr lang="en-US" b="1" dirty="0"/>
              <a:t>new equipment </a:t>
            </a:r>
            <a:r>
              <a:rPr lang="en-US" dirty="0"/>
              <a:t>– down three points from one year ago.</a:t>
            </a:r>
          </a:p>
          <a:p>
            <a:pPr marL="339470" indent="-339470" defTabSz="905255">
              <a:spcBef>
                <a:spcPts val="600"/>
              </a:spcBef>
              <a:defRPr sz="2772"/>
            </a:pPr>
            <a:r>
              <a:rPr lang="en-US" dirty="0"/>
              <a:t>One third </a:t>
            </a:r>
            <a:r>
              <a:rPr dirty="0"/>
              <a:t>(</a:t>
            </a:r>
            <a:r>
              <a:rPr lang="en-US" dirty="0"/>
              <a:t>33</a:t>
            </a:r>
            <a:r>
              <a:rPr dirty="0"/>
              <a:t>%) plan to </a:t>
            </a:r>
            <a:r>
              <a:rPr lang="en-US" dirty="0"/>
              <a:t>expand their business with</a:t>
            </a:r>
            <a:r>
              <a:rPr dirty="0"/>
              <a:t> a </a:t>
            </a:r>
            <a:r>
              <a:rPr b="1" dirty="0"/>
              <a:t>new product line or service</a:t>
            </a:r>
            <a:r>
              <a:rPr lang="en-US" b="1" dirty="0"/>
              <a:t> </a:t>
            </a:r>
            <a:r>
              <a:rPr lang="en-US" dirty="0"/>
              <a:t>– down five points from one year ago.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Conclusions:</a:t>
            </a:r>
          </a:p>
        </p:txBody>
      </p:sp>
      <p:sp>
        <p:nvSpPr>
          <p:cNvPr id="235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28337" y="1495009"/>
            <a:ext cx="8887325" cy="49188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indent="-257175" defTabSz="685800">
              <a:spcBef>
                <a:spcPts val="300"/>
              </a:spcBef>
              <a:defRPr sz="2400"/>
            </a:pPr>
            <a:r>
              <a:rPr lang="en-US" sz="2400" dirty="0"/>
              <a:t>The looming concern over tariffs and their impact on the economy has created a drag on the recovery. Inflation and tariffs are growing concerns. About four-in-ten expect higher prices and fewer profits because of tariffs.</a:t>
            </a:r>
          </a:p>
          <a:p>
            <a:pPr marL="257175" indent="-257175" defTabSz="685800">
              <a:spcBef>
                <a:spcPts val="300"/>
              </a:spcBef>
              <a:defRPr sz="2400"/>
            </a:pPr>
            <a:r>
              <a:rPr lang="en-US" sz="2400" dirty="0"/>
              <a:t>Satisfaction with the economy has stalled.</a:t>
            </a:r>
            <a:endParaRPr sz="2400" dirty="0"/>
          </a:p>
          <a:p>
            <a:pPr marL="257175" indent="-257175" defTabSz="685800">
              <a:spcBef>
                <a:spcPts val="300"/>
              </a:spcBef>
              <a:defRPr sz="2400"/>
            </a:pPr>
            <a:r>
              <a:rPr lang="en-US" sz="2400" dirty="0"/>
              <a:t>Sales, profits and investments have all hit record lows in the past six months.</a:t>
            </a:r>
          </a:p>
          <a:p>
            <a:pPr marL="257175" indent="-257175" defTabSz="685800">
              <a:spcBef>
                <a:spcPts val="300"/>
              </a:spcBef>
              <a:defRPr sz="2400"/>
            </a:pPr>
            <a:r>
              <a:rPr lang="en-US" sz="2400" dirty="0"/>
              <a:t>While many are still optimistic about the next six months, as small businesses typically are, they rely on their own resilience and quality product or service for that optimism.</a:t>
            </a:r>
          </a:p>
          <a:p>
            <a:pPr marL="257175" indent="-257175" defTabSz="685800">
              <a:spcBef>
                <a:spcPts val="300"/>
              </a:spcBef>
              <a:defRPr sz="2400"/>
            </a:pPr>
            <a:r>
              <a:rPr lang="en-US" sz="2400" dirty="0"/>
              <a:t>Optimism over the past presidential election and its impact on their business is diminishing.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3"/>
          <p:cNvSpPr txBox="1">
            <a:spLocks noGrp="1"/>
          </p:cNvSpPr>
          <p:nvPr>
            <p:ph type="body" idx="1"/>
          </p:nvPr>
        </p:nvSpPr>
        <p:spPr>
          <a:xfrm>
            <a:off x="350949" y="1600200"/>
            <a:ext cx="8442101" cy="4419600"/>
          </a:xfrm>
          <a:prstGeom prst="rect">
            <a:avLst/>
          </a:prstGeom>
        </p:spPr>
        <p:txBody>
          <a:bodyPr/>
          <a:lstStyle/>
          <a:p>
            <a:pPr marL="318897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tx1"/>
                </a:solidFill>
                <a:latin typeface="+mj-ea"/>
              </a:rPr>
              <a:t>A strong majority of respondents continue to believe Michigan is a great place to do business.</a:t>
            </a:r>
          </a:p>
          <a:p>
            <a:pPr marL="759768" lvl="1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65% now believe Michigan remains a pretty good (46%) to excellent (19%) market for their business – no change from one year ago.</a:t>
            </a:r>
          </a:p>
          <a:p>
            <a:pPr marL="759768" lvl="1" indent="-318897" defTabSz="850391">
              <a:spcBef>
                <a:spcPts val="600"/>
              </a:spcBef>
              <a:defRPr sz="2604">
                <a:solidFill>
                  <a:srgbClr val="0D0D0D"/>
                </a:solidFill>
              </a:defRP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57% say our state business taxes are mostly (51%) to very (6%) fair – down two points from one year ago.</a:t>
            </a:r>
            <a:endParaRPr sz="24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92" name="Title 1"/>
          <p:cNvSpPr txBox="1"/>
          <p:nvPr/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defRPr sz="4000" b="1">
                <a:solidFill>
                  <a:srgbClr val="FFFFFF"/>
                </a:solidFill>
                <a:effectLst>
                  <a:outerShdw blurRad="50800" dist="38100" dir="5400000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Conclusions:</a:t>
            </a:r>
          </a:p>
        </p:txBody>
      </p:sp>
    </p:spTree>
    <p:extLst>
      <p:ext uri="{BB962C8B-B14F-4D97-AF65-F5344CB8AC3E}">
        <p14:creationId xmlns:p14="http://schemas.microsoft.com/office/powerpoint/2010/main" val="298839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hank you!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 you!</a:t>
            </a:r>
          </a:p>
        </p:txBody>
      </p:sp>
      <p:sp>
        <p:nvSpPr>
          <p:cNvPr id="241" name="We appreciate your interest in the MFBI. For more information or detailed findings, please contact Michigan Business Network.…"/>
          <p:cNvSpPr txBox="1"/>
          <p:nvPr/>
        </p:nvSpPr>
        <p:spPr>
          <a:xfrm>
            <a:off x="954611" y="3630929"/>
            <a:ext cx="7234778" cy="2031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dirty="0"/>
              <a:t>We appreciate your interest in the MFBI. For more information or detailed findings, please contact Michigan Business Network. </a:t>
            </a:r>
          </a:p>
          <a:p>
            <a:endParaRPr dirty="0"/>
          </a:p>
          <a:p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http://www.michiganbusinessnetwork.com</a:t>
            </a:r>
          </a:p>
          <a:p>
            <a:r>
              <a:rPr dirty="0"/>
              <a:t>P.O. Box 15279</a:t>
            </a:r>
          </a:p>
          <a:p>
            <a:r>
              <a:rPr dirty="0"/>
              <a:t>Lansing, MI 48906</a:t>
            </a:r>
          </a:p>
          <a:p>
            <a:r>
              <a:rPr lang="en-US"/>
              <a:t>517-243-9616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Key Takeaways </a:t>
            </a:r>
          </a:p>
        </p:txBody>
      </p:sp>
      <p:sp>
        <p:nvSpPr>
          <p:cNvPr id="16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230966" y="1483003"/>
            <a:ext cx="8682067" cy="476748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16623" indent="-416623" defTabSz="740663">
              <a:spcBef>
                <a:spcPts val="300"/>
              </a:spcBef>
              <a:defRPr sz="2268"/>
            </a:pPr>
            <a:r>
              <a:rPr lang="en-US" dirty="0"/>
              <a:t>Concerns over inflation and tariffs are increasing, as small businesses assess their challenges to doing business in Michigan. </a:t>
            </a:r>
          </a:p>
          <a:p>
            <a:pPr marL="857494" lvl="1" indent="-416623" defTabSz="740663">
              <a:spcBef>
                <a:spcPts val="300"/>
              </a:spcBef>
              <a:defRPr sz="2268"/>
            </a:pPr>
            <a:r>
              <a:rPr lang="en-US" dirty="0"/>
              <a:t>Acquiring and retaining talent remains the top challenge, by a significant margin.</a:t>
            </a:r>
          </a:p>
          <a:p>
            <a:pPr marL="416623" indent="-416623" defTabSz="740663">
              <a:spcBef>
                <a:spcPts val="300"/>
              </a:spcBef>
              <a:defRPr sz="2268"/>
            </a:pPr>
            <a:r>
              <a:rPr lang="en-US" dirty="0"/>
              <a:t>Less than half are now optimistic about the results of the presidential election and how it will impact their business. That’s a significant drop from sixty percent (60%) six months ago. </a:t>
            </a:r>
          </a:p>
          <a:p>
            <a:pPr marL="416623" indent="-416623" defTabSz="740663">
              <a:spcBef>
                <a:spcPts val="300"/>
              </a:spcBef>
              <a:defRPr sz="2268"/>
            </a:pPr>
            <a:r>
              <a:rPr lang="en-US" dirty="0"/>
              <a:t>The former progress of all indicators for the past six months (sales, profits, hiring, wages and investments) has deteriorated. Profit, sales and investment increases are now at an all-time low.</a:t>
            </a:r>
          </a:p>
          <a:p>
            <a:pPr marL="416623" indent="-416623" defTabSz="740663">
              <a:spcBef>
                <a:spcPts val="300"/>
              </a:spcBef>
              <a:defRPr sz="2268"/>
            </a:pPr>
            <a:r>
              <a:rPr lang="en-US" dirty="0"/>
              <a:t>Concern over the impact tariffs is creating uncertainty and a drag on confidence in the business economy and growth.</a:t>
            </a:r>
          </a:p>
          <a:p>
            <a:pPr marL="416623" indent="-416623" defTabSz="740663">
              <a:spcBef>
                <a:spcPts val="300"/>
              </a:spcBef>
              <a:defRPr sz="2268"/>
            </a:pPr>
            <a:r>
              <a:rPr lang="en-US" dirty="0"/>
              <a:t>Optimism for future business growth </a:t>
            </a:r>
            <a:r>
              <a:rPr lang="en-US"/>
              <a:t>is fueled by </a:t>
            </a:r>
            <a:r>
              <a:rPr lang="en-US" dirty="0"/>
              <a:t>customer demand, new opportunities, and the resilience Michigan’s small businesses.</a:t>
            </a:r>
          </a:p>
        </p:txBody>
      </p:sp>
    </p:spTree>
    <p:extLst>
      <p:ext uri="{BB962C8B-B14F-4D97-AF65-F5344CB8AC3E}">
        <p14:creationId xmlns:p14="http://schemas.microsoft.com/office/powerpoint/2010/main" val="25668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The Past Six Months</a:t>
            </a:r>
          </a:p>
        </p:txBody>
      </p:sp>
      <p:sp>
        <p:nvSpPr>
          <p:cNvPr id="16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0" y="1658219"/>
            <a:ext cx="9144000" cy="454862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62915" indent="-462915" defTabSz="822959">
              <a:spcBef>
                <a:spcPts val="600"/>
              </a:spcBef>
              <a:defRPr sz="2520"/>
            </a:pPr>
            <a:r>
              <a:rPr lang="en-US" dirty="0"/>
              <a:t>All indicators turning sharply downward in the past six months.</a:t>
            </a:r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Profit increases dip to a record low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sz="1800" dirty="0"/>
              <a:t>Only sixteen percent of respondents (16%) report profit increases. That is a record low for the MFBI.</a:t>
            </a:r>
            <a:endParaRPr lang="en-US"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W</a:t>
            </a:r>
            <a:r>
              <a:rPr dirty="0"/>
              <a:t>age </a:t>
            </a:r>
            <a:r>
              <a:rPr lang="en-US" dirty="0"/>
              <a:t>increases continue downward </a:t>
            </a:r>
            <a:endParaRPr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Fewer than half (46%) say their employee wages have increased in last six month. That’s ten points lower than this time last year.</a:t>
            </a:r>
            <a:endParaRPr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Sales increases dip to a record low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Fewer than thirty percent (26%) say sales have increased in the last six months. </a:t>
            </a:r>
            <a:r>
              <a:rPr lang="en-US" sz="1800" dirty="0"/>
              <a:t>That is a record low for the MFBI.</a:t>
            </a:r>
            <a:endParaRPr lang="en-US" sz="1600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Hiring remains at its lowest point in the past dozen years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dirty="0"/>
              <a:t>Fewer than two in ten (17%) say they have hired new employees, down four points from one year ago.</a:t>
            </a:r>
            <a:endParaRPr lang="en-US" sz="1600" i="1" dirty="0"/>
          </a:p>
          <a:p>
            <a:pPr marL="822959" lvl="1" indent="-462915" defTabSz="822959">
              <a:spcBef>
                <a:spcPts val="500"/>
              </a:spcBef>
              <a:defRPr sz="2159" b="1">
                <a:solidFill>
                  <a:srgbClr val="2B59A9"/>
                </a:solidFill>
              </a:defRPr>
            </a:pPr>
            <a:r>
              <a:rPr lang="en-US" dirty="0"/>
              <a:t>Investments drop to record low</a:t>
            </a:r>
            <a:endParaRPr lang="en-US" sz="2520" dirty="0"/>
          </a:p>
          <a:p>
            <a:pPr marL="1183004" lvl="2" indent="-462915" defTabSz="822959">
              <a:spcBef>
                <a:spcPts val="400"/>
              </a:spcBef>
              <a:defRPr sz="1800" b="1">
                <a:solidFill>
                  <a:srgbClr val="BD1B40"/>
                </a:solidFill>
              </a:defRPr>
            </a:pPr>
            <a:r>
              <a:rPr lang="en-US" sz="1800" dirty="0"/>
              <a:t>Fewer than twenty percent (17%) </a:t>
            </a:r>
            <a:r>
              <a:rPr lang="en-US" dirty="0"/>
              <a:t>increased capital investments. </a:t>
            </a:r>
            <a:r>
              <a:rPr lang="en-US" sz="1800" dirty="0"/>
              <a:t>That is a record low for the MFBI.</a:t>
            </a:r>
            <a:endParaRPr lang="en-US" sz="16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Wage</a:t>
            </a:r>
            <a:r>
              <a:rPr lang="en-US" dirty="0">
                <a:solidFill>
                  <a:srgbClr val="FFC000"/>
                </a:solidFill>
              </a:rPr>
              <a:t>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72" name="Object 2"/>
          <p:cNvGraphicFramePr/>
          <p:nvPr>
            <p:extLst>
              <p:ext uri="{D42A27DB-BD31-4B8C-83A1-F6EECF244321}">
                <p14:modId xmlns:p14="http://schemas.microsoft.com/office/powerpoint/2010/main" val="59939233"/>
              </p:ext>
            </p:extLst>
          </p:nvPr>
        </p:nvGraphicFramePr>
        <p:xfrm>
          <a:off x="-157600" y="1506195"/>
          <a:ext cx="9238252" cy="4560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14550C-5B8C-6D44-AA49-CCE880CF5957}"/>
              </a:ext>
            </a:extLst>
          </p:cNvPr>
          <p:cNvSpPr txBox="1"/>
          <p:nvPr/>
        </p:nvSpPr>
        <p:spPr>
          <a:xfrm>
            <a:off x="2247470" y="4269503"/>
            <a:ext cx="442811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/>
              <a:t>Wage inflation continues to retract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graphicFrame>
        <p:nvGraphicFramePr>
          <p:cNvPr id="173" name="Chart 5"/>
          <p:cNvGraphicFramePr/>
          <p:nvPr>
            <p:extLst>
              <p:ext uri="{D42A27DB-BD31-4B8C-83A1-F6EECF244321}">
                <p14:modId xmlns:p14="http://schemas.microsoft.com/office/powerpoint/2010/main" val="3271195937"/>
              </p:ext>
            </p:extLst>
          </p:nvPr>
        </p:nvGraphicFramePr>
        <p:xfrm>
          <a:off x="-652967" y="187969"/>
          <a:ext cx="9037852" cy="3867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BF58D8-9238-A642-AFD4-B5D6D49F1CBF}"/>
              </a:ext>
            </a:extLst>
          </p:cNvPr>
          <p:cNvCxnSpPr>
            <a:cxnSpLocks/>
          </p:cNvCxnSpPr>
          <p:nvPr/>
        </p:nvCxnSpPr>
        <p:spPr>
          <a:xfrm>
            <a:off x="3243072" y="2474976"/>
            <a:ext cx="801390" cy="784039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 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Sales</a:t>
            </a:r>
          </a:p>
        </p:txBody>
      </p:sp>
      <p:graphicFrame>
        <p:nvGraphicFramePr>
          <p:cNvPr id="180" name="Object 2"/>
          <p:cNvGraphicFramePr/>
          <p:nvPr>
            <p:extLst>
              <p:ext uri="{D42A27DB-BD31-4B8C-83A1-F6EECF244321}">
                <p14:modId xmlns:p14="http://schemas.microsoft.com/office/powerpoint/2010/main" val="3995784311"/>
              </p:ext>
            </p:extLst>
          </p:nvPr>
        </p:nvGraphicFramePr>
        <p:xfrm>
          <a:off x="187442" y="1547468"/>
          <a:ext cx="8808145" cy="4548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1" name="Chart 2"/>
          <p:cNvGraphicFramePr/>
          <p:nvPr>
            <p:extLst>
              <p:ext uri="{D42A27DB-BD31-4B8C-83A1-F6EECF244321}">
                <p14:modId xmlns:p14="http://schemas.microsoft.com/office/powerpoint/2010/main" val="2415277324"/>
              </p:ext>
            </p:extLst>
          </p:nvPr>
        </p:nvGraphicFramePr>
        <p:xfrm>
          <a:off x="1733549" y="2847913"/>
          <a:ext cx="4337621" cy="2308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2197C37-7FB0-2D45-B280-2AE113BFA8B8}"/>
              </a:ext>
            </a:extLst>
          </p:cNvPr>
          <p:cNvSpPr txBox="1"/>
          <p:nvPr/>
        </p:nvSpPr>
        <p:spPr>
          <a:xfrm>
            <a:off x="5869356" y="4201927"/>
            <a:ext cx="3076629" cy="36933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/>
              <a:t>Sales increases at record low.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22854F-525F-5B4B-802F-292C8D85B621}"/>
              </a:ext>
            </a:extLst>
          </p:cNvPr>
          <p:cNvCxnSpPr>
            <a:cxnSpLocks/>
          </p:cNvCxnSpPr>
          <p:nvPr/>
        </p:nvCxnSpPr>
        <p:spPr>
          <a:xfrm flipV="1">
            <a:off x="4447621" y="2962656"/>
            <a:ext cx="121920" cy="466344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Profi</a:t>
            </a:r>
            <a:r>
              <a:rPr lang="en-US" dirty="0">
                <a:solidFill>
                  <a:srgbClr val="FFC000"/>
                </a:solidFill>
              </a:rPr>
              <a:t>ts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84" name="Object 2"/>
          <p:cNvGraphicFramePr/>
          <p:nvPr>
            <p:extLst>
              <p:ext uri="{D42A27DB-BD31-4B8C-83A1-F6EECF244321}">
                <p14:modId xmlns:p14="http://schemas.microsoft.com/office/powerpoint/2010/main" val="790507880"/>
              </p:ext>
            </p:extLst>
          </p:nvPr>
        </p:nvGraphicFramePr>
        <p:xfrm>
          <a:off x="95200" y="1614300"/>
          <a:ext cx="8974617" cy="449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5" name="Chart 4"/>
          <p:cNvGraphicFramePr/>
          <p:nvPr>
            <p:extLst>
              <p:ext uri="{D42A27DB-BD31-4B8C-83A1-F6EECF244321}">
                <p14:modId xmlns:p14="http://schemas.microsoft.com/office/powerpoint/2010/main" val="4080381831"/>
              </p:ext>
            </p:extLst>
          </p:nvPr>
        </p:nvGraphicFramePr>
        <p:xfrm>
          <a:off x="389466" y="1054800"/>
          <a:ext cx="7768170" cy="2286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9947892-B954-2742-9577-FCD081962E89}"/>
              </a:ext>
            </a:extLst>
          </p:cNvPr>
          <p:cNvSpPr txBox="1"/>
          <p:nvPr/>
        </p:nvSpPr>
        <p:spPr>
          <a:xfrm>
            <a:off x="2573642" y="4090993"/>
            <a:ext cx="5447626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Profit increases at record low.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Profit 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increases down 6, decreases </a:t>
            </a:r>
            <a:r>
              <a:rPr lang="en-US" b="1" dirty="0"/>
              <a:t>have not changed</a:t>
            </a:r>
            <a:r>
              <a: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and those saying “no change” up 5 </a:t>
            </a: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since June 2024.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706AE70-D4C5-6B4C-82BF-ED83F98EF7C5}"/>
              </a:ext>
            </a:extLst>
          </p:cNvPr>
          <p:cNvCxnSpPr>
            <a:cxnSpLocks/>
          </p:cNvCxnSpPr>
          <p:nvPr/>
        </p:nvCxnSpPr>
        <p:spPr>
          <a:xfrm>
            <a:off x="3092824" y="2770094"/>
            <a:ext cx="140706" cy="570707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itle 1"/>
          <p:cNvSpPr txBox="1">
            <a:spLocks noGrp="1"/>
          </p:cNvSpPr>
          <p:nvPr>
            <p:ph type="title"/>
          </p:nvPr>
        </p:nvSpPr>
        <p:spPr>
          <a:xfrm>
            <a:off x="0" y="410613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lang="en-US" dirty="0">
                <a:solidFill>
                  <a:srgbClr val="FFC000"/>
                </a:solidFill>
              </a:rPr>
              <a:t>Number of Employees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76" name="Object 2"/>
          <p:cNvGraphicFramePr/>
          <p:nvPr>
            <p:extLst>
              <p:ext uri="{D42A27DB-BD31-4B8C-83A1-F6EECF244321}">
                <p14:modId xmlns:p14="http://schemas.microsoft.com/office/powerpoint/2010/main" val="2884240659"/>
              </p:ext>
            </p:extLst>
          </p:nvPr>
        </p:nvGraphicFramePr>
        <p:xfrm>
          <a:off x="-175227" y="1532157"/>
          <a:ext cx="9103420" cy="4552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7" name="Chart 4"/>
          <p:cNvGraphicFramePr/>
          <p:nvPr>
            <p:extLst>
              <p:ext uri="{D42A27DB-BD31-4B8C-83A1-F6EECF244321}">
                <p14:modId xmlns:p14="http://schemas.microsoft.com/office/powerpoint/2010/main" val="32966179"/>
              </p:ext>
            </p:extLst>
          </p:nvPr>
        </p:nvGraphicFramePr>
        <p:xfrm>
          <a:off x="0" y="799972"/>
          <a:ext cx="8457131" cy="2915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9956309-58CD-3E4C-BAB1-C36A022AE932}"/>
              </a:ext>
            </a:extLst>
          </p:cNvPr>
          <p:cNvSpPr txBox="1"/>
          <p:nvPr/>
        </p:nvSpPr>
        <p:spPr>
          <a:xfrm>
            <a:off x="954741" y="4247276"/>
            <a:ext cx="5054173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Those reporting a </a:t>
            </a:r>
            <a:r>
              <a:rPr lang="en-US" b="1" dirty="0"/>
              <a:t>decrease in employees up one </a:t>
            </a:r>
            <a:r>
              <a:rPr lang="en-US" dirty="0"/>
              <a:t>from one year ago, while those saying </a:t>
            </a:r>
            <a:r>
              <a:rPr lang="en-US" b="1" dirty="0"/>
              <a:t>“stayed the same” up 3</a:t>
            </a:r>
            <a:r>
              <a:rPr lang="en-US" dirty="0"/>
              <a:t>, and those reporting </a:t>
            </a:r>
            <a:r>
              <a:rPr lang="en-US" b="1" dirty="0"/>
              <a:t>increases down 4</a:t>
            </a:r>
            <a:r>
              <a:rPr lang="en-US" dirty="0"/>
              <a:t>.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2BD8AF7-AAA4-D14D-90DC-04444D34EEF2}"/>
              </a:ext>
            </a:extLst>
          </p:cNvPr>
          <p:cNvCxnSpPr>
            <a:cxnSpLocks/>
          </p:cNvCxnSpPr>
          <p:nvPr/>
        </p:nvCxnSpPr>
        <p:spPr>
          <a:xfrm flipH="1">
            <a:off x="3402106" y="2226056"/>
            <a:ext cx="205354" cy="1372027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le 1"/>
          <p:cNvSpPr txBox="1">
            <a:spLocks noGrp="1"/>
          </p:cNvSpPr>
          <p:nvPr>
            <p:ph type="title"/>
          </p:nvPr>
        </p:nvSpPr>
        <p:spPr>
          <a:xfrm>
            <a:off x="0" y="274638"/>
            <a:ext cx="91440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/>
              <a:t>Trending The Indicators:</a:t>
            </a:r>
            <a:br>
              <a:rPr dirty="0"/>
            </a:br>
            <a:r>
              <a:rPr dirty="0">
                <a:solidFill>
                  <a:srgbClr val="FFC000"/>
                </a:solidFill>
              </a:rPr>
              <a:t>Capital Investmen</a:t>
            </a:r>
            <a:r>
              <a:rPr lang="en-US" dirty="0">
                <a:solidFill>
                  <a:srgbClr val="FFC000"/>
                </a:solidFill>
              </a:rPr>
              <a:t>ts</a:t>
            </a:r>
            <a:endParaRPr dirty="0">
              <a:solidFill>
                <a:srgbClr val="FFC000"/>
              </a:solidFill>
            </a:endParaRPr>
          </a:p>
        </p:txBody>
      </p:sp>
      <p:graphicFrame>
        <p:nvGraphicFramePr>
          <p:cNvPr id="188" name="Object 2"/>
          <p:cNvGraphicFramePr/>
          <p:nvPr>
            <p:extLst>
              <p:ext uri="{D42A27DB-BD31-4B8C-83A1-F6EECF244321}">
                <p14:modId xmlns:p14="http://schemas.microsoft.com/office/powerpoint/2010/main" val="1387145873"/>
              </p:ext>
            </p:extLst>
          </p:nvPr>
        </p:nvGraphicFramePr>
        <p:xfrm>
          <a:off x="7395" y="1543252"/>
          <a:ext cx="9174481" cy="4381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9" name="Chart 5"/>
          <p:cNvGraphicFramePr/>
          <p:nvPr>
            <p:extLst>
              <p:ext uri="{D42A27DB-BD31-4B8C-83A1-F6EECF244321}">
                <p14:modId xmlns:p14="http://schemas.microsoft.com/office/powerpoint/2010/main" val="29490001"/>
              </p:ext>
            </p:extLst>
          </p:nvPr>
        </p:nvGraphicFramePr>
        <p:xfrm>
          <a:off x="376522" y="1059307"/>
          <a:ext cx="8137490" cy="253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27554F1-94F7-4444-A1E6-8A6447FD0564}"/>
              </a:ext>
            </a:extLst>
          </p:cNvPr>
          <p:cNvCxnSpPr>
            <a:cxnSpLocks/>
          </p:cNvCxnSpPr>
          <p:nvPr/>
        </p:nvCxnSpPr>
        <p:spPr>
          <a:xfrm>
            <a:off x="3744737" y="2343707"/>
            <a:ext cx="208698" cy="1085293"/>
          </a:xfrm>
          <a:prstGeom prst="straightConnector1">
            <a:avLst/>
          </a:prstGeom>
          <a:noFill/>
          <a:ln w="381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85B1F08-6EA2-97C0-DCD7-75839C13A1D8}"/>
              </a:ext>
            </a:extLst>
          </p:cNvPr>
          <p:cNvSpPr txBox="1"/>
          <p:nvPr/>
        </p:nvSpPr>
        <p:spPr>
          <a:xfrm>
            <a:off x="5504742" y="4519567"/>
            <a:ext cx="3631863" cy="36933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/>
              <a:t>Investment increases at record low.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pull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48444</TotalTime>
  <Words>2399</Words>
  <Application>Microsoft Macintosh PowerPoint</Application>
  <PresentationFormat>On-screen Show (4:3)</PresentationFormat>
  <Paragraphs>235</Paragraphs>
  <Slides>28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National2</vt:lpstr>
      <vt:lpstr>Arial</vt:lpstr>
      <vt:lpstr>Calibri</vt:lpstr>
      <vt:lpstr>Office Theme</vt:lpstr>
      <vt:lpstr>Michigan Future Business Index</vt:lpstr>
      <vt:lpstr>Michigan Future Business Index Methodology</vt:lpstr>
      <vt:lpstr>Key Takeaways </vt:lpstr>
      <vt:lpstr>The Past Six Months</vt:lpstr>
      <vt:lpstr>Trending The Indicators: Wages</vt:lpstr>
      <vt:lpstr>Trending The Indicators:  Sales</vt:lpstr>
      <vt:lpstr>Trending The Indicators: Profits</vt:lpstr>
      <vt:lpstr>Trending The Indicators: Number of Employees</vt:lpstr>
      <vt:lpstr>Trending The Indicators: Capital Investments</vt:lpstr>
      <vt:lpstr>Satisfaction with Economy</vt:lpstr>
      <vt:lpstr>Satisfaction with Economy Trends As it Affects Your Business</vt:lpstr>
      <vt:lpstr>Greatest Challenges To Doing Business “Talent” the #1 position. “Inflation” up one point.  “Finding customers” stays in third place. Tariffs up six points.</vt:lpstr>
      <vt:lpstr>Issues Impacting Small Business:  Tariffs Debut at Negative 47</vt:lpstr>
      <vt:lpstr>The Perceived Impact of Tariffs On …</vt:lpstr>
      <vt:lpstr>Do you think the results of the recent presidential election are beneficial for your business?</vt:lpstr>
      <vt:lpstr>Greatest Reasons for Optimism Demand, Growth, and New Opportunities</vt:lpstr>
      <vt:lpstr>Sales &amp; Profit Projections  Lose Momentum</vt:lpstr>
      <vt:lpstr>Projected Sales Trends</vt:lpstr>
      <vt:lpstr>Projected Profit Trends</vt:lpstr>
      <vt:lpstr>Uncertainty Continues to Slow Hiring</vt:lpstr>
      <vt:lpstr>Projected Hiring Trends</vt:lpstr>
      <vt:lpstr>Talent Acquisition Waning</vt:lpstr>
      <vt:lpstr>Wages Continue to Retract</vt:lpstr>
      <vt:lpstr>Projected Wage Trends</vt:lpstr>
      <vt:lpstr>Projected Investments &amp; Growth</vt:lpstr>
      <vt:lpstr>Conclusions:</vt:lpstr>
      <vt:lpstr>PowerPoint Presentation</vt:lpstr>
      <vt:lpstr>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 Future Business Index</dc:title>
  <dc:subject/>
  <dc:creator/>
  <cp:keywords/>
  <dc:description/>
  <cp:lastModifiedBy>Paul King</cp:lastModifiedBy>
  <cp:revision>344</cp:revision>
  <dcterms:modified xsi:type="dcterms:W3CDTF">2025-07-10T14:51:59Z</dcterms:modified>
  <cp:category/>
</cp:coreProperties>
</file>