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89" r:id="rId4"/>
    <p:sldId id="259" r:id="rId5"/>
    <p:sldId id="281" r:id="rId6"/>
    <p:sldId id="266" r:id="rId7"/>
    <p:sldId id="282" r:id="rId8"/>
    <p:sldId id="268" r:id="rId9"/>
    <p:sldId id="300" r:id="rId10"/>
    <p:sldId id="283" r:id="rId11"/>
    <p:sldId id="284" r:id="rId12"/>
    <p:sldId id="274" r:id="rId13"/>
    <p:sldId id="285" r:id="rId14"/>
    <p:sldId id="277" r:id="rId15"/>
    <p:sldId id="278" r:id="rId16"/>
    <p:sldId id="286" r:id="rId17"/>
    <p:sldId id="280"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FA00"/>
    <a:srgbClr val="00B0F0"/>
    <a:srgbClr val="2B59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42"/>
    <p:restoredTop sz="78043"/>
  </p:normalViewPr>
  <p:slideViewPr>
    <p:cSldViewPr snapToGrid="0" snapToObjects="1">
      <p:cViewPr varScale="1">
        <p:scale>
          <a:sx n="107" d="100"/>
          <a:sy n="107" d="100"/>
        </p:scale>
        <p:origin x="1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3.8106599999999997E-2"/>
          <c:y val="4.76836E-2"/>
          <c:w val="0.94777800000000001"/>
          <c:h val="0.76648700000000003"/>
        </c:manualLayout>
      </c:layout>
      <c:lineChart>
        <c:grouping val="standard"/>
        <c:varyColors val="0"/>
        <c:ser>
          <c:idx val="0"/>
          <c:order val="0"/>
          <c:tx>
            <c:strRef>
              <c:f>Sheet1!$B$1</c:f>
              <c:strCache>
                <c:ptCount val="1"/>
                <c:pt idx="0">
                  <c:v>Dissatisfied</c:v>
                </c:pt>
              </c:strCache>
            </c:strRef>
          </c:tx>
          <c:spPr>
            <a:ln w="31750" cap="rnd">
              <a:solidFill>
                <a:srgbClr val="C00000"/>
              </a:solidFill>
              <a:prstDash val="solid"/>
              <a:round/>
            </a:ln>
            <a:effectLst/>
          </c:spPr>
          <c:marker>
            <c:symbol val="circle"/>
            <c:size val="16"/>
            <c:spPr>
              <a:solidFill>
                <a:srgbClr val="C00000"/>
              </a:solidFill>
              <a:ln w="9525" cap="flat">
                <a:solidFill>
                  <a:srgbClr val="C0000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Sheet1!$A$2:$A$34</c:f>
              <c:strCache>
                <c:ptCount val="33"/>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pt idx="30">
                  <c:v>Nov '21</c:v>
                </c:pt>
                <c:pt idx="31">
                  <c:v>June '22</c:v>
                </c:pt>
                <c:pt idx="32">
                  <c:v>Nov '22</c:v>
                </c:pt>
              </c:strCache>
            </c:strRef>
          </c:cat>
          <c:val>
            <c:numRef>
              <c:f>Sheet1!$B$2:$B$34</c:f>
              <c:numCache>
                <c:formatCode>General</c:formatCode>
                <c:ptCount val="33"/>
                <c:pt idx="0">
                  <c:v>67</c:v>
                </c:pt>
                <c:pt idx="1">
                  <c:v>69</c:v>
                </c:pt>
                <c:pt idx="2">
                  <c:v>77</c:v>
                </c:pt>
                <c:pt idx="3">
                  <c:v>80</c:v>
                </c:pt>
                <c:pt idx="4">
                  <c:v>78</c:v>
                </c:pt>
                <c:pt idx="5">
                  <c:v>81</c:v>
                </c:pt>
                <c:pt idx="6">
                  <c:v>80</c:v>
                </c:pt>
                <c:pt idx="7">
                  <c:v>82</c:v>
                </c:pt>
                <c:pt idx="8">
                  <c:v>76</c:v>
                </c:pt>
                <c:pt idx="9">
                  <c:v>66</c:v>
                </c:pt>
                <c:pt idx="10">
                  <c:v>71</c:v>
                </c:pt>
                <c:pt idx="11">
                  <c:v>56</c:v>
                </c:pt>
                <c:pt idx="12">
                  <c:v>57</c:v>
                </c:pt>
                <c:pt idx="13">
                  <c:v>44</c:v>
                </c:pt>
                <c:pt idx="14">
                  <c:v>43</c:v>
                </c:pt>
                <c:pt idx="15">
                  <c:v>34</c:v>
                </c:pt>
                <c:pt idx="16">
                  <c:v>29</c:v>
                </c:pt>
                <c:pt idx="17">
                  <c:v>34</c:v>
                </c:pt>
                <c:pt idx="18">
                  <c:v>28</c:v>
                </c:pt>
                <c:pt idx="19">
                  <c:v>32</c:v>
                </c:pt>
                <c:pt idx="20">
                  <c:v>29</c:v>
                </c:pt>
                <c:pt idx="21">
                  <c:v>20</c:v>
                </c:pt>
                <c:pt idx="22">
                  <c:v>21</c:v>
                </c:pt>
                <c:pt idx="23">
                  <c:v>15</c:v>
                </c:pt>
                <c:pt idx="24">
                  <c:v>14</c:v>
                </c:pt>
                <c:pt idx="25">
                  <c:v>19</c:v>
                </c:pt>
                <c:pt idx="26">
                  <c:v>18</c:v>
                </c:pt>
                <c:pt idx="27">
                  <c:v>73</c:v>
                </c:pt>
                <c:pt idx="28">
                  <c:v>55</c:v>
                </c:pt>
                <c:pt idx="29">
                  <c:v>48</c:v>
                </c:pt>
                <c:pt idx="30">
                  <c:v>52</c:v>
                </c:pt>
                <c:pt idx="31">
                  <c:v>55</c:v>
                </c:pt>
                <c:pt idx="32">
                  <c:v>56</c:v>
                </c:pt>
              </c:numCache>
            </c:numRef>
          </c:val>
          <c:smooth val="0"/>
          <c:extLst>
            <c:ext xmlns:c16="http://schemas.microsoft.com/office/drawing/2014/chart" uri="{C3380CC4-5D6E-409C-BE32-E72D297353CC}">
              <c16:uniqueId val="{00000000-38EB-614F-BD67-7954A4843A85}"/>
            </c:ext>
          </c:extLst>
        </c:ser>
        <c:ser>
          <c:idx val="1"/>
          <c:order val="1"/>
          <c:tx>
            <c:strRef>
              <c:f>Sheet1!$C$1</c:f>
              <c:strCache>
                <c:ptCount val="1"/>
                <c:pt idx="0">
                  <c:v>Satisfied</c:v>
                </c:pt>
              </c:strCache>
            </c:strRef>
          </c:tx>
          <c:spPr>
            <a:ln w="31750" cap="rnd">
              <a:solidFill>
                <a:srgbClr val="0070C0"/>
              </a:solidFill>
              <a:prstDash val="solid"/>
              <a:round/>
            </a:ln>
            <a:effectLst/>
          </c:spPr>
          <c:marker>
            <c:symbol val="circle"/>
            <c:size val="16"/>
            <c:spPr>
              <a:solidFill>
                <a:srgbClr val="0070C0"/>
              </a:solidFill>
              <a:ln w="9525" cap="flat">
                <a:solidFill>
                  <a:srgbClr val="0070C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Sheet1!$A$2:$A$34</c:f>
              <c:strCache>
                <c:ptCount val="33"/>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pt idx="30">
                  <c:v>Nov '21</c:v>
                </c:pt>
                <c:pt idx="31">
                  <c:v>June '22</c:v>
                </c:pt>
                <c:pt idx="32">
                  <c:v>Nov '22</c:v>
                </c:pt>
              </c:strCache>
            </c:strRef>
          </c:cat>
          <c:val>
            <c:numRef>
              <c:f>Sheet1!$C$2:$C$34</c:f>
              <c:numCache>
                <c:formatCode>General</c:formatCode>
                <c:ptCount val="33"/>
                <c:pt idx="0">
                  <c:v>31</c:v>
                </c:pt>
                <c:pt idx="1">
                  <c:v>29</c:v>
                </c:pt>
                <c:pt idx="2">
                  <c:v>19</c:v>
                </c:pt>
                <c:pt idx="3">
                  <c:v>18</c:v>
                </c:pt>
                <c:pt idx="4">
                  <c:v>20</c:v>
                </c:pt>
                <c:pt idx="5">
                  <c:v>18</c:v>
                </c:pt>
                <c:pt idx="6">
                  <c:v>18</c:v>
                </c:pt>
                <c:pt idx="7">
                  <c:v>17</c:v>
                </c:pt>
                <c:pt idx="8">
                  <c:v>22</c:v>
                </c:pt>
                <c:pt idx="9">
                  <c:v>32</c:v>
                </c:pt>
                <c:pt idx="10">
                  <c:v>27</c:v>
                </c:pt>
                <c:pt idx="11">
                  <c:v>43</c:v>
                </c:pt>
                <c:pt idx="12">
                  <c:v>41</c:v>
                </c:pt>
                <c:pt idx="13">
                  <c:v>54</c:v>
                </c:pt>
                <c:pt idx="14">
                  <c:v>55</c:v>
                </c:pt>
                <c:pt idx="15">
                  <c:v>62</c:v>
                </c:pt>
                <c:pt idx="16">
                  <c:v>69</c:v>
                </c:pt>
                <c:pt idx="17">
                  <c:v>66</c:v>
                </c:pt>
                <c:pt idx="18">
                  <c:v>70</c:v>
                </c:pt>
                <c:pt idx="19">
                  <c:v>66</c:v>
                </c:pt>
                <c:pt idx="20">
                  <c:v>67</c:v>
                </c:pt>
                <c:pt idx="21">
                  <c:v>79</c:v>
                </c:pt>
                <c:pt idx="22">
                  <c:v>76</c:v>
                </c:pt>
                <c:pt idx="23">
                  <c:v>82</c:v>
                </c:pt>
                <c:pt idx="24">
                  <c:v>84</c:v>
                </c:pt>
                <c:pt idx="25">
                  <c:v>81</c:v>
                </c:pt>
                <c:pt idx="26">
                  <c:v>82</c:v>
                </c:pt>
                <c:pt idx="27">
                  <c:v>11</c:v>
                </c:pt>
                <c:pt idx="28">
                  <c:v>29</c:v>
                </c:pt>
                <c:pt idx="29">
                  <c:v>52</c:v>
                </c:pt>
                <c:pt idx="30">
                  <c:v>48</c:v>
                </c:pt>
                <c:pt idx="31">
                  <c:v>45</c:v>
                </c:pt>
                <c:pt idx="32">
                  <c:v>44</c:v>
                </c:pt>
              </c:numCache>
            </c:numRef>
          </c:val>
          <c:smooth val="0"/>
          <c:extLst>
            <c:ext xmlns:c16="http://schemas.microsoft.com/office/drawing/2014/chart" uri="{C3380CC4-5D6E-409C-BE32-E72D297353CC}">
              <c16:uniqueId val="{00000001-38EB-614F-BD67-7954A4843A85}"/>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378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22.5"/>
        <c:minorUnit val="11.25"/>
      </c:valAx>
      <c:spPr>
        <a:noFill/>
        <a:ln w="12700" cap="flat">
          <a:noFill/>
          <a:miter lim="400000"/>
        </a:ln>
        <a:effectLst/>
      </c:spPr>
    </c:plotArea>
    <c:legend>
      <c:legendPos val="r"/>
      <c:layout>
        <c:manualLayout>
          <c:xMode val="edge"/>
          <c:yMode val="edge"/>
          <c:x val="5.8562667227512646E-2"/>
          <c:y val="0.29657384238731632"/>
          <c:w val="0.357709"/>
          <c:h val="0.16209000000000001"/>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27770901040417"/>
          <c:y val="9.0962441314553985E-3"/>
          <c:w val="0.48274469067405357"/>
          <c:h val="1"/>
        </c:manualLayout>
      </c:layout>
      <c:pieChart>
        <c:varyColors val="1"/>
        <c:ser>
          <c:idx val="0"/>
          <c:order val="0"/>
          <c:tx>
            <c:strRef>
              <c:f>Sheet1!$B$1</c:f>
              <c:strCache>
                <c:ptCount val="1"/>
                <c:pt idx="0">
                  <c:v>Column1</c:v>
                </c:pt>
              </c:strCache>
            </c:strRef>
          </c:tx>
          <c:spPr>
            <a:ln w="47625"/>
          </c:spPr>
          <c:dPt>
            <c:idx val="0"/>
            <c:bubble3D val="0"/>
            <c:spPr>
              <a:solidFill>
                <a:schemeClr val="accent1"/>
              </a:solidFill>
              <a:ln w="47625">
                <a:noFill/>
              </a:ln>
              <a:effectLst/>
            </c:spPr>
            <c:extLst>
              <c:ext xmlns:c16="http://schemas.microsoft.com/office/drawing/2014/chart" uri="{C3380CC4-5D6E-409C-BE32-E72D297353CC}">
                <c16:uniqueId val="{00000000-AA0F-554C-8C9A-761B170D06B6}"/>
              </c:ext>
            </c:extLst>
          </c:dPt>
          <c:dPt>
            <c:idx val="1"/>
            <c:bubble3D val="0"/>
            <c:spPr>
              <a:solidFill>
                <a:schemeClr val="accent2"/>
              </a:solidFill>
              <a:ln w="47625">
                <a:noFill/>
              </a:ln>
              <a:effectLst/>
            </c:spPr>
            <c:extLst>
              <c:ext xmlns:c16="http://schemas.microsoft.com/office/drawing/2014/chart" uri="{C3380CC4-5D6E-409C-BE32-E72D297353CC}">
                <c16:uniqueId val="{00000003-5F95-7B48-A489-6F36F6E7077D}"/>
              </c:ext>
            </c:extLst>
          </c:dPt>
          <c:dPt>
            <c:idx val="2"/>
            <c:bubble3D val="0"/>
            <c:spPr>
              <a:solidFill>
                <a:schemeClr val="accent3"/>
              </a:solidFill>
              <a:ln w="47625">
                <a:noFill/>
              </a:ln>
              <a:effectLst/>
            </c:spPr>
            <c:extLst>
              <c:ext xmlns:c16="http://schemas.microsoft.com/office/drawing/2014/chart" uri="{C3380CC4-5D6E-409C-BE32-E72D297353CC}">
                <c16:uniqueId val="{00000000-5F95-7B48-A489-6F36F6E7077D}"/>
              </c:ext>
            </c:extLst>
          </c:dPt>
          <c:dPt>
            <c:idx val="3"/>
            <c:bubble3D val="0"/>
            <c:spPr>
              <a:solidFill>
                <a:schemeClr val="accent4"/>
              </a:solidFill>
              <a:ln w="47625">
                <a:noFill/>
              </a:ln>
              <a:effectLst/>
            </c:spPr>
            <c:extLst>
              <c:ext xmlns:c16="http://schemas.microsoft.com/office/drawing/2014/chart" uri="{C3380CC4-5D6E-409C-BE32-E72D297353CC}">
                <c16:uniqueId val="{00000007-DF20-5144-B708-9B34DFE9D267}"/>
              </c:ext>
            </c:extLst>
          </c:dPt>
          <c:dPt>
            <c:idx val="4"/>
            <c:bubble3D val="0"/>
            <c:spPr>
              <a:solidFill>
                <a:schemeClr val="accent5"/>
              </a:solidFill>
              <a:ln w="47625">
                <a:noFill/>
              </a:ln>
              <a:effectLst/>
            </c:spPr>
            <c:extLst>
              <c:ext xmlns:c16="http://schemas.microsoft.com/office/drawing/2014/chart" uri="{C3380CC4-5D6E-409C-BE32-E72D297353CC}">
                <c16:uniqueId val="{00000009-DF20-5144-B708-9B34DFE9D267}"/>
              </c:ext>
            </c:extLst>
          </c:dPt>
          <c:dPt>
            <c:idx val="5"/>
            <c:bubble3D val="0"/>
            <c:spPr>
              <a:solidFill>
                <a:schemeClr val="accent6"/>
              </a:solidFill>
              <a:ln w="47625">
                <a:noFill/>
              </a:ln>
              <a:effectLst/>
            </c:spPr>
            <c:extLst>
              <c:ext xmlns:c16="http://schemas.microsoft.com/office/drawing/2014/chart" uri="{C3380CC4-5D6E-409C-BE32-E72D297353CC}">
                <c16:uniqueId val="{0000000B-DF20-5144-B708-9B34DFE9D267}"/>
              </c:ext>
            </c:extLst>
          </c:dPt>
          <c:dPt>
            <c:idx val="6"/>
            <c:bubble3D val="0"/>
            <c:spPr>
              <a:solidFill>
                <a:schemeClr val="accent1">
                  <a:lumMod val="60000"/>
                </a:schemeClr>
              </a:solidFill>
              <a:ln w="47625">
                <a:noFill/>
              </a:ln>
              <a:effectLst/>
            </c:spPr>
            <c:extLst>
              <c:ext xmlns:c16="http://schemas.microsoft.com/office/drawing/2014/chart" uri="{C3380CC4-5D6E-409C-BE32-E72D297353CC}">
                <c16:uniqueId val="{0000000D-DF20-5144-B708-9B34DFE9D267}"/>
              </c:ext>
            </c:extLst>
          </c:dPt>
          <c:dPt>
            <c:idx val="7"/>
            <c:bubble3D val="0"/>
            <c:spPr>
              <a:solidFill>
                <a:schemeClr val="accent2">
                  <a:lumMod val="60000"/>
                </a:schemeClr>
              </a:solidFill>
              <a:ln w="47625">
                <a:noFill/>
              </a:ln>
              <a:effectLst/>
            </c:spPr>
            <c:extLst>
              <c:ext xmlns:c16="http://schemas.microsoft.com/office/drawing/2014/chart" uri="{C3380CC4-5D6E-409C-BE32-E72D297353CC}">
                <c16:uniqueId val="{0000000F-DF20-5144-B708-9B34DFE9D267}"/>
              </c:ext>
            </c:extLst>
          </c:dPt>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A0F-554C-8C9A-761B170D06B6}"/>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95-7B48-A489-6F36F6E7077D}"/>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95-7B48-A489-6F36F6E7077D}"/>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Already Fully Recovered</c:v>
                </c:pt>
                <c:pt idx="1">
                  <c:v>By Q2 2023</c:v>
                </c:pt>
                <c:pt idx="2">
                  <c:v>By Q4 2023</c:v>
                </c:pt>
                <c:pt idx="3">
                  <c:v>2024 or later</c:v>
                </c:pt>
                <c:pt idx="4">
                  <c:v>Not Sure I Will Ever Recover</c:v>
                </c:pt>
              </c:strCache>
            </c:strRef>
          </c:cat>
          <c:val>
            <c:numRef>
              <c:f>Sheet1!$B$2:$B$6</c:f>
              <c:numCache>
                <c:formatCode>0%</c:formatCode>
                <c:ptCount val="5"/>
                <c:pt idx="0">
                  <c:v>0.44</c:v>
                </c:pt>
                <c:pt idx="1">
                  <c:v>0.1</c:v>
                </c:pt>
                <c:pt idx="2">
                  <c:v>0.15</c:v>
                </c:pt>
                <c:pt idx="3">
                  <c:v>0.18</c:v>
                </c:pt>
                <c:pt idx="4">
                  <c:v>0.13</c:v>
                </c:pt>
              </c:numCache>
            </c:numRef>
          </c:val>
          <c:extLst>
            <c:ext xmlns:c16="http://schemas.microsoft.com/office/drawing/2014/chart" uri="{C3380CC4-5D6E-409C-BE32-E72D297353CC}">
              <c16:uniqueId val="{00000000-51D2-3C42-86AD-D664D440B61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0496306555863339E-2"/>
          <c:y val="0.21899398358655875"/>
          <c:w val="0.34200074886761039"/>
          <c:h val="0.61094968073020739"/>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0.86749</cdr:x>
      <cdr:y>0.13891</cdr:y>
    </cdr:from>
    <cdr:to>
      <cdr:x>0.91834</cdr:x>
      <cdr:y>0.22425</cdr:y>
    </cdr:to>
    <cdr:sp macro="" textlink="">
      <cdr:nvSpPr>
        <cdr:cNvPr id="2" name="TextBox 1">
          <a:extLst xmlns:a="http://schemas.openxmlformats.org/drawingml/2006/main">
            <a:ext uri="{FF2B5EF4-FFF2-40B4-BE49-F238E27FC236}">
              <a16:creationId xmlns:a16="http://schemas.microsoft.com/office/drawing/2014/main" id="{B67BA069-CF9E-554A-BAF1-C6C74F7F01AB}"/>
            </a:ext>
          </a:extLst>
        </cdr:cNvPr>
        <cdr:cNvSpPr txBox="1"/>
      </cdr:nvSpPr>
      <cdr:spPr>
        <a:xfrm xmlns:a="http://schemas.openxmlformats.org/drawingml/2006/main">
          <a:off x="7636182" y="601212"/>
          <a:ext cx="447614" cy="369365"/>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+7</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1143000" y="685800"/>
            <a:ext cx="4572000" cy="3429000"/>
          </a:xfrm>
          <a:prstGeom prst="rect">
            <a:avLst/>
          </a:prstGeom>
        </p:spPr>
        <p:txBody>
          <a:bodyPr/>
          <a:lstStyle/>
          <a:p>
            <a:endParaRPr/>
          </a:p>
        </p:txBody>
      </p:sp>
      <p:sp>
        <p:nvSpPr>
          <p:cNvPr id="156" name="Shape 15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Wages again increased most in the Manufacturing/Construction (70%), and Retail and Food Service (69%)</a:t>
            </a:r>
          </a:p>
          <a:p>
            <a:pPr marL="0" marR="0" lvl="0" indent="0" defTabSz="457200" eaLnBrk="1" fontAlgn="auto" latinLnBrk="0" hangingPunct="1">
              <a:lnSpc>
                <a:spcPct val="100000"/>
              </a:lnSpc>
              <a:spcBef>
                <a:spcPts val="0"/>
              </a:spcBef>
              <a:spcAft>
                <a:spcPts val="0"/>
              </a:spcAft>
              <a:buClrTx/>
              <a:buSzTx/>
              <a:buFontTx/>
              <a:buNone/>
              <a:tabLst/>
              <a:defRPr/>
            </a:pPr>
            <a:endParaRPr lang="en-US" dirty="0"/>
          </a:p>
          <a:p>
            <a:r>
              <a:rPr lang="en-US" dirty="0"/>
              <a:t>Sales increases again highest in Retail and Food Service (44%), and Manufacturing/Construction (41%) sectors.</a:t>
            </a:r>
          </a:p>
          <a:p>
            <a:endParaRPr lang="en-US" dirty="0"/>
          </a:p>
          <a:p>
            <a:r>
              <a:rPr lang="en-US" dirty="0"/>
              <a:t>Hiring is highest in Retail and Food Service (27%) and Non-Profit/Health Care (26%)</a:t>
            </a:r>
          </a:p>
          <a:p>
            <a:endParaRPr lang="en-US" dirty="0"/>
          </a:p>
          <a:p>
            <a:r>
              <a:rPr lang="en-US" dirty="0"/>
              <a:t>Profit increases are highest in the Retail/Food Service sector (28%), Business/Professional Services (26%), and Insurance/Finance/Real Estate sector (26%). </a:t>
            </a:r>
          </a:p>
          <a:p>
            <a:endParaRPr lang="en-US" dirty="0"/>
          </a:p>
          <a:p>
            <a:r>
              <a:rPr lang="en-US" dirty="0"/>
              <a:t>Manufacturing/Construction sector is most likely to increase capital investments (32%), followed by the Retail/Food Service sector (28%).</a:t>
            </a:r>
          </a:p>
          <a:p>
            <a:endParaRPr lang="en-US" dirty="0"/>
          </a:p>
          <a:p>
            <a:endParaRPr lang="en-US" dirty="0"/>
          </a:p>
        </p:txBody>
      </p:sp>
    </p:spTree>
    <p:extLst>
      <p:ext uri="{BB962C8B-B14F-4D97-AF65-F5344CB8AC3E}">
        <p14:creationId xmlns:p14="http://schemas.microsoft.com/office/powerpoint/2010/main" val="324472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2536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585389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457200" rtl="0" latinLnBrk="0"/>
            <a:r>
              <a:rPr lang="en-US" dirty="0"/>
              <a:t>Insurance/Finance was most likely to be satisfied with the economy in Q2 and Retail/Food Service was most likely to be dissatisfied in Q2.</a:t>
            </a:r>
          </a:p>
        </p:txBody>
      </p:sp>
    </p:spTree>
    <p:extLst>
      <p:ext uri="{BB962C8B-B14F-4D97-AF65-F5344CB8AC3E}">
        <p14:creationId xmlns:p14="http://schemas.microsoft.com/office/powerpoint/2010/main" val="1183324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457200" rtl="0" latinLnBrk="0"/>
            <a:endParaRPr lang="en-US" dirty="0"/>
          </a:p>
        </p:txBody>
      </p:sp>
    </p:spTree>
    <p:extLst>
      <p:ext uri="{BB962C8B-B14F-4D97-AF65-F5344CB8AC3E}">
        <p14:creationId xmlns:p14="http://schemas.microsoft.com/office/powerpoint/2010/main" val="175659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177" name="Shape 177"/>
          <p:cNvSpPr>
            <a:spLocks noGrp="1"/>
          </p:cNvSpPr>
          <p:nvPr>
            <p:ph type="body" sz="quarter" idx="1"/>
          </p:nvPr>
        </p:nvSpPr>
        <p:spPr>
          <a:prstGeom prst="rect">
            <a:avLst/>
          </a:prstGeom>
        </p:spPr>
        <p:txBody>
          <a:bodyPr/>
          <a:lstStyle/>
          <a:p>
            <a:r>
              <a:rPr lang="en-US" dirty="0"/>
              <a:t>Supply chain challenges has dropped from third place in Q2 to fifth place now, while wage inflation jumped from fifth place to third. </a:t>
            </a:r>
          </a:p>
          <a:p>
            <a:endParaRPr lang="en-US" dirty="0"/>
          </a:p>
          <a:p>
            <a:r>
              <a:rPr lang="en-US" dirty="0"/>
              <a:t>Inflation is still impacting Retail/Food Service (65%) and Manufacturing/Construction (60%) sectors most. While Acquiring talent impacts Manufacturing/Construction (46%) and Non-Profit/Health Care sectors (43%) most. Wage inflation is now in third place, impacting Retail/Food Service (45%) and Manufacturing/Construction (33%) sectors most.</a:t>
            </a:r>
            <a:endParaRPr dirty="0"/>
          </a:p>
        </p:txBody>
      </p:sp>
    </p:spTree>
    <p:extLst>
      <p:ext uri="{BB962C8B-B14F-4D97-AF65-F5344CB8AC3E}">
        <p14:creationId xmlns:p14="http://schemas.microsoft.com/office/powerpoint/2010/main" val="170644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Demand (18%) and Growth (21%) are highest in the Non-Profit/Health Care sector. Loyal customers is the number one reason for optimism in the Retail/Food Service sector (21%). Hard working staff is the number one reason for optimism among those in the Insurance/Finance/Real Estate sector (21%). </a:t>
            </a:r>
          </a:p>
          <a:p>
            <a:endParaRPr lang="en-US" dirty="0"/>
          </a:p>
        </p:txBody>
      </p:sp>
    </p:spTree>
    <p:extLst>
      <p:ext uri="{BB962C8B-B14F-4D97-AF65-F5344CB8AC3E}">
        <p14:creationId xmlns:p14="http://schemas.microsoft.com/office/powerpoint/2010/main" val="411877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more than four-in-ten (44%) say they have fully recovered from the pandemic losses. That is up 15 points from one year ago, when fewer than three-in-ten said that. The percentage of those who say they aren’t sure they will ever recover continues to shrink, down three points from one year ago, from 16% to 13% now. </a:t>
            </a:r>
          </a:p>
          <a:p>
            <a:endParaRPr lang="en-US" dirty="0"/>
          </a:p>
          <a:p>
            <a:r>
              <a:rPr lang="en-US" dirty="0"/>
              <a:t>Those in the Business/Professional Services sector are most likely to believe they have fully recovered (53%). Those in the Non-Profit/Health Care sector are least likely to believe that (29%). </a:t>
            </a:r>
          </a:p>
          <a:p>
            <a:endParaRPr lang="en-US" dirty="0"/>
          </a:p>
        </p:txBody>
      </p:sp>
    </p:spTree>
    <p:extLst>
      <p:ext uri="{BB962C8B-B14F-4D97-AF65-F5344CB8AC3E}">
        <p14:creationId xmlns:p14="http://schemas.microsoft.com/office/powerpoint/2010/main" val="124243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457200" rtl="0" latinLnBrk="0"/>
            <a:endParaRPr lang="en-US" dirty="0"/>
          </a:p>
        </p:txBody>
      </p:sp>
    </p:spTree>
    <p:extLst>
      <p:ext uri="{BB962C8B-B14F-4D97-AF65-F5344CB8AC3E}">
        <p14:creationId xmlns:p14="http://schemas.microsoft.com/office/powerpoint/2010/main" val="1834591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78097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Non-Profit/Health Care sector (58%) is having the most difficult time finding qualified talent, while Business/Professional Services sector (52%) is having the most difficulty getting anyone to apply.</a:t>
            </a:r>
          </a:p>
        </p:txBody>
      </p:sp>
    </p:spTree>
    <p:extLst>
      <p:ext uri="{BB962C8B-B14F-4D97-AF65-F5344CB8AC3E}">
        <p14:creationId xmlns:p14="http://schemas.microsoft.com/office/powerpoint/2010/main" val="12047134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dirty="0"/>
          </a:p>
        </p:txBody>
      </p:sp>
      <p:pic>
        <p:nvPicPr>
          <p:cNvPr id="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20" name="Rectangle 3"/>
          <p:cNvSpPr/>
          <p:nvPr/>
        </p:nvSpPr>
        <p:spPr>
          <a:xfrm>
            <a:off x="0" y="1676400"/>
            <a:ext cx="9144000" cy="1905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21" name="Title Text"/>
          <p:cNvSpPr txBox="1">
            <a:spLocks noGrp="1"/>
          </p:cNvSpPr>
          <p:nvPr>
            <p:ph type="title"/>
          </p:nvPr>
        </p:nvSpPr>
        <p:spPr>
          <a:xfrm>
            <a:off x="685800" y="2130425"/>
            <a:ext cx="7772400" cy="1069975"/>
          </a:xfrm>
          <a:prstGeom prst="rect">
            <a:avLst/>
          </a:prstGeom>
        </p:spPr>
        <p:txBody>
          <a:bodyPr/>
          <a:lstStyle>
            <a:lvl1pPr algn="r"/>
          </a:lstStyle>
          <a:p>
            <a:r>
              <a:t>Title Text</a:t>
            </a:r>
          </a:p>
        </p:txBody>
      </p:sp>
      <p:sp>
        <p:nvSpPr>
          <p:cNvPr id="22" name="Body Level One…"/>
          <p:cNvSpPr txBox="1">
            <a:spLocks noGrp="1"/>
          </p:cNvSpPr>
          <p:nvPr>
            <p:ph type="body" sz="quarter" idx="1"/>
          </p:nvPr>
        </p:nvSpPr>
        <p:spPr>
          <a:xfrm>
            <a:off x="685800" y="2971800"/>
            <a:ext cx="7772400" cy="762000"/>
          </a:xfrm>
          <a:prstGeom prst="rect">
            <a:avLst/>
          </a:prstGeom>
        </p:spPr>
        <p:txBody>
          <a:bodyPr/>
          <a:lstStyle>
            <a:lvl1pPr marL="0" indent="0" algn="r">
              <a:buSzTx/>
              <a:buFontTx/>
              <a:buNone/>
              <a:defRPr>
                <a:solidFill>
                  <a:srgbClr val="0A0A0A"/>
                </a:solidFill>
              </a:defRPr>
            </a:lvl1pPr>
            <a:lvl2pPr marL="0" indent="457200" algn="r">
              <a:buSzTx/>
              <a:buFontTx/>
              <a:buNone/>
              <a:defRPr>
                <a:solidFill>
                  <a:srgbClr val="0A0A0A"/>
                </a:solidFill>
              </a:defRPr>
            </a:lvl2pPr>
            <a:lvl3pPr marL="0" indent="914400" algn="r">
              <a:buSzTx/>
              <a:buFontTx/>
              <a:buNone/>
              <a:defRPr>
                <a:solidFill>
                  <a:srgbClr val="0A0A0A"/>
                </a:solidFill>
              </a:defRPr>
            </a:lvl3pPr>
            <a:lvl4pPr marL="0" indent="1371600" algn="r">
              <a:buSzTx/>
              <a:buFontTx/>
              <a:buNone/>
              <a:defRPr>
                <a:solidFill>
                  <a:srgbClr val="0A0A0A"/>
                </a:solidFill>
              </a:defRPr>
            </a:lvl4pPr>
            <a:lvl5pPr marL="0" indent="1828800" algn="r">
              <a:buSzTx/>
              <a:buFontTx/>
              <a:buNone/>
              <a:defRPr>
                <a:solidFill>
                  <a:srgbClr val="0A0A0A"/>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11" name="Picture 10">
            <a:extLst>
              <a:ext uri="{FF2B5EF4-FFF2-40B4-BE49-F238E27FC236}">
                <a16:creationId xmlns:a16="http://schemas.microsoft.com/office/drawing/2014/main" id="{8160EAD5-CEA5-B84B-B993-E100ECDD320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76721" y="5931661"/>
            <a:ext cx="2050954" cy="794259"/>
          </a:xfrm>
          <a:prstGeom prst="rect">
            <a:avLst/>
          </a:prstGeom>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30"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32"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33"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34"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6"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EF6FD4B1-CF19-3D43-B7E4-4D5345A700F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43"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45"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46"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47" name="Title Text"/>
          <p:cNvSpPr txBox="1">
            <a:spLocks noGrp="1"/>
          </p:cNvSpPr>
          <p:nvPr>
            <p:ph type="title"/>
          </p:nvPr>
        </p:nvSpPr>
        <p:spPr>
          <a:xfrm>
            <a:off x="6629400" y="274638"/>
            <a:ext cx="2057400" cy="5851526"/>
          </a:xfrm>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48" name="Body Level One…"/>
          <p:cNvSpPr txBox="1">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7CBC446D-B4AB-B84F-A15F-2FA96848623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4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43" name="Title Text"/>
          <p:cNvSpPr txBox="1">
            <a:spLocks noGrp="1"/>
          </p:cNvSpPr>
          <p:nvPr>
            <p:ph type="title"/>
          </p:nvPr>
        </p:nvSpPr>
        <p:spPr>
          <a:xfrm>
            <a:off x="722312" y="4406900"/>
            <a:ext cx="7772401" cy="1362075"/>
          </a:xfrm>
          <a:prstGeom prst="rect">
            <a:avLst/>
          </a:prstGeom>
        </p:spPr>
        <p:txBody>
          <a:bodyPr anchor="t"/>
          <a:lstStyle>
            <a:lvl1pPr algn="l">
              <a:defRPr cap="all">
                <a:solidFill>
                  <a:srgbClr val="000000"/>
                </a:solidFill>
                <a:latin typeface="+mn-lt"/>
                <a:ea typeface="+mn-ea"/>
                <a:cs typeface="+mn-cs"/>
                <a:sym typeface="Calibri"/>
              </a:defRPr>
            </a:lvl1pPr>
          </a:lstStyle>
          <a:p>
            <a:pPr>
              <a:defRPr>
                <a:effectLst/>
              </a:defRPr>
            </a:pPr>
            <a:r>
              <a:t>Title Text</a:t>
            </a:r>
          </a:p>
        </p:txBody>
      </p:sp>
      <p:sp>
        <p:nvSpPr>
          <p:cNvPr id="44"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1A9D6D9F-AB7C-AA49-BB39-383CC889854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5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5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5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56"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57"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D86FE9AB-9D42-3B49-B495-CDA09CF9742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65"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67"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68"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69"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70"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71"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72"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5FA10BC4-CA2B-494E-A9D8-29C2ACD7374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8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8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83"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84"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8" name="Picture 7">
            <a:extLst>
              <a:ext uri="{FF2B5EF4-FFF2-40B4-BE49-F238E27FC236}">
                <a16:creationId xmlns:a16="http://schemas.microsoft.com/office/drawing/2014/main" id="{BD4395B9-08F7-9C4B-BD22-C80CDFE36CA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91"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93"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94"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9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7" name="Picture 6">
            <a:extLst>
              <a:ext uri="{FF2B5EF4-FFF2-40B4-BE49-F238E27FC236}">
                <a16:creationId xmlns:a16="http://schemas.microsoft.com/office/drawing/2014/main" id="{E803DE24-0DE9-7040-8856-15733499F4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10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0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0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06" name="Title Text"/>
          <p:cNvSpPr txBox="1">
            <a:spLocks noGrp="1"/>
          </p:cNvSpPr>
          <p:nvPr>
            <p:ph type="title"/>
          </p:nvPr>
        </p:nvSpPr>
        <p:spPr>
          <a:xfrm>
            <a:off x="457200" y="273050"/>
            <a:ext cx="3008314" cy="1162050"/>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07"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10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279BF304-9257-3044-BFD5-D8F883F6367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1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20" name="Title Text"/>
          <p:cNvSpPr txBox="1">
            <a:spLocks noGrp="1"/>
          </p:cNvSpPr>
          <p:nvPr>
            <p:ph type="title"/>
          </p:nvPr>
        </p:nvSpPr>
        <p:spPr>
          <a:xfrm>
            <a:off x="1792288" y="4800600"/>
            <a:ext cx="5486401" cy="566738"/>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21"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122"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23"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BB200369-232F-124A-8A35-E79EEA62ECD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 name="Picture 2" descr="Picture 2"/>
          <p:cNvPicPr>
            <a:picLocks noChangeAspect="1"/>
          </p:cNvPicPr>
          <p:nvPr/>
        </p:nvPicPr>
        <p:blipFill>
          <a:blip r:embed="rId13"/>
          <a:stretch>
            <a:fillRect/>
          </a:stretch>
        </p:blipFill>
        <p:spPr>
          <a:xfrm>
            <a:off x="3689091" y="5970992"/>
            <a:ext cx="1461018" cy="935817"/>
          </a:xfrm>
          <a:prstGeom prst="rect">
            <a:avLst/>
          </a:prstGeom>
          <a:ln w="12700">
            <a:miter lim="400000"/>
          </a:ln>
        </p:spPr>
      </p:pic>
      <p:pic>
        <p:nvPicPr>
          <p:cNvPr id="5" name="Picture 5" descr="Picture 5"/>
          <p:cNvPicPr>
            <a:picLocks noChangeAspect="1"/>
          </p:cNvPicPr>
          <p:nvPr/>
        </p:nvPicPr>
        <p:blipFill>
          <a:blip r:embed="rId14"/>
          <a:stretch>
            <a:fillRect/>
          </a:stretch>
        </p:blipFill>
        <p:spPr>
          <a:xfrm>
            <a:off x="457200" y="6242758"/>
            <a:ext cx="2070618" cy="397242"/>
          </a:xfrm>
          <a:prstGeom prst="rect">
            <a:avLst/>
          </a:prstGeom>
          <a:ln w="12700">
            <a:miter lim="400000"/>
          </a:ln>
        </p:spPr>
      </p:pic>
      <p:sp>
        <p:nvSpPr>
          <p:cNvPr id="6" name="Rectangle 3"/>
          <p:cNvSpPr/>
          <p:nvPr/>
        </p:nvSpPr>
        <p:spPr>
          <a:xfrm>
            <a:off x="0" y="0"/>
            <a:ext cx="9144000" cy="1524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7"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8" name="Body Level One…"/>
          <p:cNvSpPr txBox="1">
            <a:spLocks noGrp="1"/>
          </p:cNvSpPr>
          <p:nvPr>
            <p:ph type="body" idx="1"/>
          </p:nvPr>
        </p:nvSpPr>
        <p:spPr>
          <a:xfrm>
            <a:off x="457200" y="1600200"/>
            <a:ext cx="8229600" cy="4419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atin typeface="Arial"/>
                <a:ea typeface="Arial"/>
                <a:cs typeface="Arial"/>
                <a:sym typeface="Arial"/>
              </a:defRPr>
            </a:lvl1pPr>
          </a:lstStyle>
          <a:p>
            <a:fld id="{86CB4B4D-7CA3-9044-876B-883B54F8677D}" type="slidenum">
              <a:t>‹#›</a:t>
            </a:fld>
            <a:endParaRPr/>
          </a:p>
        </p:txBody>
      </p:sp>
      <p:pic>
        <p:nvPicPr>
          <p:cNvPr id="10" name="Picture 9">
            <a:extLst>
              <a:ext uri="{FF2B5EF4-FFF2-40B4-BE49-F238E27FC236}">
                <a16:creationId xmlns:a16="http://schemas.microsoft.com/office/drawing/2014/main" id="{F3D3735E-6EC3-E04F-9B55-98C0D825315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ichiganbusinessnetwork.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ctrTitle"/>
          </p:nvPr>
        </p:nvSpPr>
        <p:spPr>
          <a:xfrm>
            <a:off x="457200" y="1893888"/>
            <a:ext cx="8153400" cy="914401"/>
          </a:xfrm>
          <a:prstGeom prst="rect">
            <a:avLst/>
          </a:prstGeom>
        </p:spPr>
        <p:txBody>
          <a:bodyPr/>
          <a:lstStyle>
            <a:lvl1pPr>
              <a:defRPr>
                <a:effectLst>
                  <a:outerShdw blurRad="50800" dist="38100" dir="2700000" rotWithShape="0">
                    <a:srgbClr val="000000">
                      <a:alpha val="43000"/>
                    </a:srgbClr>
                  </a:outerShdw>
                </a:effectLst>
              </a:defRPr>
            </a:lvl1pPr>
          </a:lstStyle>
          <a:p>
            <a:r>
              <a:t>Michigan Future Business Index</a:t>
            </a:r>
          </a:p>
        </p:txBody>
      </p:sp>
      <p:sp>
        <p:nvSpPr>
          <p:cNvPr id="159" name="Subtitle 2"/>
          <p:cNvSpPr txBox="1">
            <a:spLocks noGrp="1"/>
          </p:cNvSpPr>
          <p:nvPr>
            <p:ph type="subTitle" sz="quarter" idx="1"/>
          </p:nvPr>
        </p:nvSpPr>
        <p:spPr>
          <a:xfrm>
            <a:off x="762000" y="2514600"/>
            <a:ext cx="7848600" cy="914400"/>
          </a:xfrm>
          <a:prstGeom prst="rect">
            <a:avLst/>
          </a:prstGeom>
        </p:spPr>
        <p:txBody>
          <a:bodyPr/>
          <a:lstStyle>
            <a:lvl1pPr>
              <a:spcBef>
                <a:spcPts val="0"/>
              </a:spcBef>
              <a:defRPr b="1"/>
            </a:lvl1pPr>
          </a:lstStyle>
          <a:p>
            <a:r>
              <a:rPr dirty="0"/>
              <a:t>Q</a:t>
            </a:r>
            <a:r>
              <a:rPr lang="en-US" dirty="0"/>
              <a:t>4</a:t>
            </a:r>
            <a:r>
              <a:rPr dirty="0"/>
              <a:t> </a:t>
            </a:r>
            <a:r>
              <a:rPr lang="en-US" dirty="0"/>
              <a:t>2022</a:t>
            </a:r>
            <a:endParaRPr dirty="0"/>
          </a:p>
        </p:txBody>
      </p:sp>
      <p:sp>
        <p:nvSpPr>
          <p:cNvPr id="160" name="TextBox 3"/>
          <p:cNvSpPr txBox="1"/>
          <p:nvPr/>
        </p:nvSpPr>
        <p:spPr>
          <a:xfrm>
            <a:off x="4038600" y="4038600"/>
            <a:ext cx="457200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3600" b="1">
                <a:latin typeface="Arial"/>
                <a:ea typeface="Arial"/>
                <a:cs typeface="Arial"/>
                <a:sym typeface="Arial"/>
              </a:defRPr>
            </a:pPr>
            <a:r>
              <a:rPr lang="en-US" dirty="0"/>
              <a:t>Kevin Crawley</a:t>
            </a:r>
          </a:p>
          <a:p>
            <a:pPr algn="r">
              <a:defRPr>
                <a:latin typeface="Arial"/>
                <a:ea typeface="Arial"/>
                <a:cs typeface="Arial"/>
                <a:sym typeface="Arial"/>
              </a:defRPr>
            </a:pPr>
            <a:r>
              <a:rPr lang="en-US" sz="2400" dirty="0"/>
              <a:t>Chief Operating Officer</a:t>
            </a:r>
          </a:p>
          <a:p>
            <a:pPr algn="r">
              <a:defRPr sz="1600">
                <a:latin typeface="Arial"/>
                <a:ea typeface="Arial"/>
                <a:cs typeface="Arial"/>
                <a:sym typeface="Arial"/>
              </a:defRPr>
            </a:pPr>
            <a:r>
              <a:rPr lang="en-US" sz="2400" dirty="0" err="1"/>
              <a:t>Cinnaire</a:t>
            </a:r>
            <a:endParaRPr sz="24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dirty="0"/>
              <a:t>Sales </a:t>
            </a:r>
            <a:r>
              <a:rPr lang="en-US" dirty="0"/>
              <a:t>&amp; Profit </a:t>
            </a:r>
            <a:r>
              <a:rPr dirty="0"/>
              <a:t>Projections</a:t>
            </a:r>
            <a:r>
              <a:rPr lang="en-US" dirty="0"/>
              <a:t> </a:t>
            </a:r>
            <a:br>
              <a:rPr lang="en-US" dirty="0"/>
            </a:br>
            <a:r>
              <a:rPr lang="en-US" dirty="0"/>
              <a:t>Continue to Slump</a:t>
            </a:r>
            <a:endParaRPr dirty="0"/>
          </a:p>
        </p:txBody>
      </p:sp>
      <p:sp>
        <p:nvSpPr>
          <p:cNvPr id="180" name="Content Placeholder 2"/>
          <p:cNvSpPr txBox="1">
            <a:spLocks noGrp="1"/>
          </p:cNvSpPr>
          <p:nvPr>
            <p:ph type="body" idx="1"/>
          </p:nvPr>
        </p:nvSpPr>
        <p:spPr>
          <a:xfrm>
            <a:off x="237506" y="1600199"/>
            <a:ext cx="8657112" cy="4574970"/>
          </a:xfrm>
          <a:prstGeom prst="rect">
            <a:avLst/>
          </a:prstGeom>
        </p:spPr>
        <p:txBody>
          <a:bodyPr>
            <a:normAutofit fontScale="92500" lnSpcReduction="10000"/>
          </a:bodyPr>
          <a:lstStyle/>
          <a:p>
            <a:pPr marL="277749" indent="-277749" defTabSz="740663">
              <a:spcBef>
                <a:spcPts val="500"/>
              </a:spcBef>
              <a:spcAft>
                <a:spcPts val="600"/>
              </a:spcAft>
              <a:defRPr sz="2106"/>
            </a:pPr>
            <a:r>
              <a:rPr lang="en-US" sz="2400" dirty="0"/>
              <a:t>Percentages of those projecting sales and profit increases continue on a downward trajectory since Q2 2021. Projections for </a:t>
            </a:r>
            <a:r>
              <a:rPr lang="en-US" sz="2400" u="sng" dirty="0"/>
              <a:t>decreased profits</a:t>
            </a:r>
            <a:r>
              <a:rPr lang="en-US" sz="2400" dirty="0"/>
              <a:t> remain at an MFBI record level (27%), up 14 points from one year ago.</a:t>
            </a:r>
            <a:endParaRPr sz="2400" dirty="0"/>
          </a:p>
          <a:p>
            <a:pPr marL="601789" lvl="1" indent="-231457" defTabSz="740663">
              <a:spcBef>
                <a:spcPts val="400"/>
              </a:spcBef>
              <a:spcAft>
                <a:spcPts val="600"/>
              </a:spcAft>
              <a:defRPr sz="1782" b="1">
                <a:solidFill>
                  <a:srgbClr val="2B59A9"/>
                </a:solidFill>
              </a:defRPr>
            </a:pPr>
            <a:r>
              <a:rPr lang="en-US" sz="2200" dirty="0"/>
              <a:t>Projected sales growth at 45% — down eight points from one year ago. Expectations for sales decreases reaches a record level (17%). </a:t>
            </a:r>
          </a:p>
          <a:p>
            <a:pPr marL="601789" lvl="1" indent="-231457" defTabSz="740663">
              <a:spcBef>
                <a:spcPts val="400"/>
              </a:spcBef>
              <a:spcAft>
                <a:spcPts val="600"/>
              </a:spcAft>
              <a:defRPr sz="1782" b="1">
                <a:solidFill>
                  <a:srgbClr val="2B59A9"/>
                </a:solidFill>
              </a:defRPr>
            </a:pPr>
            <a:r>
              <a:rPr lang="en-US" sz="2200" dirty="0"/>
              <a:t>Twenty-seven percent (27</a:t>
            </a:r>
            <a:r>
              <a:rPr sz="2200" dirty="0"/>
              <a:t>%</a:t>
            </a:r>
            <a:r>
              <a:rPr lang="en-US" sz="2200" dirty="0"/>
              <a:t>) expect profits to continue to decline in the next six months. The percentage of those believing profits will increase is now nearly equal to those believing they will stay the same.</a:t>
            </a:r>
            <a:endParaRPr sz="2200" dirty="0"/>
          </a:p>
          <a:p>
            <a:pPr marL="277749" lvl="1" indent="-277749" defTabSz="740663">
              <a:spcBef>
                <a:spcPts val="500"/>
              </a:spcBef>
              <a:spcAft>
                <a:spcPts val="600"/>
              </a:spcAft>
              <a:buChar char="•"/>
              <a:defRPr sz="2106"/>
            </a:pPr>
            <a:r>
              <a:rPr sz="2400" dirty="0"/>
              <a:t>Expectations for sales growth is</a:t>
            </a:r>
            <a:r>
              <a:rPr lang="en-US" sz="2400" dirty="0"/>
              <a:t> now</a:t>
            </a:r>
            <a:r>
              <a:rPr sz="2400" dirty="0"/>
              <a:t> highest </a:t>
            </a:r>
            <a:r>
              <a:rPr lang="en-US" sz="2400" dirty="0"/>
              <a:t>in the Business/Professional Services sector (53%) and lowest in the Non-Profit/Health Care sector (36%). </a:t>
            </a:r>
          </a:p>
          <a:p>
            <a:pPr marL="277749" lvl="1" indent="-277749" defTabSz="740663">
              <a:spcBef>
                <a:spcPts val="500"/>
              </a:spcBef>
              <a:spcAft>
                <a:spcPts val="600"/>
              </a:spcAft>
              <a:buChar char="•"/>
              <a:defRPr sz="2106"/>
            </a:pPr>
            <a:r>
              <a:rPr lang="en-US" sz="2400" dirty="0"/>
              <a:t>P</a:t>
            </a:r>
            <a:r>
              <a:rPr sz="2400" dirty="0"/>
              <a:t>rofit</a:t>
            </a:r>
            <a:r>
              <a:rPr lang="en-US" sz="2400" dirty="0"/>
              <a:t> increases</a:t>
            </a:r>
            <a:r>
              <a:rPr sz="2400" dirty="0"/>
              <a:t> </a:t>
            </a:r>
            <a:r>
              <a:rPr lang="en-US" sz="2400" dirty="0"/>
              <a:t>are most expected in the Business/Professional Services sector (42%) and lowest in the Retail/Food Service sector (28%)</a:t>
            </a:r>
            <a:endParaRPr sz="2400" dirty="0"/>
          </a:p>
        </p:txBody>
      </p:sp>
    </p:spTree>
    <p:extLst>
      <p:ext uri="{BB962C8B-B14F-4D97-AF65-F5344CB8AC3E}">
        <p14:creationId xmlns:p14="http://schemas.microsoft.com/office/powerpoint/2010/main" val="3151375484"/>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0" y="274638"/>
            <a:ext cx="9144000" cy="1143001"/>
          </a:xfrm>
          <a:prstGeom prst="rect">
            <a:avLst/>
          </a:prstGeom>
        </p:spPr>
        <p:txBody>
          <a:bodyPr>
            <a:normAutofit/>
          </a:bodyPr>
          <a:lstStyle/>
          <a:p>
            <a:r>
              <a:rPr lang="en-US" dirty="0"/>
              <a:t>Hiring Continues To Slow</a:t>
            </a:r>
            <a:endParaRPr dirty="0"/>
          </a:p>
        </p:txBody>
      </p:sp>
      <p:sp>
        <p:nvSpPr>
          <p:cNvPr id="183" name="Content Placeholder 2"/>
          <p:cNvSpPr txBox="1">
            <a:spLocks noGrp="1"/>
          </p:cNvSpPr>
          <p:nvPr>
            <p:ph type="body" idx="1"/>
          </p:nvPr>
        </p:nvSpPr>
        <p:spPr>
          <a:xfrm>
            <a:off x="76200" y="1523998"/>
            <a:ext cx="8991600" cy="4544293"/>
          </a:xfrm>
          <a:prstGeom prst="rect">
            <a:avLst/>
          </a:prstGeom>
        </p:spPr>
        <p:txBody>
          <a:bodyPr>
            <a:normAutofit lnSpcReduction="10000"/>
          </a:bodyPr>
          <a:lstStyle/>
          <a:p>
            <a:pPr>
              <a:spcBef>
                <a:spcPts val="0"/>
              </a:spcBef>
              <a:spcAft>
                <a:spcPts val="600"/>
              </a:spcAft>
              <a:defRPr sz="2600"/>
            </a:pPr>
            <a:r>
              <a:rPr lang="en-US" sz="2200" dirty="0"/>
              <a:t>Nearly half (48%) of respondents say they will maintain current staffing levels, while four-in-ten (40%) say they plan to hire more employees. The percentage of those saying they are hiring is down nine points from one year ago. The share of those projecting a decrease in employees reaches a level not seen since 2013.</a:t>
            </a:r>
          </a:p>
          <a:p>
            <a:pPr marL="742950" lvl="1" indent="-285750">
              <a:spcBef>
                <a:spcPts val="0"/>
              </a:spcBef>
              <a:spcAft>
                <a:spcPts val="600"/>
              </a:spcAft>
              <a:defRPr sz="2200" b="1">
                <a:solidFill>
                  <a:srgbClr val="2B59A9"/>
                </a:solidFill>
              </a:defRPr>
            </a:pPr>
            <a:r>
              <a:rPr lang="en-US" sz="2000" dirty="0"/>
              <a:t>Forty percent (40%) say they plan to hire more employees over the next six months. This is the second consecutive MFBI indicating a hiring slowdown. </a:t>
            </a:r>
          </a:p>
          <a:p>
            <a:pPr marL="742950" lvl="1" indent="-285750">
              <a:spcBef>
                <a:spcPts val="0"/>
              </a:spcBef>
              <a:spcAft>
                <a:spcPts val="600"/>
              </a:spcAft>
              <a:defRPr sz="2200" b="1">
                <a:solidFill>
                  <a:srgbClr val="2B59A9"/>
                </a:solidFill>
              </a:defRPr>
            </a:pPr>
            <a:r>
              <a:rPr lang="en-US" sz="2000" dirty="0"/>
              <a:t>Forty-eight percent (48%) </a:t>
            </a:r>
            <a:r>
              <a:rPr sz="2000" dirty="0"/>
              <a:t>will maintain staff at current levels, </a:t>
            </a:r>
            <a:r>
              <a:rPr lang="en-US" sz="2000" dirty="0"/>
              <a:t>up six </a:t>
            </a:r>
            <a:r>
              <a:rPr sz="2000" dirty="0"/>
              <a:t>points from </a:t>
            </a:r>
            <a:r>
              <a:rPr lang="en-US" sz="2000" dirty="0"/>
              <a:t>Q4 2021.</a:t>
            </a:r>
            <a:r>
              <a:rPr sz="2000" dirty="0"/>
              <a:t> </a:t>
            </a:r>
          </a:p>
          <a:p>
            <a:pPr marL="742950" lvl="1" indent="-285750">
              <a:spcBef>
                <a:spcPts val="0"/>
              </a:spcBef>
              <a:spcAft>
                <a:spcPts val="600"/>
              </a:spcAft>
              <a:defRPr sz="2200" b="1">
                <a:solidFill>
                  <a:srgbClr val="2B59A9"/>
                </a:solidFill>
              </a:defRPr>
            </a:pPr>
            <a:r>
              <a:rPr lang="en-US" sz="2000" dirty="0"/>
              <a:t>8</a:t>
            </a:r>
            <a:r>
              <a:rPr sz="2000" dirty="0"/>
              <a:t>% </a:t>
            </a:r>
            <a:r>
              <a:rPr lang="en-US" sz="2000" dirty="0"/>
              <a:t>now </a:t>
            </a:r>
            <a:r>
              <a:rPr sz="2000" dirty="0"/>
              <a:t>say they plan to lay off employee,</a:t>
            </a:r>
            <a:r>
              <a:rPr lang="en-US" sz="2000" dirty="0"/>
              <a:t> which is up three points from Q4 2021 and up five points from Q2 2022.</a:t>
            </a:r>
            <a:endParaRPr sz="2000" dirty="0"/>
          </a:p>
          <a:p>
            <a:pPr>
              <a:spcBef>
                <a:spcPts val="0"/>
              </a:spcBef>
              <a:spcAft>
                <a:spcPts val="600"/>
              </a:spcAft>
              <a:defRPr sz="2600"/>
            </a:pPr>
            <a:r>
              <a:rPr sz="2200" dirty="0"/>
              <a:t>The </a:t>
            </a:r>
            <a:r>
              <a:rPr lang="en-US" sz="2200" dirty="0"/>
              <a:t>Non-Profit/Health Care sector (49%) is most</a:t>
            </a:r>
            <a:r>
              <a:rPr sz="2200" dirty="0"/>
              <a:t> likely to be hiring</a:t>
            </a:r>
            <a:r>
              <a:rPr lang="en-US" sz="2200" dirty="0"/>
              <a:t> in the next six months. The Insurance/Finance/Real Estate sector is most likely to be losing employees in the next six months (12%). </a:t>
            </a:r>
            <a:endParaRPr sz="2200" dirty="0"/>
          </a:p>
        </p:txBody>
      </p:sp>
    </p:spTree>
    <p:extLst>
      <p:ext uri="{BB962C8B-B14F-4D97-AF65-F5344CB8AC3E}">
        <p14:creationId xmlns:p14="http://schemas.microsoft.com/office/powerpoint/2010/main" val="2381189801"/>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lang="en-US" dirty="0"/>
              <a:t>Nearly Two-In-Three Continue to Report a Lack of Job Applicants</a:t>
            </a:r>
            <a:endParaRPr dirty="0"/>
          </a:p>
        </p:txBody>
      </p:sp>
      <p:sp>
        <p:nvSpPr>
          <p:cNvPr id="221" name="Content Placeholder 2"/>
          <p:cNvSpPr txBox="1">
            <a:spLocks noGrp="1"/>
          </p:cNvSpPr>
          <p:nvPr>
            <p:ph type="body" idx="1"/>
          </p:nvPr>
        </p:nvSpPr>
        <p:spPr>
          <a:xfrm>
            <a:off x="304800" y="1524000"/>
            <a:ext cx="8610600" cy="4629150"/>
          </a:xfrm>
          <a:prstGeom prst="rect">
            <a:avLst/>
          </a:prstGeom>
        </p:spPr>
        <p:txBody>
          <a:bodyPr>
            <a:normAutofit fontScale="92500" lnSpcReduction="20000"/>
          </a:bodyPr>
          <a:lstStyle/>
          <a:p>
            <a:pPr>
              <a:spcBef>
                <a:spcPts val="600"/>
              </a:spcBef>
              <a:defRPr sz="2800"/>
            </a:pPr>
            <a:r>
              <a:rPr lang="en-US" dirty="0"/>
              <a:t>No change from Q2, 63% rate their access to qualified talent as “only fair” or “poor.” Only 29% say it’s “pretty good” or “excellent.” </a:t>
            </a:r>
          </a:p>
          <a:p>
            <a:pPr>
              <a:spcBef>
                <a:spcPts val="600"/>
              </a:spcBef>
              <a:defRPr sz="2800"/>
            </a:pPr>
            <a:r>
              <a:rPr lang="en-US" dirty="0"/>
              <a:t>Nearly two-thirds 64</a:t>
            </a:r>
            <a:r>
              <a:rPr dirty="0"/>
              <a:t>% are</a:t>
            </a:r>
            <a:r>
              <a:rPr lang="en-US" dirty="0"/>
              <a:t> still</a:t>
            </a:r>
            <a:r>
              <a:rPr dirty="0"/>
              <a:t> </a:t>
            </a:r>
            <a:r>
              <a:rPr lang="en-US" dirty="0"/>
              <a:t>having </a:t>
            </a:r>
            <a:r>
              <a:rPr dirty="0"/>
              <a:t>difficulty filling open jobs</a:t>
            </a:r>
            <a:r>
              <a:rPr lang="en-US" dirty="0"/>
              <a:t>.</a:t>
            </a:r>
            <a:endParaRPr dirty="0"/>
          </a:p>
          <a:p>
            <a:pPr marL="742950" lvl="1" indent="-285750">
              <a:spcBef>
                <a:spcPts val="500"/>
              </a:spcBef>
              <a:defRPr sz="2400" b="1">
                <a:solidFill>
                  <a:srgbClr val="2B59A9"/>
                </a:solidFill>
              </a:defRPr>
            </a:pPr>
            <a:r>
              <a:rPr lang="en-US" dirty="0"/>
              <a:t>Up two points from a year ago, 82</a:t>
            </a:r>
            <a:r>
              <a:rPr dirty="0"/>
              <a:t>% of those </a:t>
            </a:r>
            <a:r>
              <a:rPr u="sng" dirty="0"/>
              <a:t>actively searching</a:t>
            </a:r>
            <a:r>
              <a:rPr dirty="0"/>
              <a:t> for talent are having difficulty</a:t>
            </a:r>
            <a:r>
              <a:rPr lang="en-US" dirty="0"/>
              <a:t>.</a:t>
            </a:r>
            <a:r>
              <a:rPr dirty="0"/>
              <a:t> </a:t>
            </a:r>
            <a:endParaRPr lang="en-US" dirty="0"/>
          </a:p>
          <a:p>
            <a:pPr marL="742950" lvl="1" indent="-285750">
              <a:spcBef>
                <a:spcPts val="500"/>
              </a:spcBef>
              <a:defRPr sz="2400" b="1">
                <a:solidFill>
                  <a:srgbClr val="2B59A9"/>
                </a:solidFill>
              </a:defRPr>
            </a:pPr>
            <a:r>
              <a:rPr lang="en-US" dirty="0"/>
              <a:t>42% attribute that difficulty to a lack of </a:t>
            </a:r>
            <a:r>
              <a:rPr lang="en-US" u="sng" dirty="0"/>
              <a:t>any</a:t>
            </a:r>
            <a:r>
              <a:rPr lang="en-US" dirty="0"/>
              <a:t> applicants – down 15 points from a year ago</a:t>
            </a:r>
          </a:p>
          <a:p>
            <a:pPr marL="742950" lvl="1" indent="-285750">
              <a:spcBef>
                <a:spcPts val="500"/>
              </a:spcBef>
              <a:defRPr sz="2400" b="1">
                <a:solidFill>
                  <a:srgbClr val="2B59A9"/>
                </a:solidFill>
              </a:defRPr>
            </a:pPr>
            <a:r>
              <a:rPr lang="en-US" dirty="0"/>
              <a:t>48</a:t>
            </a:r>
            <a:r>
              <a:rPr dirty="0"/>
              <a:t>% </a:t>
            </a:r>
            <a:r>
              <a:rPr lang="en-US" dirty="0"/>
              <a:t>attribute it to</a:t>
            </a:r>
            <a:r>
              <a:rPr dirty="0"/>
              <a:t> </a:t>
            </a:r>
            <a:r>
              <a:rPr lang="en-US" dirty="0"/>
              <a:t>a</a:t>
            </a:r>
            <a:r>
              <a:rPr dirty="0"/>
              <a:t> lack of </a:t>
            </a:r>
            <a:r>
              <a:rPr u="sng" dirty="0"/>
              <a:t>qualified</a:t>
            </a:r>
            <a:r>
              <a:rPr dirty="0"/>
              <a:t> applicants</a:t>
            </a:r>
            <a:r>
              <a:rPr lang="en-US" dirty="0"/>
              <a:t> – up 19 points from a year ago and back on top, indicating a shift in the labor market.</a:t>
            </a:r>
          </a:p>
          <a:p>
            <a:pPr marL="1200150" lvl="2" indent="-285750">
              <a:spcBef>
                <a:spcPts val="500"/>
              </a:spcBef>
              <a:buChar char="–"/>
              <a:defRPr sz="2000" b="1">
                <a:solidFill>
                  <a:srgbClr val="BD1B40"/>
                </a:solidFill>
              </a:defRPr>
            </a:pPr>
            <a:r>
              <a:rPr lang="en-US" sz="2200" dirty="0"/>
              <a:t>Most say they are keeping the positions open, training less qualified applicants or using temp agencies to fill positions.</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normAutofit fontScale="90000"/>
          </a:bodyPr>
          <a:lstStyle>
            <a:lvl1pPr defTabSz="896111">
              <a:defRPr sz="3920">
                <a:effectLst>
                  <a:outerShdw blurRad="49784" dist="37338" dir="5400000" rotWithShape="0">
                    <a:srgbClr val="000000">
                      <a:alpha val="40000"/>
                    </a:srgbClr>
                  </a:outerShdw>
                </a:effectLst>
              </a:defRPr>
            </a:lvl1pPr>
          </a:lstStyle>
          <a:p>
            <a:r>
              <a:rPr dirty="0"/>
              <a:t>Wage </a:t>
            </a:r>
            <a:r>
              <a:rPr lang="en-US" dirty="0"/>
              <a:t>Inflation Continues </a:t>
            </a:r>
            <a:br>
              <a:rPr lang="en-US" dirty="0"/>
            </a:br>
            <a:r>
              <a:rPr lang="en-US" dirty="0"/>
              <a:t>to Set Records</a:t>
            </a:r>
            <a:endParaRPr dirty="0"/>
          </a:p>
        </p:txBody>
      </p:sp>
      <p:sp>
        <p:nvSpPr>
          <p:cNvPr id="186" name="Content Placeholder 2"/>
          <p:cNvSpPr txBox="1">
            <a:spLocks noGrp="1"/>
          </p:cNvSpPr>
          <p:nvPr>
            <p:ph type="body" idx="1"/>
          </p:nvPr>
        </p:nvSpPr>
        <p:spPr>
          <a:xfrm>
            <a:off x="425708" y="1638300"/>
            <a:ext cx="8229601" cy="4505646"/>
          </a:xfrm>
          <a:prstGeom prst="rect">
            <a:avLst/>
          </a:prstGeom>
        </p:spPr>
        <p:txBody>
          <a:bodyPr>
            <a:normAutofit lnSpcReduction="10000"/>
          </a:bodyPr>
          <a:lstStyle/>
          <a:p>
            <a:pPr>
              <a:spcBef>
                <a:spcPts val="0"/>
              </a:spcBef>
              <a:spcAft>
                <a:spcPts val="1200"/>
              </a:spcAft>
              <a:defRPr sz="2800"/>
            </a:pPr>
            <a:r>
              <a:rPr lang="en-US" b="1" dirty="0"/>
              <a:t>Reminder: </a:t>
            </a:r>
            <a:r>
              <a:rPr lang="en-US" dirty="0"/>
              <a:t>earlier in the survey, a record share (62%) said they’ve already raised wages in the past six months and “wage inflation” is now the third most significant challenge (32%) to doing business in Michigan.</a:t>
            </a:r>
          </a:p>
          <a:p>
            <a:pPr>
              <a:spcBef>
                <a:spcPts val="0"/>
              </a:spcBef>
              <a:spcAft>
                <a:spcPts val="1200"/>
              </a:spcAft>
              <a:defRPr sz="2800"/>
            </a:pPr>
            <a:r>
              <a:rPr lang="en-US" dirty="0"/>
              <a:t>Nearly half (46%) say they will continue to raise wages in the next six months, another near-record result.</a:t>
            </a:r>
            <a:endParaRPr dirty="0"/>
          </a:p>
          <a:p>
            <a:pPr>
              <a:spcBef>
                <a:spcPts val="0"/>
              </a:spcBef>
              <a:spcAft>
                <a:spcPts val="1200"/>
              </a:spcAft>
              <a:defRPr sz="2800"/>
            </a:pPr>
            <a:r>
              <a:rPr dirty="0"/>
              <a:t>Projections for wage </a:t>
            </a:r>
            <a:r>
              <a:rPr lang="en-US" dirty="0"/>
              <a:t>growth</a:t>
            </a:r>
            <a:r>
              <a:rPr dirty="0"/>
              <a:t> are strongest in the </a:t>
            </a:r>
            <a:r>
              <a:rPr lang="en-US" dirty="0"/>
              <a:t>Insurance/Finance/Real Estate sector (55%).</a:t>
            </a:r>
            <a:endParaRPr dirty="0"/>
          </a:p>
        </p:txBody>
      </p:sp>
    </p:spTree>
    <p:extLst>
      <p:ext uri="{BB962C8B-B14F-4D97-AF65-F5344CB8AC3E}">
        <p14:creationId xmlns:p14="http://schemas.microsoft.com/office/powerpoint/2010/main" val="1724307026"/>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itle 1"/>
          <p:cNvSpPr txBox="1">
            <a:spLocks noGrp="1"/>
          </p:cNvSpPr>
          <p:nvPr>
            <p:ph type="title"/>
          </p:nvPr>
        </p:nvSpPr>
        <p:spPr>
          <a:prstGeom prst="rect">
            <a:avLst/>
          </a:prstGeom>
        </p:spPr>
        <p:txBody>
          <a:bodyPr>
            <a:normAutofit/>
          </a:bodyPr>
          <a:lstStyle/>
          <a:p>
            <a:r>
              <a:rPr dirty="0"/>
              <a:t>Projected Investments</a:t>
            </a:r>
            <a:r>
              <a:rPr lang="en-US" dirty="0"/>
              <a:t> &amp; Growth</a:t>
            </a:r>
            <a:endParaRPr dirty="0"/>
          </a:p>
        </p:txBody>
      </p:sp>
      <p:sp>
        <p:nvSpPr>
          <p:cNvPr id="232" name="Content Placeholder 2"/>
          <p:cNvSpPr txBox="1">
            <a:spLocks noGrp="1"/>
          </p:cNvSpPr>
          <p:nvPr>
            <p:ph type="body" idx="1"/>
          </p:nvPr>
        </p:nvSpPr>
        <p:spPr>
          <a:xfrm>
            <a:off x="457199" y="1709055"/>
            <a:ext cx="8341743" cy="4419600"/>
          </a:xfrm>
          <a:prstGeom prst="rect">
            <a:avLst/>
          </a:prstGeom>
        </p:spPr>
        <p:txBody>
          <a:bodyPr>
            <a:normAutofit/>
          </a:bodyPr>
          <a:lstStyle/>
          <a:p>
            <a:pPr marL="339470" indent="-339470" defTabSz="905255">
              <a:spcBef>
                <a:spcPts val="600"/>
              </a:spcBef>
              <a:defRPr sz="2772"/>
            </a:pPr>
            <a:r>
              <a:rPr lang="en-US" dirty="0"/>
              <a:t>A majority (61%) plan to </a:t>
            </a:r>
            <a:r>
              <a:rPr dirty="0"/>
              <a:t>invest in </a:t>
            </a:r>
            <a:r>
              <a:rPr b="1" dirty="0"/>
              <a:t>employee training </a:t>
            </a:r>
            <a:r>
              <a:rPr lang="en-US" dirty="0"/>
              <a:t>within the next 6 months </a:t>
            </a:r>
            <a:r>
              <a:rPr dirty="0"/>
              <a:t>– </a:t>
            </a:r>
            <a:r>
              <a:rPr lang="en-US" dirty="0"/>
              <a:t>up two points from one year ago.</a:t>
            </a:r>
          </a:p>
          <a:p>
            <a:pPr marL="339470" indent="-339470" defTabSz="905255">
              <a:spcBef>
                <a:spcPts val="600"/>
              </a:spcBef>
              <a:defRPr sz="2772"/>
            </a:pPr>
            <a:r>
              <a:rPr lang="en-US" dirty="0"/>
              <a:t>More than half </a:t>
            </a:r>
            <a:r>
              <a:rPr dirty="0"/>
              <a:t>(5</a:t>
            </a:r>
            <a:r>
              <a:rPr lang="en-US" dirty="0"/>
              <a:t>2</a:t>
            </a:r>
            <a:r>
              <a:rPr dirty="0"/>
              <a:t>%) will invest in </a:t>
            </a:r>
            <a:r>
              <a:rPr b="1" dirty="0"/>
              <a:t>advertising</a:t>
            </a:r>
            <a:r>
              <a:rPr dirty="0"/>
              <a:t> – </a:t>
            </a:r>
            <a:r>
              <a:rPr lang="en-US" dirty="0"/>
              <a:t>up two points from one year ago.</a:t>
            </a:r>
          </a:p>
          <a:p>
            <a:pPr marL="339470" indent="-339470" defTabSz="905255">
              <a:spcBef>
                <a:spcPts val="600"/>
              </a:spcBef>
              <a:defRPr sz="2772"/>
            </a:pPr>
            <a:r>
              <a:rPr lang="en-US" dirty="0"/>
              <a:t>Nearly one quarter (25%) plan to invest in </a:t>
            </a:r>
            <a:r>
              <a:rPr lang="en-US" b="1" dirty="0"/>
              <a:t>new equipment</a:t>
            </a:r>
            <a:r>
              <a:rPr lang="en-US" dirty="0"/>
              <a:t> – down one point from a year ago.</a:t>
            </a:r>
          </a:p>
          <a:p>
            <a:pPr marL="339470" indent="-339470" defTabSz="905255">
              <a:spcBef>
                <a:spcPts val="600"/>
              </a:spcBef>
              <a:defRPr sz="2772"/>
            </a:pPr>
            <a:r>
              <a:rPr lang="en-US" dirty="0"/>
              <a:t>Over one-third </a:t>
            </a:r>
            <a:r>
              <a:rPr dirty="0"/>
              <a:t>(</a:t>
            </a:r>
            <a:r>
              <a:rPr lang="en-US" dirty="0"/>
              <a:t>35</a:t>
            </a:r>
            <a:r>
              <a:rPr dirty="0"/>
              <a:t>%) plan to add a </a:t>
            </a:r>
            <a:r>
              <a:rPr b="1" dirty="0"/>
              <a:t>new product line or service</a:t>
            </a:r>
            <a:r>
              <a:rPr dirty="0"/>
              <a:t> — </a:t>
            </a:r>
            <a:r>
              <a:rPr lang="en-US" dirty="0"/>
              <a:t>up one point from one year ago.</a:t>
            </a:r>
            <a:endParaRPr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1"/>
          <p:cNvSpPr txBox="1">
            <a:spLocks noGrp="1"/>
          </p:cNvSpPr>
          <p:nvPr>
            <p:ph type="title"/>
          </p:nvPr>
        </p:nvSpPr>
        <p:spPr>
          <a:prstGeom prst="rect">
            <a:avLst/>
          </a:prstGeom>
        </p:spPr>
        <p:txBody>
          <a:bodyPr/>
          <a:lstStyle/>
          <a:p>
            <a:r>
              <a:rPr dirty="0"/>
              <a:t>Conclusions:</a:t>
            </a:r>
          </a:p>
        </p:txBody>
      </p:sp>
      <p:sp>
        <p:nvSpPr>
          <p:cNvPr id="235" name="Content Placeholder 2"/>
          <p:cNvSpPr txBox="1">
            <a:spLocks noGrp="1"/>
          </p:cNvSpPr>
          <p:nvPr>
            <p:ph type="body" idx="1"/>
          </p:nvPr>
        </p:nvSpPr>
        <p:spPr>
          <a:xfrm>
            <a:off x="279400" y="1600200"/>
            <a:ext cx="8585200" cy="4419600"/>
          </a:xfrm>
          <a:prstGeom prst="rect">
            <a:avLst/>
          </a:prstGeom>
        </p:spPr>
        <p:txBody>
          <a:bodyPr>
            <a:normAutofit lnSpcReduction="10000"/>
          </a:bodyPr>
          <a:lstStyle/>
          <a:p>
            <a:pPr marL="257175" indent="-257175" defTabSz="685800">
              <a:spcBef>
                <a:spcPts val="400"/>
              </a:spcBef>
              <a:defRPr sz="2400"/>
            </a:pPr>
            <a:r>
              <a:rPr lang="en-US" sz="2400" dirty="0"/>
              <a:t>Inflation worries continue, but the Q4 2022 MFBI indicates that fears of a long recession are softening. The data indicates that wage inflation is making a more significant impact on profitability and hiring. </a:t>
            </a:r>
          </a:p>
          <a:p>
            <a:pPr marL="257175" indent="-257175" defTabSz="685800">
              <a:spcBef>
                <a:spcPts val="400"/>
              </a:spcBef>
              <a:defRPr sz="2400"/>
            </a:pPr>
            <a:r>
              <a:rPr lang="en-US" sz="2400" dirty="0"/>
              <a:t>Satisfaction with the economy continues to slump.</a:t>
            </a:r>
            <a:endParaRPr sz="2400" dirty="0"/>
          </a:p>
          <a:p>
            <a:pPr marL="257175" indent="-257175" defTabSz="685800">
              <a:spcBef>
                <a:spcPts val="400"/>
              </a:spcBef>
              <a:defRPr sz="2400"/>
            </a:pPr>
            <a:r>
              <a:rPr lang="en-US" sz="2400" dirty="0"/>
              <a:t>Sales and profits for the last six months exceeded expectations of the Q2 2022 MFBI. However, small business is cautious regarding projections for the next six months. They see reasons for optimism (growth, demand, opportunity) but the economy and labor market continue to cause uncertainty. </a:t>
            </a:r>
          </a:p>
          <a:p>
            <a:pPr marL="257175" indent="-257175" defTabSz="685800">
              <a:spcBef>
                <a:spcPts val="400"/>
              </a:spcBef>
              <a:defRPr sz="2400"/>
            </a:pPr>
            <a:r>
              <a:rPr lang="en-US" sz="2400" dirty="0"/>
              <a:t>Hiring slows as wage inflation eats into profits. Job creators indicate that they’re again focused on ROI when hiring.</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Rectangle 3"/>
          <p:cNvSpPr txBox="1">
            <a:spLocks noGrp="1"/>
          </p:cNvSpPr>
          <p:nvPr>
            <p:ph type="body" idx="1"/>
          </p:nvPr>
        </p:nvSpPr>
        <p:spPr>
          <a:prstGeom prst="rect">
            <a:avLst/>
          </a:prstGeom>
        </p:spPr>
        <p:txBody>
          <a:bodyPr/>
          <a:lstStyle/>
          <a:p>
            <a:pPr marL="318897" indent="-318897" defTabSz="850391">
              <a:spcBef>
                <a:spcPts val="600"/>
              </a:spcBef>
              <a:defRPr sz="2604">
                <a:solidFill>
                  <a:srgbClr val="0D0D0D"/>
                </a:solidFill>
              </a:defRPr>
            </a:pPr>
            <a:r>
              <a:rPr lang="en-US" sz="2400" dirty="0">
                <a:solidFill>
                  <a:schemeClr val="tx1"/>
                </a:solidFill>
                <a:latin typeface="+mj-ea"/>
              </a:rPr>
              <a:t>While the intensity has cooled slightly, most still believe Michigan is a great place to do business with a fair tax system.</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62% believe Michigan remains a pretty good (49%) to excellent (13%) market for their business.</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62% rate our state business taxes as mostly (56%) to very (7%) fair.</a:t>
            </a:r>
          </a:p>
          <a:p>
            <a:pPr marL="0" indent="0" defTabSz="850391">
              <a:spcBef>
                <a:spcPts val="600"/>
              </a:spcBef>
              <a:buNone/>
              <a:defRPr sz="2604" b="1">
                <a:solidFill>
                  <a:srgbClr val="0D0D0D"/>
                </a:solidFill>
              </a:defRPr>
            </a:pPr>
            <a:endParaRPr sz="2400" dirty="0">
              <a:solidFill>
                <a:schemeClr val="accent1">
                  <a:lumMod val="75000"/>
                </a:schemeClr>
              </a:solidFill>
              <a:latin typeface="+mj-ea"/>
              <a:ea typeface="+mj-ea"/>
            </a:endParaRPr>
          </a:p>
        </p:txBody>
      </p:sp>
      <p:sp>
        <p:nvSpPr>
          <p:cNvPr id="192" name="Title 1"/>
          <p:cNvSpPr txBox="1"/>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gn="ctr">
              <a:defRPr sz="4000" b="1">
                <a:solidFill>
                  <a:srgbClr val="FFFFFF"/>
                </a:solidFill>
                <a:effectLst>
                  <a:outerShdw blurRad="50800" dist="38100" dir="5400000" rotWithShape="0">
                    <a:srgbClr val="000000">
                      <a:alpha val="40000"/>
                    </a:srgbClr>
                  </a:outerShdw>
                </a:effectLst>
                <a:latin typeface="Arial"/>
                <a:ea typeface="Arial"/>
                <a:cs typeface="Arial"/>
                <a:sym typeface="Arial"/>
              </a:defRPr>
            </a:lvl1pPr>
          </a:lstStyle>
          <a:p>
            <a:r>
              <a:t>Conclusions:</a:t>
            </a:r>
          </a:p>
        </p:txBody>
      </p:sp>
    </p:spTree>
    <p:extLst>
      <p:ext uri="{BB962C8B-B14F-4D97-AF65-F5344CB8AC3E}">
        <p14:creationId xmlns:p14="http://schemas.microsoft.com/office/powerpoint/2010/main" val="2988390087"/>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Thank you!"/>
          <p:cNvSpPr txBox="1">
            <a:spLocks noGrp="1"/>
          </p:cNvSpPr>
          <p:nvPr>
            <p:ph type="ctrTitle"/>
          </p:nvPr>
        </p:nvSpPr>
        <p:spPr>
          <a:prstGeom prst="rect">
            <a:avLst/>
          </a:prstGeom>
        </p:spPr>
        <p:txBody>
          <a:bodyPr/>
          <a:lstStyle/>
          <a:p>
            <a:r>
              <a:t>Thank you!</a:t>
            </a:r>
          </a:p>
        </p:txBody>
      </p:sp>
      <p:sp>
        <p:nvSpPr>
          <p:cNvPr id="241" name="We appreciate your interest in the MFBI. For more information or detailed findings, please contact Michigan Business Network.…"/>
          <p:cNvSpPr txBox="1"/>
          <p:nvPr/>
        </p:nvSpPr>
        <p:spPr>
          <a:xfrm>
            <a:off x="954611" y="3630929"/>
            <a:ext cx="7234778" cy="2225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t>We appreciate your interest in the MFBI. For more information or detailed findings, please contact Michigan Business Network. </a:t>
            </a:r>
          </a:p>
          <a:p>
            <a:endParaRPr/>
          </a:p>
          <a:p>
            <a:r>
              <a:rPr u="sng">
                <a:solidFill>
                  <a:srgbClr val="0000FF"/>
                </a:solidFill>
                <a:uFill>
                  <a:solidFill>
                    <a:srgbClr val="0000FF"/>
                  </a:solidFill>
                </a:uFill>
                <a:hlinkClick r:id="rId2"/>
              </a:rPr>
              <a:t>http://www.michiganbusinessnetwork.com</a:t>
            </a:r>
          </a:p>
          <a:p>
            <a:r>
              <a:t>109 E. Oakland Ave.</a:t>
            </a:r>
          </a:p>
          <a:p>
            <a:r>
              <a:t>P.O. Box 15279</a:t>
            </a:r>
          </a:p>
          <a:p>
            <a:r>
              <a:t>Lansing, MI 48906</a:t>
            </a:r>
          </a:p>
          <a:p>
            <a:r>
              <a:t>(517) 755-9649</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normAutofit fontScale="90000"/>
          </a:bodyPr>
          <a:lstStyle/>
          <a:p>
            <a:r>
              <a:rPr dirty="0"/>
              <a:t>Michigan Future Business Index</a:t>
            </a:r>
            <a:br>
              <a:rPr lang="en-US" dirty="0"/>
            </a:br>
            <a:r>
              <a:rPr lang="en-US" sz="3100" dirty="0"/>
              <a:t>Methodology</a:t>
            </a:r>
            <a:endParaRPr dirty="0"/>
          </a:p>
        </p:txBody>
      </p:sp>
      <p:sp>
        <p:nvSpPr>
          <p:cNvPr id="163" name="Content Placeholder 2"/>
          <p:cNvSpPr txBox="1">
            <a:spLocks noGrp="1"/>
          </p:cNvSpPr>
          <p:nvPr>
            <p:ph type="body" idx="1"/>
          </p:nvPr>
        </p:nvSpPr>
        <p:spPr>
          <a:prstGeom prst="rect">
            <a:avLst/>
          </a:prstGeom>
        </p:spPr>
        <p:txBody>
          <a:bodyPr>
            <a:normAutofit/>
          </a:bodyPr>
          <a:lstStyle/>
          <a:p>
            <a:pPr marL="339470" indent="-339470" defTabSz="905255">
              <a:spcBef>
                <a:spcPts val="600"/>
              </a:spcBef>
              <a:defRPr sz="2772"/>
            </a:pPr>
            <a:r>
              <a:rPr dirty="0"/>
              <a:t>Statewide survey of </a:t>
            </a:r>
            <a:r>
              <a:rPr lang="en-US" dirty="0"/>
              <a:t>923 </a:t>
            </a:r>
            <a:r>
              <a:rPr dirty="0"/>
              <a:t>small to medium-sized businesses</a:t>
            </a:r>
            <a:r>
              <a:rPr lang="en-US" dirty="0"/>
              <a:t>; 750 completed the survey</a:t>
            </a:r>
            <a:endParaRPr dirty="0"/>
          </a:p>
          <a:p>
            <a:pPr marL="735520" lvl="1" indent="-282892" defTabSz="905255">
              <a:spcBef>
                <a:spcPts val="500"/>
              </a:spcBef>
              <a:defRPr sz="2376" b="1">
                <a:solidFill>
                  <a:srgbClr val="2B59A9"/>
                </a:solidFill>
              </a:defRPr>
            </a:pPr>
            <a:r>
              <a:rPr dirty="0"/>
              <a:t>Mixed-mode survey, conducted online and by phone</a:t>
            </a:r>
            <a:endParaRPr sz="2772" dirty="0"/>
          </a:p>
          <a:p>
            <a:pPr marL="339470" indent="-339470" defTabSz="905255">
              <a:spcBef>
                <a:spcPts val="600"/>
              </a:spcBef>
              <a:defRPr sz="2772"/>
            </a:pPr>
            <a:r>
              <a:rPr dirty="0"/>
              <a:t>Commissioned by </a:t>
            </a:r>
            <a:r>
              <a:rPr lang="en-US" dirty="0" err="1"/>
              <a:t>Cinnaire</a:t>
            </a:r>
            <a:r>
              <a:rPr lang="en-US" dirty="0"/>
              <a:t> </a:t>
            </a:r>
            <a:r>
              <a:rPr dirty="0"/>
              <a:t>&amp; Michigan Business Network</a:t>
            </a:r>
          </a:p>
          <a:p>
            <a:pPr marL="339470" indent="-339470" defTabSz="905255">
              <a:spcBef>
                <a:spcPts val="600"/>
              </a:spcBef>
              <a:defRPr sz="2772"/>
            </a:pPr>
            <a:r>
              <a:rPr dirty="0"/>
              <a:t>Conducted by ROI Insight </a:t>
            </a:r>
          </a:p>
          <a:p>
            <a:pPr marL="735520" lvl="1" indent="-282892" defTabSz="905255">
              <a:spcBef>
                <a:spcPts val="500"/>
              </a:spcBef>
              <a:defRPr sz="2376" b="1">
                <a:solidFill>
                  <a:srgbClr val="2B59A9"/>
                </a:solidFill>
              </a:defRPr>
            </a:pPr>
            <a:r>
              <a:rPr dirty="0"/>
              <a:t>Field Dates: </a:t>
            </a:r>
            <a:r>
              <a:rPr lang="en-US" dirty="0"/>
              <a:t>November 21 </a:t>
            </a:r>
            <a:r>
              <a:rPr dirty="0"/>
              <a:t>through </a:t>
            </a:r>
            <a:r>
              <a:rPr lang="en-US" dirty="0"/>
              <a:t>December 31</a:t>
            </a:r>
            <a:r>
              <a:rPr dirty="0"/>
              <a:t>, </a:t>
            </a:r>
            <a:r>
              <a:rPr lang="en-US" dirty="0"/>
              <a:t>2022</a:t>
            </a:r>
            <a:endParaRPr sz="2772"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r>
              <a:rPr dirty="0"/>
              <a:t>Key Takeaways </a:t>
            </a:r>
          </a:p>
        </p:txBody>
      </p:sp>
      <p:sp>
        <p:nvSpPr>
          <p:cNvPr id="166" name="Content Placeholder 2"/>
          <p:cNvSpPr txBox="1">
            <a:spLocks noGrp="1"/>
          </p:cNvSpPr>
          <p:nvPr>
            <p:ph type="body" idx="1"/>
          </p:nvPr>
        </p:nvSpPr>
        <p:spPr>
          <a:xfrm>
            <a:off x="178131" y="1533832"/>
            <a:ext cx="8882742" cy="4640494"/>
          </a:xfrm>
          <a:prstGeom prst="rect">
            <a:avLst/>
          </a:prstGeom>
        </p:spPr>
        <p:txBody>
          <a:bodyPr>
            <a:normAutofit/>
          </a:bodyPr>
          <a:lstStyle/>
          <a:p>
            <a:pPr marL="416623" indent="-416623" defTabSz="740663">
              <a:spcBef>
                <a:spcPts val="500"/>
              </a:spcBef>
              <a:defRPr sz="2268"/>
            </a:pPr>
            <a:r>
              <a:rPr lang="en-US" dirty="0"/>
              <a:t>The wage inflation stressor is growing, as overall inflation continues to impact profits. However, supply chain challenges are subsiding.</a:t>
            </a:r>
          </a:p>
          <a:p>
            <a:pPr marL="857494" lvl="1" indent="-416623" defTabSz="740663">
              <a:spcBef>
                <a:spcPts val="500"/>
              </a:spcBef>
              <a:defRPr sz="2268"/>
            </a:pPr>
            <a:r>
              <a:rPr lang="en-US" dirty="0"/>
              <a:t>Inflation remains the number one challenge to doing business, but wage inflation is climbing the list, impacting profits and hiring. </a:t>
            </a:r>
          </a:p>
          <a:p>
            <a:pPr marL="416623" indent="-416623" defTabSz="740663">
              <a:spcBef>
                <a:spcPts val="500"/>
              </a:spcBef>
              <a:defRPr sz="2268"/>
            </a:pPr>
            <a:r>
              <a:rPr lang="en-US" dirty="0"/>
              <a:t>Sales and profits over the past six months beat Q2 MFBI projections, but uncertainty over business costs and the economy is restraining optimism for the next six months.</a:t>
            </a:r>
          </a:p>
          <a:p>
            <a:pPr marL="416623" indent="-416623" defTabSz="740663">
              <a:spcBef>
                <a:spcPts val="500"/>
              </a:spcBef>
              <a:defRPr sz="2268"/>
            </a:pPr>
            <a:r>
              <a:rPr lang="en-US" dirty="0"/>
              <a:t>Hiring projections slow as wage inflation eats into profits.</a:t>
            </a:r>
          </a:p>
          <a:p>
            <a:pPr marL="416623" indent="-416623" defTabSz="740663">
              <a:spcBef>
                <a:spcPts val="500"/>
              </a:spcBef>
              <a:defRPr sz="2268"/>
            </a:pPr>
            <a:r>
              <a:rPr lang="en-US" dirty="0"/>
              <a:t>More than 4 in 10 say they’ve fully recovered from the COVID-19 pandemic and comments to open-end questions indicate fears of long-term inflation and a recession are easing. The next six months will be critical in setting the stage for business success over the next decade. </a:t>
            </a:r>
          </a:p>
        </p:txBody>
      </p:sp>
    </p:spTree>
    <p:extLst>
      <p:ext uri="{BB962C8B-B14F-4D97-AF65-F5344CB8AC3E}">
        <p14:creationId xmlns:p14="http://schemas.microsoft.com/office/powerpoint/2010/main" val="256688845"/>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prstGeom prst="rect">
            <a:avLst/>
          </a:prstGeom>
        </p:spPr>
        <p:txBody>
          <a:bodyPr/>
          <a:lstStyle/>
          <a:p>
            <a:r>
              <a:rPr dirty="0"/>
              <a:t>The Past Six Months</a:t>
            </a:r>
          </a:p>
        </p:txBody>
      </p:sp>
      <p:sp>
        <p:nvSpPr>
          <p:cNvPr id="169" name="Content Placeholder 2"/>
          <p:cNvSpPr txBox="1">
            <a:spLocks noGrp="1"/>
          </p:cNvSpPr>
          <p:nvPr>
            <p:ph type="body" idx="1"/>
          </p:nvPr>
        </p:nvSpPr>
        <p:spPr>
          <a:xfrm>
            <a:off x="76200" y="1533525"/>
            <a:ext cx="8991600" cy="4603804"/>
          </a:xfrm>
          <a:prstGeom prst="rect">
            <a:avLst/>
          </a:prstGeom>
        </p:spPr>
        <p:txBody>
          <a:bodyPr>
            <a:normAutofit fontScale="92500" lnSpcReduction="10000"/>
          </a:bodyPr>
          <a:lstStyle/>
          <a:p>
            <a:pPr marL="462915" indent="-462915" defTabSz="822959">
              <a:spcBef>
                <a:spcPts val="600"/>
              </a:spcBef>
              <a:defRPr sz="2520"/>
            </a:pPr>
            <a:r>
              <a:rPr lang="en-US" dirty="0"/>
              <a:t>While the percentage of those reporting hiring and profit increases are up slightly since Q2, the share of those reporting higher wages and sales has held steady. All met or beat Q2 MFBI projections.</a:t>
            </a:r>
          </a:p>
          <a:p>
            <a:pPr marL="822959" lvl="1" indent="-462915" defTabSz="822959">
              <a:spcBef>
                <a:spcPts val="500"/>
              </a:spcBef>
              <a:defRPr sz="2159" b="1">
                <a:solidFill>
                  <a:srgbClr val="2B59A9"/>
                </a:solidFill>
              </a:defRPr>
            </a:pPr>
            <a:r>
              <a:rPr dirty="0"/>
              <a:t>Wage </a:t>
            </a:r>
            <a:r>
              <a:rPr lang="en-US" dirty="0"/>
              <a:t>increases holding steady at record level</a:t>
            </a:r>
            <a:endParaRPr sz="2520" dirty="0"/>
          </a:p>
          <a:p>
            <a:pPr marL="1183004" lvl="2" indent="-462915" defTabSz="822959">
              <a:spcBef>
                <a:spcPts val="400"/>
              </a:spcBef>
              <a:defRPr sz="1800" b="1">
                <a:solidFill>
                  <a:srgbClr val="BD1B40"/>
                </a:solidFill>
              </a:defRPr>
            </a:pPr>
            <a:r>
              <a:rPr lang="en-US" dirty="0"/>
              <a:t>More than six in ten (62%) say their employee wages have increased in last six months, representing no change since Q2.</a:t>
            </a:r>
            <a:endParaRPr sz="1600" dirty="0"/>
          </a:p>
          <a:p>
            <a:pPr marL="822959" lvl="1" indent="-462915" defTabSz="822959">
              <a:spcBef>
                <a:spcPts val="500"/>
              </a:spcBef>
              <a:defRPr sz="2159" b="1">
                <a:solidFill>
                  <a:srgbClr val="2B59A9"/>
                </a:solidFill>
              </a:defRPr>
            </a:pPr>
            <a:r>
              <a:rPr lang="en-US" dirty="0"/>
              <a:t>Sales increases holding steady since Q2</a:t>
            </a:r>
            <a:endParaRPr lang="en-US" sz="2520" dirty="0"/>
          </a:p>
          <a:p>
            <a:pPr marL="1183004" lvl="2" indent="-462915" defTabSz="822959">
              <a:spcBef>
                <a:spcPts val="400"/>
              </a:spcBef>
              <a:defRPr sz="1800" b="1">
                <a:solidFill>
                  <a:srgbClr val="BD1B40"/>
                </a:solidFill>
              </a:defRPr>
            </a:pPr>
            <a:r>
              <a:rPr lang="en-US" dirty="0"/>
              <a:t>Four in ten (40%) say sales have increased in the last six months.</a:t>
            </a:r>
            <a:endParaRPr lang="en-US" sz="1600" dirty="0"/>
          </a:p>
          <a:p>
            <a:pPr marL="822959" lvl="1" indent="-462915" defTabSz="822959">
              <a:spcBef>
                <a:spcPts val="500"/>
              </a:spcBef>
              <a:defRPr sz="2159" b="1">
                <a:solidFill>
                  <a:srgbClr val="2B59A9"/>
                </a:solidFill>
              </a:defRPr>
            </a:pPr>
            <a:r>
              <a:rPr lang="en-US" dirty="0"/>
              <a:t>Profit increases ticked up slightly since Q2</a:t>
            </a:r>
            <a:endParaRPr lang="en-US" sz="2520" dirty="0"/>
          </a:p>
          <a:p>
            <a:pPr marL="1183004" lvl="2" indent="-462915" defTabSz="822959">
              <a:spcBef>
                <a:spcPts val="400"/>
              </a:spcBef>
              <a:defRPr sz="1800" b="1">
                <a:solidFill>
                  <a:srgbClr val="BD1B40"/>
                </a:solidFill>
              </a:defRPr>
            </a:pPr>
            <a:r>
              <a:rPr lang="en-US" sz="1800" dirty="0"/>
              <a:t>One quarter (25%) report profit increases, up two points since Q2.</a:t>
            </a:r>
            <a:endParaRPr lang="en-US" sz="1600" dirty="0"/>
          </a:p>
          <a:p>
            <a:pPr marL="822959" lvl="1" indent="-462915" defTabSz="822959">
              <a:spcBef>
                <a:spcPts val="500"/>
              </a:spcBef>
              <a:defRPr sz="2159" b="1">
                <a:solidFill>
                  <a:srgbClr val="2B59A9"/>
                </a:solidFill>
              </a:defRPr>
            </a:pPr>
            <a:r>
              <a:rPr lang="en-US" dirty="0"/>
              <a:t>Hiring ticked up slightly, while layoff decreased slightly</a:t>
            </a:r>
            <a:endParaRPr lang="en-US" sz="2520" dirty="0"/>
          </a:p>
          <a:p>
            <a:pPr marL="1183004" lvl="2" indent="-462915" defTabSz="822959">
              <a:spcBef>
                <a:spcPts val="400"/>
              </a:spcBef>
              <a:defRPr sz="1800" b="1">
                <a:solidFill>
                  <a:srgbClr val="BD1B40"/>
                </a:solidFill>
              </a:defRPr>
            </a:pPr>
            <a:r>
              <a:rPr lang="en-US" dirty="0"/>
              <a:t>Those reporting new hires up one point to 22% since Q2</a:t>
            </a:r>
            <a:endParaRPr lang="en-US" sz="1600" i="1" dirty="0"/>
          </a:p>
          <a:p>
            <a:pPr marL="822959" lvl="1" indent="-462915" defTabSz="822959">
              <a:spcBef>
                <a:spcPts val="500"/>
              </a:spcBef>
              <a:defRPr sz="2159" b="1">
                <a:solidFill>
                  <a:srgbClr val="2B59A9"/>
                </a:solidFill>
              </a:defRPr>
            </a:pPr>
            <a:r>
              <a:rPr lang="en-US" dirty="0"/>
              <a:t>Investments down one point</a:t>
            </a:r>
            <a:endParaRPr lang="en-US" sz="2520" dirty="0"/>
          </a:p>
          <a:p>
            <a:pPr marL="1183004" lvl="2" indent="-462915" defTabSz="822959">
              <a:spcBef>
                <a:spcPts val="400"/>
              </a:spcBef>
              <a:defRPr sz="1800" b="1">
                <a:solidFill>
                  <a:srgbClr val="BD1B40"/>
                </a:solidFill>
              </a:defRPr>
            </a:pPr>
            <a:r>
              <a:rPr lang="en-US" dirty="0"/>
              <a:t>Increased capital investments (24%) outpace decreases (13%)</a:t>
            </a:r>
            <a:endParaRPr lang="en-US" sz="1600" i="1"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prstGeom prst="rect">
            <a:avLst/>
          </a:prstGeom>
        </p:spPr>
        <p:txBody>
          <a:bodyPr/>
          <a:lstStyle/>
          <a:p>
            <a:r>
              <a:rPr dirty="0"/>
              <a:t>Satisfaction with Economy</a:t>
            </a:r>
          </a:p>
        </p:txBody>
      </p:sp>
      <p:sp>
        <p:nvSpPr>
          <p:cNvPr id="172" name="Content Placeholder 2"/>
          <p:cNvSpPr txBox="1">
            <a:spLocks noGrp="1"/>
          </p:cNvSpPr>
          <p:nvPr>
            <p:ph type="body" idx="1"/>
          </p:nvPr>
        </p:nvSpPr>
        <p:spPr>
          <a:xfrm>
            <a:off x="123986" y="1638300"/>
            <a:ext cx="8865031" cy="4382490"/>
          </a:xfrm>
          <a:prstGeom prst="rect">
            <a:avLst/>
          </a:prstGeom>
        </p:spPr>
        <p:txBody>
          <a:bodyPr>
            <a:normAutofit fontScale="85000" lnSpcReduction="20000"/>
          </a:bodyPr>
          <a:lstStyle/>
          <a:p>
            <a:pPr>
              <a:spcBef>
                <a:spcPts val="600"/>
              </a:spcBef>
              <a:defRPr sz="2800"/>
            </a:pPr>
            <a:r>
              <a:rPr lang="en-US" dirty="0"/>
              <a:t>Satisfaction with the business economy continues its downward slope.</a:t>
            </a:r>
            <a:endParaRPr dirty="0"/>
          </a:p>
          <a:p>
            <a:pPr marL="742950" lvl="1" indent="-285750">
              <a:spcBef>
                <a:spcPts val="500"/>
              </a:spcBef>
              <a:defRPr sz="2400" b="1">
                <a:solidFill>
                  <a:srgbClr val="2B59A9"/>
                </a:solidFill>
              </a:defRPr>
            </a:pPr>
            <a:r>
              <a:rPr lang="en-US" sz="2600" dirty="0"/>
              <a:t>The percentage of those saying they are</a:t>
            </a:r>
            <a:r>
              <a:rPr sz="2600" dirty="0"/>
              <a:t> </a:t>
            </a:r>
            <a:r>
              <a:rPr lang="en-US" sz="2600" dirty="0"/>
              <a:t>dis</a:t>
            </a:r>
            <a:r>
              <a:rPr sz="2600" dirty="0"/>
              <a:t>satisfied</a:t>
            </a:r>
            <a:r>
              <a:rPr lang="en-US" sz="2600" dirty="0"/>
              <a:t> with the economy increased one point since Q2 to 56%;</a:t>
            </a:r>
            <a:r>
              <a:rPr sz="2600" dirty="0"/>
              <a:t> </a:t>
            </a:r>
            <a:r>
              <a:rPr lang="en-US" sz="2600" dirty="0"/>
              <a:t>36</a:t>
            </a:r>
            <a:r>
              <a:rPr sz="2600" dirty="0"/>
              <a:t>% “somewhat </a:t>
            </a:r>
            <a:r>
              <a:rPr lang="en-US" sz="2600" dirty="0"/>
              <a:t>dis</a:t>
            </a:r>
            <a:r>
              <a:rPr sz="2600" dirty="0"/>
              <a:t>satisfied” and </a:t>
            </a:r>
            <a:r>
              <a:rPr lang="en-US" sz="2600" dirty="0"/>
              <a:t>20</a:t>
            </a:r>
            <a:r>
              <a:rPr sz="2600" dirty="0"/>
              <a:t>%</a:t>
            </a:r>
            <a:r>
              <a:rPr lang="en-US" sz="2600" dirty="0"/>
              <a:t> </a:t>
            </a:r>
            <a:r>
              <a:rPr sz="2600" dirty="0"/>
              <a:t>“very </a:t>
            </a:r>
            <a:r>
              <a:rPr lang="en-US" sz="2600" dirty="0"/>
              <a:t>dis</a:t>
            </a:r>
            <a:r>
              <a:rPr sz="2600" dirty="0"/>
              <a:t>satisfied”</a:t>
            </a:r>
            <a:endParaRPr lang="en-US" sz="2600" dirty="0"/>
          </a:p>
          <a:p>
            <a:pPr marL="1178379" lvl="2" indent="-285750">
              <a:spcBef>
                <a:spcPts val="500"/>
              </a:spcBef>
              <a:defRPr sz="2400" b="1">
                <a:solidFill>
                  <a:srgbClr val="2B59A9"/>
                </a:solidFill>
              </a:defRPr>
            </a:pPr>
            <a:r>
              <a:rPr lang="en-US" sz="2400" dirty="0">
                <a:solidFill>
                  <a:srgbClr val="C00000"/>
                </a:solidFill>
              </a:rPr>
              <a:t>Up from 52% dissatisfied one year ago</a:t>
            </a:r>
            <a:endParaRPr lang="en-US" sz="3300" dirty="0">
              <a:solidFill>
                <a:srgbClr val="C00000"/>
              </a:solidFill>
            </a:endParaRPr>
          </a:p>
          <a:p>
            <a:pPr marL="742950" lvl="1" indent="-285750">
              <a:spcBef>
                <a:spcPts val="500"/>
              </a:spcBef>
              <a:defRPr sz="2400"/>
            </a:pPr>
            <a:r>
              <a:rPr lang="en-US" sz="2600" b="1" dirty="0">
                <a:solidFill>
                  <a:srgbClr val="2B59A9"/>
                </a:solidFill>
              </a:rPr>
              <a:t>44% say they are satisfied with the economy; 36% somewhat and 8% very satisfied </a:t>
            </a:r>
          </a:p>
          <a:p>
            <a:pPr marL="1178379" lvl="2" indent="-285750">
              <a:spcBef>
                <a:spcPts val="500"/>
              </a:spcBef>
              <a:defRPr sz="2400"/>
            </a:pPr>
            <a:r>
              <a:rPr lang="en-US" sz="2400" b="1" dirty="0">
                <a:solidFill>
                  <a:srgbClr val="C00000"/>
                </a:solidFill>
              </a:rPr>
              <a:t>Down from 48% one year ago</a:t>
            </a:r>
          </a:p>
          <a:p>
            <a:pPr marL="742950" lvl="1" indent="-285750">
              <a:spcBef>
                <a:spcPts val="500"/>
              </a:spcBef>
              <a:defRPr sz="2400"/>
            </a:pPr>
            <a:r>
              <a:rPr lang="en-US" sz="2600" dirty="0"/>
              <a:t>“Very dissatisfied” outpacing “very satisfied” now more than 2 to 1</a:t>
            </a:r>
          </a:p>
          <a:p>
            <a:pPr marL="742950" lvl="1" indent="-285750">
              <a:spcBef>
                <a:spcPts val="500"/>
              </a:spcBef>
              <a:defRPr sz="2400"/>
            </a:pPr>
            <a:r>
              <a:rPr lang="en-US" sz="2600" dirty="0"/>
              <a:t>Retail/Food Service (51%) and Business &amp; Professional Services sectors (49%) are now most likely to be satisfied with the economy, while Insurance/Finance/Real Estate (64%) and Non-Profit/Health Care (61%) sectors are most dissatisfied, which is a flip from Q2.</a:t>
            </a:r>
            <a:endParaRPr sz="2600" dirty="0"/>
          </a:p>
        </p:txBody>
      </p:sp>
    </p:spTree>
    <p:extLst>
      <p:ext uri="{BB962C8B-B14F-4D97-AF65-F5344CB8AC3E}">
        <p14:creationId xmlns:p14="http://schemas.microsoft.com/office/powerpoint/2010/main" val="2577438950"/>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itle 1"/>
          <p:cNvSpPr txBox="1">
            <a:spLocks noGrp="1"/>
          </p:cNvSpPr>
          <p:nvPr>
            <p:ph type="title"/>
          </p:nvPr>
        </p:nvSpPr>
        <p:spPr>
          <a:xfrm>
            <a:off x="457200" y="274638"/>
            <a:ext cx="8229600" cy="1020763"/>
          </a:xfrm>
          <a:prstGeom prst="rect">
            <a:avLst/>
          </a:prstGeom>
        </p:spPr>
        <p:txBody>
          <a:bodyPr>
            <a:normAutofit fontScale="90000"/>
          </a:bodyPr>
          <a:lstStyle/>
          <a:p>
            <a:pPr defTabSz="886968">
              <a:defRPr sz="3783">
                <a:effectLst>
                  <a:outerShdw blurRad="49276" dist="36957" dir="5400000" rotWithShape="0">
                    <a:srgbClr val="000000">
                      <a:alpha val="40000"/>
                    </a:srgbClr>
                  </a:outerShdw>
                </a:effectLst>
              </a:defRPr>
            </a:pPr>
            <a:r>
              <a:rPr dirty="0"/>
              <a:t>Satisfaction with Economy</a:t>
            </a:r>
            <a:r>
              <a:rPr lang="en-US" dirty="0"/>
              <a:t> Trends</a:t>
            </a:r>
            <a:br>
              <a:rPr dirty="0"/>
            </a:br>
            <a:r>
              <a:rPr sz="2619" dirty="0"/>
              <a:t>As it Affects Your Business</a:t>
            </a:r>
          </a:p>
        </p:txBody>
      </p:sp>
      <p:graphicFrame>
        <p:nvGraphicFramePr>
          <p:cNvPr id="195" name="Object 5"/>
          <p:cNvGraphicFramePr/>
          <p:nvPr>
            <p:extLst>
              <p:ext uri="{D42A27DB-BD31-4B8C-83A1-F6EECF244321}">
                <p14:modId xmlns:p14="http://schemas.microsoft.com/office/powerpoint/2010/main" val="4054676810"/>
              </p:ext>
            </p:extLst>
          </p:nvPr>
        </p:nvGraphicFramePr>
        <p:xfrm>
          <a:off x="112812" y="1531748"/>
          <a:ext cx="8891330" cy="426142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5EBE269B-A5BF-5A4D-A0B9-270283F589CB}"/>
              </a:ext>
            </a:extLst>
          </p:cNvPr>
          <p:cNvSpPr txBox="1"/>
          <p:nvPr/>
        </p:nvSpPr>
        <p:spPr>
          <a:xfrm rot="16200000">
            <a:off x="6396938" y="2438138"/>
            <a:ext cx="3454779" cy="1641999"/>
          </a:xfrm>
          <a:prstGeom prst="rect">
            <a:avLst/>
          </a:prstGeom>
          <a:solidFill>
            <a:srgbClr val="C00000">
              <a:alpha val="32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defTabSz="914400" rtl="0" fontAlgn="auto" latinLnBrk="0" hangingPunct="0">
              <a:lnSpc>
                <a:spcPct val="100000"/>
              </a:lnSpc>
              <a:spcBef>
                <a:spcPts val="0"/>
              </a:spcBef>
              <a:spcAft>
                <a:spcPts val="0"/>
              </a:spcAft>
              <a:buClrTx/>
              <a:buSzTx/>
              <a:buFontTx/>
              <a:buNone/>
              <a:tabLst/>
            </a:pPr>
            <a:endParaRPr lang="en-US" dirty="0"/>
          </a:p>
          <a:p>
            <a:pPr marL="0" marR="0" indent="0"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0" marR="0" indent="0" defTabSz="914400" rtl="0" fontAlgn="auto" latinLnBrk="0" hangingPunct="0">
              <a:lnSpc>
                <a:spcPct val="100000"/>
              </a:lnSpc>
              <a:spcBef>
                <a:spcPts val="0"/>
              </a:spcBef>
              <a:spcAft>
                <a:spcPts val="0"/>
              </a:spcAft>
              <a:buClrTx/>
              <a:buSzTx/>
              <a:buFontTx/>
              <a:buNone/>
              <a:tabLst/>
            </a:pPr>
            <a:r>
              <a:rPr lang="en-US" dirty="0">
                <a:solidFill>
                  <a:srgbClr val="C00000"/>
                </a:solidFill>
              </a:rPr>
              <a:t>COVID-19</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prstGeom prst="rect">
            <a:avLst/>
          </a:prstGeom>
        </p:spPr>
        <p:txBody>
          <a:bodyPr>
            <a:normAutofit fontScale="90000"/>
          </a:bodyPr>
          <a:lstStyle/>
          <a:p>
            <a:pPr>
              <a:defRPr sz="3600">
                <a:effectLst>
                  <a:outerShdw blurRad="50800" dist="38100" dir="2700000" rotWithShape="0">
                    <a:srgbClr val="000000">
                      <a:alpha val="43000"/>
                    </a:srgbClr>
                  </a:outerShdw>
                </a:effectLst>
              </a:defRPr>
            </a:pPr>
            <a:r>
              <a:rPr dirty="0"/>
              <a:t>Greatest Challenges To </a:t>
            </a:r>
            <a:r>
              <a:rPr lang="en-US" dirty="0"/>
              <a:t>Doing </a:t>
            </a:r>
            <a:r>
              <a:rPr dirty="0"/>
              <a:t>Business</a:t>
            </a:r>
            <a:br>
              <a:rPr lang="en-US" dirty="0"/>
            </a:br>
            <a:r>
              <a:rPr lang="en-US" sz="2200" dirty="0"/>
              <a:t>Inflation remains the top challenge.</a:t>
            </a:r>
            <a:br>
              <a:rPr lang="en-US" sz="2200" dirty="0"/>
            </a:br>
            <a:r>
              <a:rPr lang="en-US" sz="2200" dirty="0"/>
              <a:t>Wage inflation climbs to third place.</a:t>
            </a:r>
            <a:endParaRPr dirty="0"/>
          </a:p>
        </p:txBody>
      </p:sp>
      <p:graphicFrame>
        <p:nvGraphicFramePr>
          <p:cNvPr id="4" name="Table 3">
            <a:extLst>
              <a:ext uri="{FF2B5EF4-FFF2-40B4-BE49-F238E27FC236}">
                <a16:creationId xmlns:a16="http://schemas.microsoft.com/office/drawing/2014/main" id="{D3FA0FFD-BB6F-2F46-8E4E-99A2061C315A}"/>
              </a:ext>
            </a:extLst>
          </p:cNvPr>
          <p:cNvGraphicFramePr>
            <a:graphicFrameLocks noGrp="1"/>
          </p:cNvGraphicFramePr>
          <p:nvPr>
            <p:extLst>
              <p:ext uri="{D42A27DB-BD31-4B8C-83A1-F6EECF244321}">
                <p14:modId xmlns:p14="http://schemas.microsoft.com/office/powerpoint/2010/main" val="2452086144"/>
              </p:ext>
            </p:extLst>
          </p:nvPr>
        </p:nvGraphicFramePr>
        <p:xfrm>
          <a:off x="1601419" y="1532038"/>
          <a:ext cx="6010280" cy="4389120"/>
        </p:xfrm>
        <a:graphic>
          <a:graphicData uri="http://schemas.openxmlformats.org/drawingml/2006/table">
            <a:tbl>
              <a:tblPr firstRow="1" bandRow="1">
                <a:tableStyleId>{5940675A-B579-460E-94D1-54222C63F5DA}</a:tableStyleId>
              </a:tblPr>
              <a:tblGrid>
                <a:gridCol w="2921076">
                  <a:extLst>
                    <a:ext uri="{9D8B030D-6E8A-4147-A177-3AD203B41FA5}">
                      <a16:colId xmlns:a16="http://schemas.microsoft.com/office/drawing/2014/main" val="2394897306"/>
                    </a:ext>
                  </a:extLst>
                </a:gridCol>
                <a:gridCol w="637537">
                  <a:extLst>
                    <a:ext uri="{9D8B030D-6E8A-4147-A177-3AD203B41FA5}">
                      <a16:colId xmlns:a16="http://schemas.microsoft.com/office/drawing/2014/main" val="1063755951"/>
                    </a:ext>
                  </a:extLst>
                </a:gridCol>
                <a:gridCol w="626854">
                  <a:extLst>
                    <a:ext uri="{9D8B030D-6E8A-4147-A177-3AD203B41FA5}">
                      <a16:colId xmlns:a16="http://schemas.microsoft.com/office/drawing/2014/main" val="4207003202"/>
                    </a:ext>
                  </a:extLst>
                </a:gridCol>
                <a:gridCol w="593766">
                  <a:extLst>
                    <a:ext uri="{9D8B030D-6E8A-4147-A177-3AD203B41FA5}">
                      <a16:colId xmlns:a16="http://schemas.microsoft.com/office/drawing/2014/main" val="1623691629"/>
                    </a:ext>
                  </a:extLst>
                </a:gridCol>
                <a:gridCol w="629392">
                  <a:extLst>
                    <a:ext uri="{9D8B030D-6E8A-4147-A177-3AD203B41FA5}">
                      <a16:colId xmlns:a16="http://schemas.microsoft.com/office/drawing/2014/main" val="3482078209"/>
                    </a:ext>
                  </a:extLst>
                </a:gridCol>
                <a:gridCol w="601655">
                  <a:extLst>
                    <a:ext uri="{9D8B030D-6E8A-4147-A177-3AD203B41FA5}">
                      <a16:colId xmlns:a16="http://schemas.microsoft.com/office/drawing/2014/main" val="216903099"/>
                    </a:ext>
                  </a:extLst>
                </a:gridCol>
              </a:tblGrid>
              <a:tr h="274320">
                <a:tc>
                  <a:txBody>
                    <a:bodyPr/>
                    <a:lstStyle/>
                    <a:p>
                      <a:pPr marL="0" marR="0" indent="0" algn="l" defTabSz="914400" rtl="0" latinLnBrk="0">
                        <a:lnSpc>
                          <a:spcPct val="100000"/>
                        </a:lnSpc>
                        <a:spcBef>
                          <a:spcPts val="0"/>
                        </a:spcBef>
                        <a:spcAft>
                          <a:spcPts val="0"/>
                        </a:spcAft>
                        <a:buClrTx/>
                        <a:buSzTx/>
                        <a:buFontTx/>
                        <a:buNone/>
                        <a:tabLst/>
                      </a:pPr>
                      <a:endParaRPr lang="en-US" sz="1500" dirty="0"/>
                    </a:p>
                  </a:txBody>
                  <a:tcPr/>
                </a:tc>
                <a:tc>
                  <a:txBody>
                    <a:bodyPr/>
                    <a:lstStyle/>
                    <a:p>
                      <a:pPr algn="ctr"/>
                      <a:r>
                        <a:rPr lang="en-US" sz="1500" b="1" dirty="0"/>
                        <a:t>Nov 2019</a:t>
                      </a:r>
                    </a:p>
                  </a:txBody>
                  <a:tcPr/>
                </a:tc>
                <a:tc>
                  <a:txBody>
                    <a:bodyPr/>
                    <a:lstStyle/>
                    <a:p>
                      <a:pPr algn="ctr"/>
                      <a:r>
                        <a:rPr lang="en-US" sz="1500" b="1" dirty="0"/>
                        <a:t>June 2021</a:t>
                      </a:r>
                    </a:p>
                  </a:txBody>
                  <a:tcPr/>
                </a:tc>
                <a:tc>
                  <a:txBody>
                    <a:bodyPr/>
                    <a:lstStyle/>
                    <a:p>
                      <a:pPr algn="ctr"/>
                      <a:r>
                        <a:rPr lang="en-US" sz="1500" b="1" dirty="0"/>
                        <a:t>Nov</a:t>
                      </a:r>
                    </a:p>
                    <a:p>
                      <a:pPr algn="ctr"/>
                      <a:r>
                        <a:rPr lang="en-US" sz="1500" b="1" dirty="0"/>
                        <a:t>2021</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b="1" dirty="0"/>
                        <a:t>June</a:t>
                      </a:r>
                    </a:p>
                    <a:p>
                      <a:pPr marL="0" marR="0" indent="0" algn="ctr" defTabSz="914400" rtl="0" latinLnBrk="0">
                        <a:lnSpc>
                          <a:spcPct val="100000"/>
                        </a:lnSpc>
                        <a:spcBef>
                          <a:spcPts val="0"/>
                        </a:spcBef>
                        <a:spcAft>
                          <a:spcPts val="0"/>
                        </a:spcAft>
                        <a:buClrTx/>
                        <a:buSzTx/>
                        <a:buFontTx/>
                        <a:buNone/>
                        <a:tabLst/>
                      </a:pPr>
                      <a:r>
                        <a:rPr lang="en-US" sz="1500" b="1" dirty="0"/>
                        <a:t>2022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b="1" dirty="0"/>
                        <a:t>Nov</a:t>
                      </a:r>
                    </a:p>
                    <a:p>
                      <a:pPr marL="0" marR="0" indent="0" algn="ctr" defTabSz="914400" rtl="0" latinLnBrk="0">
                        <a:lnSpc>
                          <a:spcPct val="100000"/>
                        </a:lnSpc>
                        <a:spcBef>
                          <a:spcPts val="0"/>
                        </a:spcBef>
                        <a:spcAft>
                          <a:spcPts val="0"/>
                        </a:spcAft>
                        <a:buClrTx/>
                        <a:buSzTx/>
                        <a:buFontTx/>
                        <a:buNone/>
                        <a:tabLst/>
                      </a:pPr>
                      <a:r>
                        <a:rPr lang="en-US" sz="1500" b="1" dirty="0"/>
                        <a:t>2022</a:t>
                      </a:r>
                    </a:p>
                  </a:txBody>
                  <a:tcPr/>
                </a:tc>
                <a:extLst>
                  <a:ext uri="{0D108BD9-81ED-4DB2-BD59-A6C34878D82A}">
                    <a16:rowId xmlns:a16="http://schemas.microsoft.com/office/drawing/2014/main" val="1216115352"/>
                  </a:ext>
                </a:extLst>
              </a:tr>
              <a:tr h="274320">
                <a:tc>
                  <a:txBody>
                    <a:bodyPr/>
                    <a:lstStyle/>
                    <a:p>
                      <a:r>
                        <a:rPr lang="en-US" sz="1500" dirty="0"/>
                        <a:t>Inflation</a:t>
                      </a:r>
                    </a:p>
                  </a:txBody>
                  <a:tcPr/>
                </a:tc>
                <a:tc>
                  <a:txBody>
                    <a:bodyPr/>
                    <a:lstStyle/>
                    <a:p>
                      <a:pPr algn="ctr"/>
                      <a:endParaRPr lang="en-US" sz="1500" dirty="0"/>
                    </a:p>
                  </a:txBody>
                  <a:tcPr/>
                </a:tc>
                <a:tc>
                  <a:txBody>
                    <a:bodyPr/>
                    <a:lstStyle/>
                    <a:p>
                      <a:pPr algn="ctr"/>
                      <a:r>
                        <a:rPr lang="en-US" sz="1500" dirty="0">
                          <a:solidFill>
                            <a:schemeClr val="tx1"/>
                          </a:solidFill>
                        </a:rPr>
                        <a:t>23%</a:t>
                      </a:r>
                    </a:p>
                  </a:txBody>
                  <a:tcPr/>
                </a:tc>
                <a:tc>
                  <a:txBody>
                    <a:bodyPr/>
                    <a:lstStyle/>
                    <a:p>
                      <a:pPr algn="ctr"/>
                      <a:r>
                        <a:rPr lang="en-US" sz="1500" dirty="0">
                          <a:solidFill>
                            <a:schemeClr val="tx1"/>
                          </a:solidFill>
                        </a:rPr>
                        <a:t>29%</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52%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52%</a:t>
                      </a:r>
                    </a:p>
                  </a:txBody>
                  <a:tcPr>
                    <a:solidFill>
                      <a:srgbClr val="C00000">
                        <a:alpha val="32941"/>
                      </a:srgbClr>
                    </a:solidFill>
                  </a:tcPr>
                </a:tc>
                <a:extLst>
                  <a:ext uri="{0D108BD9-81ED-4DB2-BD59-A6C34878D82A}">
                    <a16:rowId xmlns:a16="http://schemas.microsoft.com/office/drawing/2014/main" val="3284497016"/>
                  </a:ext>
                </a:extLst>
              </a:tr>
              <a:tr h="274320">
                <a:tc>
                  <a:txBody>
                    <a:bodyPr/>
                    <a:lstStyle/>
                    <a:p>
                      <a:r>
                        <a:rPr lang="en-US" sz="1500" dirty="0"/>
                        <a:t>Acquiring Talent</a:t>
                      </a:r>
                    </a:p>
                  </a:txBody>
                  <a:tcPr/>
                </a:tc>
                <a:tc>
                  <a:txBody>
                    <a:bodyPr/>
                    <a:lstStyle/>
                    <a:p>
                      <a:pPr algn="ctr"/>
                      <a:r>
                        <a:rPr lang="en-US" sz="1500" dirty="0"/>
                        <a:t>46%</a:t>
                      </a:r>
                    </a:p>
                  </a:txBody>
                  <a:tcPr/>
                </a:tc>
                <a:tc>
                  <a:txBody>
                    <a:bodyPr/>
                    <a:lstStyle/>
                    <a:p>
                      <a:pPr algn="ctr"/>
                      <a:r>
                        <a:rPr lang="en-US" sz="1500" dirty="0"/>
                        <a:t>49%</a:t>
                      </a:r>
                    </a:p>
                  </a:txBody>
                  <a:tcPr/>
                </a:tc>
                <a:tc>
                  <a:txBody>
                    <a:bodyPr/>
                    <a:lstStyle/>
                    <a:p>
                      <a:pPr algn="ctr"/>
                      <a:r>
                        <a:rPr lang="en-US" sz="1500" dirty="0"/>
                        <a:t>45%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46%</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41%</a:t>
                      </a:r>
                    </a:p>
                  </a:txBody>
                  <a:tcPr>
                    <a:solidFill>
                      <a:srgbClr val="FFC000"/>
                    </a:solidFill>
                  </a:tcPr>
                </a:tc>
                <a:extLst>
                  <a:ext uri="{0D108BD9-81ED-4DB2-BD59-A6C34878D82A}">
                    <a16:rowId xmlns:a16="http://schemas.microsoft.com/office/drawing/2014/main" val="386380764"/>
                  </a:ext>
                </a:extLst>
              </a:tr>
              <a:tr h="274320">
                <a:tc>
                  <a:txBody>
                    <a:bodyPr/>
                    <a:lstStyle/>
                    <a:p>
                      <a:r>
                        <a:rPr lang="en-US" sz="1500" dirty="0"/>
                        <a:t>Wage Inflation</a:t>
                      </a:r>
                    </a:p>
                  </a:txBody>
                  <a:tcPr/>
                </a:tc>
                <a:tc>
                  <a:txBody>
                    <a:bodyPr/>
                    <a:lstStyle/>
                    <a:p>
                      <a:pPr algn="ctr"/>
                      <a:r>
                        <a:rPr lang="en-US" sz="1500" dirty="0"/>
                        <a:t>19%</a:t>
                      </a:r>
                    </a:p>
                  </a:txBody>
                  <a:tcPr/>
                </a:tc>
                <a:tc>
                  <a:txBody>
                    <a:bodyPr/>
                    <a:lstStyle/>
                    <a:p>
                      <a:pPr algn="ctr"/>
                      <a:r>
                        <a:rPr lang="en-US" sz="1500" dirty="0"/>
                        <a:t>27%</a:t>
                      </a:r>
                    </a:p>
                  </a:txBody>
                  <a:tcPr/>
                </a:tc>
                <a:tc>
                  <a:txBody>
                    <a:bodyPr/>
                    <a:lstStyle/>
                    <a:p>
                      <a:pPr algn="ctr"/>
                      <a:r>
                        <a:rPr lang="en-US" sz="1500" dirty="0"/>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24%</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32%</a:t>
                      </a:r>
                    </a:p>
                  </a:txBody>
                  <a:tcPr>
                    <a:solidFill>
                      <a:srgbClr val="FFFF00">
                        <a:alpha val="50980"/>
                      </a:srgbClr>
                    </a:solidFill>
                  </a:tcPr>
                </a:tc>
                <a:extLst>
                  <a:ext uri="{0D108BD9-81ED-4DB2-BD59-A6C34878D82A}">
                    <a16:rowId xmlns:a16="http://schemas.microsoft.com/office/drawing/2014/main" val="480024601"/>
                  </a:ext>
                </a:extLst>
              </a:tr>
              <a:tr h="274320">
                <a:tc>
                  <a:txBody>
                    <a:bodyPr/>
                    <a:lstStyle/>
                    <a:p>
                      <a:r>
                        <a:rPr lang="en-US" sz="1500" dirty="0"/>
                        <a:t>Retaining Talent</a:t>
                      </a:r>
                    </a:p>
                  </a:txBody>
                  <a:tcPr/>
                </a:tc>
                <a:tc>
                  <a:txBody>
                    <a:bodyPr/>
                    <a:lstStyle/>
                    <a:p>
                      <a:pPr algn="ctr"/>
                      <a:r>
                        <a:rPr lang="en-US" sz="1500" dirty="0"/>
                        <a:t>25%</a:t>
                      </a:r>
                    </a:p>
                  </a:txBody>
                  <a:tcPr/>
                </a:tc>
                <a:tc>
                  <a:txBody>
                    <a:bodyPr/>
                    <a:lstStyle/>
                    <a:p>
                      <a:pPr algn="ctr"/>
                      <a:r>
                        <a:rPr lang="en-US" sz="1500" dirty="0"/>
                        <a:t>26%</a:t>
                      </a:r>
                    </a:p>
                  </a:txBody>
                  <a:tcPr/>
                </a:tc>
                <a:tc>
                  <a:txBody>
                    <a:bodyPr/>
                    <a:lstStyle/>
                    <a:p>
                      <a:pPr algn="ctr"/>
                      <a:r>
                        <a:rPr lang="en-US" sz="1500" dirty="0"/>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24%</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25%</a:t>
                      </a:r>
                    </a:p>
                  </a:txBody>
                  <a:tcPr>
                    <a:solidFill>
                      <a:srgbClr val="92D050">
                        <a:alpha val="50980"/>
                      </a:srgbClr>
                    </a:solidFill>
                  </a:tcPr>
                </a:tc>
                <a:extLst>
                  <a:ext uri="{0D108BD9-81ED-4DB2-BD59-A6C34878D82A}">
                    <a16:rowId xmlns:a16="http://schemas.microsoft.com/office/drawing/2014/main" val="2766592282"/>
                  </a:ext>
                </a:extLst>
              </a:tr>
              <a:tr h="274320">
                <a:tc>
                  <a:txBody>
                    <a:bodyPr/>
                    <a:lstStyle/>
                    <a:p>
                      <a:r>
                        <a:rPr lang="en-US" sz="1500" dirty="0"/>
                        <a:t>Supply Chain Challenges</a:t>
                      </a:r>
                    </a:p>
                  </a:txBody>
                  <a:tcPr/>
                </a:tc>
                <a:tc>
                  <a:txBody>
                    <a:bodyPr/>
                    <a:lstStyle/>
                    <a:p>
                      <a:pPr algn="ctr"/>
                      <a:endParaRPr lang="en-US" sz="1500" dirty="0"/>
                    </a:p>
                  </a:txBody>
                  <a:tcPr/>
                </a:tc>
                <a:tc>
                  <a:txBody>
                    <a:bodyPr/>
                    <a:lstStyle/>
                    <a:p>
                      <a:pPr algn="ctr"/>
                      <a:endParaRPr lang="en-US" sz="1500" dirty="0"/>
                    </a:p>
                  </a:txBody>
                  <a:tcPr/>
                </a:tc>
                <a:tc>
                  <a:txBody>
                    <a:bodyPr/>
                    <a:lstStyle/>
                    <a:p>
                      <a:pPr algn="ctr"/>
                      <a:r>
                        <a:rPr lang="en-US" sz="1500" dirty="0">
                          <a:solidFill>
                            <a:schemeClr val="tx1"/>
                          </a:solidFill>
                        </a:rPr>
                        <a:t>34%</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35%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24%</a:t>
                      </a:r>
                    </a:p>
                  </a:txBody>
                  <a:tcPr>
                    <a:solidFill>
                      <a:srgbClr val="00B0F0">
                        <a:alpha val="50980"/>
                      </a:srgbClr>
                    </a:solidFill>
                  </a:tcPr>
                </a:tc>
                <a:extLst>
                  <a:ext uri="{0D108BD9-81ED-4DB2-BD59-A6C34878D82A}">
                    <a16:rowId xmlns:a16="http://schemas.microsoft.com/office/drawing/2014/main" val="2714505689"/>
                  </a:ext>
                </a:extLst>
              </a:tr>
              <a:tr h="274320">
                <a:tc>
                  <a:txBody>
                    <a:bodyPr/>
                    <a:lstStyle/>
                    <a:p>
                      <a:r>
                        <a:rPr lang="en-US" sz="1500" dirty="0"/>
                        <a:t>Cost of Health Insurance</a:t>
                      </a:r>
                    </a:p>
                  </a:txBody>
                  <a:tcPr/>
                </a:tc>
                <a:tc>
                  <a:txBody>
                    <a:bodyPr/>
                    <a:lstStyle/>
                    <a:p>
                      <a:pPr algn="ctr"/>
                      <a:r>
                        <a:rPr lang="en-US" sz="1500" dirty="0"/>
                        <a:t>40%</a:t>
                      </a:r>
                    </a:p>
                  </a:txBody>
                  <a:tcPr/>
                </a:tc>
                <a:tc>
                  <a:txBody>
                    <a:bodyPr/>
                    <a:lstStyle/>
                    <a:p>
                      <a:pPr algn="ctr"/>
                      <a:r>
                        <a:rPr lang="en-US" sz="1500" dirty="0"/>
                        <a:t>25%</a:t>
                      </a:r>
                    </a:p>
                  </a:txBody>
                  <a:tcPr/>
                </a:tc>
                <a:tc>
                  <a:txBody>
                    <a:bodyPr/>
                    <a:lstStyle/>
                    <a:p>
                      <a:pPr algn="ctr"/>
                      <a:r>
                        <a:rPr lang="en-US" sz="1500" dirty="0"/>
                        <a:t>25%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19%</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24%</a:t>
                      </a:r>
                    </a:p>
                  </a:txBody>
                  <a:tcPr>
                    <a:solidFill>
                      <a:srgbClr val="00B0F0">
                        <a:alpha val="50980"/>
                      </a:srgbClr>
                    </a:solidFill>
                  </a:tcPr>
                </a:tc>
                <a:extLst>
                  <a:ext uri="{0D108BD9-81ED-4DB2-BD59-A6C34878D82A}">
                    <a16:rowId xmlns:a16="http://schemas.microsoft.com/office/drawing/2014/main" val="4190049673"/>
                  </a:ext>
                </a:extLst>
              </a:tr>
              <a:tr h="274320">
                <a:tc>
                  <a:txBody>
                    <a:bodyPr/>
                    <a:lstStyle/>
                    <a:p>
                      <a:r>
                        <a:rPr lang="en-US" sz="1500" dirty="0"/>
                        <a:t>Finding Customers</a:t>
                      </a:r>
                    </a:p>
                  </a:txBody>
                  <a:tcPr/>
                </a:tc>
                <a:tc>
                  <a:txBody>
                    <a:bodyPr/>
                    <a:lstStyle/>
                    <a:p>
                      <a:pPr algn="ctr"/>
                      <a:r>
                        <a:rPr lang="en-US" sz="1500" dirty="0"/>
                        <a:t>28%</a:t>
                      </a:r>
                    </a:p>
                  </a:txBody>
                  <a:tcPr/>
                </a:tc>
                <a:tc>
                  <a:txBody>
                    <a:bodyPr/>
                    <a:lstStyle/>
                    <a:p>
                      <a:pPr algn="ctr"/>
                      <a:r>
                        <a:rPr lang="en-US" sz="1500" dirty="0"/>
                        <a:t>22%</a:t>
                      </a:r>
                    </a:p>
                  </a:txBody>
                  <a:tcPr/>
                </a:tc>
                <a:tc>
                  <a:txBody>
                    <a:bodyPr/>
                    <a:lstStyle/>
                    <a:p>
                      <a:pPr algn="ctr"/>
                      <a:r>
                        <a:rPr lang="en-US" sz="1500" dirty="0"/>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14%</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21%</a:t>
                      </a:r>
                    </a:p>
                  </a:txBody>
                  <a:tcPr/>
                </a:tc>
                <a:extLst>
                  <a:ext uri="{0D108BD9-81ED-4DB2-BD59-A6C34878D82A}">
                    <a16:rowId xmlns:a16="http://schemas.microsoft.com/office/drawing/2014/main" val="1167527046"/>
                  </a:ext>
                </a:extLst>
              </a:tr>
              <a:tr h="274320">
                <a:tc>
                  <a:txBody>
                    <a:bodyPr/>
                    <a:lstStyle/>
                    <a:p>
                      <a:r>
                        <a:rPr lang="en-US" sz="1500" dirty="0"/>
                        <a:t>Taxes</a:t>
                      </a:r>
                    </a:p>
                  </a:txBody>
                  <a:tcPr/>
                </a:tc>
                <a:tc>
                  <a:txBody>
                    <a:bodyPr/>
                    <a:lstStyle/>
                    <a:p>
                      <a:pPr algn="ctr"/>
                      <a:r>
                        <a:rPr lang="en-US" sz="1500" dirty="0"/>
                        <a:t>23%</a:t>
                      </a:r>
                    </a:p>
                  </a:txBody>
                  <a:tcPr/>
                </a:tc>
                <a:tc>
                  <a:txBody>
                    <a:bodyPr/>
                    <a:lstStyle/>
                    <a:p>
                      <a:pPr algn="ctr"/>
                      <a:r>
                        <a:rPr lang="en-US" sz="1500" dirty="0"/>
                        <a:t>17%</a:t>
                      </a:r>
                    </a:p>
                  </a:txBody>
                  <a:tcPr/>
                </a:tc>
                <a:tc>
                  <a:txBody>
                    <a:bodyPr/>
                    <a:lstStyle/>
                    <a:p>
                      <a:pPr algn="ctr"/>
                      <a:r>
                        <a:rPr lang="en-US" sz="1500" dirty="0"/>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16%</a:t>
                      </a:r>
                    </a:p>
                  </a:txBody>
                  <a:tcPr/>
                </a:tc>
                <a:extLst>
                  <a:ext uri="{0D108BD9-81ED-4DB2-BD59-A6C34878D82A}">
                    <a16:rowId xmlns:a16="http://schemas.microsoft.com/office/drawing/2014/main" val="1488571365"/>
                  </a:ext>
                </a:extLst>
              </a:tr>
              <a:tr h="274320">
                <a:tc>
                  <a:txBody>
                    <a:bodyPr/>
                    <a:lstStyle/>
                    <a:p>
                      <a:r>
                        <a:rPr lang="en-US" sz="1500" dirty="0"/>
                        <a:t>Other Government Regulations</a:t>
                      </a:r>
                    </a:p>
                  </a:txBody>
                  <a:tcPr/>
                </a:tc>
                <a:tc>
                  <a:txBody>
                    <a:bodyPr/>
                    <a:lstStyle/>
                    <a:p>
                      <a:pPr algn="ctr"/>
                      <a:endParaRPr lang="en-US" sz="1500" dirty="0"/>
                    </a:p>
                  </a:txBody>
                  <a:tcPr/>
                </a:tc>
                <a:tc>
                  <a:txBody>
                    <a:bodyPr/>
                    <a:lstStyle/>
                    <a:p>
                      <a:pPr algn="ctr"/>
                      <a:r>
                        <a:rPr lang="en-US" sz="1500" dirty="0">
                          <a:solidFill>
                            <a:schemeClr val="tx1"/>
                          </a:solidFill>
                        </a:rPr>
                        <a:t>19%</a:t>
                      </a:r>
                    </a:p>
                  </a:txBody>
                  <a:tcPr/>
                </a:tc>
                <a:tc>
                  <a:txBody>
                    <a:bodyPr/>
                    <a:lstStyle/>
                    <a:p>
                      <a:pPr algn="ctr"/>
                      <a:r>
                        <a:rPr lang="en-US" sz="1500" dirty="0">
                          <a:solidFill>
                            <a:schemeClr val="tx1"/>
                          </a:solidFill>
                        </a:rPr>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12%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15%</a:t>
                      </a:r>
                    </a:p>
                  </a:txBody>
                  <a:tcPr/>
                </a:tc>
                <a:extLst>
                  <a:ext uri="{0D108BD9-81ED-4DB2-BD59-A6C34878D82A}">
                    <a16:rowId xmlns:a16="http://schemas.microsoft.com/office/drawing/2014/main" val="632939354"/>
                  </a:ext>
                </a:extLst>
              </a:tr>
              <a:tr h="274320">
                <a:tc>
                  <a:txBody>
                    <a:bodyPr/>
                    <a:lstStyle/>
                    <a:p>
                      <a:r>
                        <a:rPr lang="en-US" sz="1500" dirty="0"/>
                        <a:t>Retaining Customers</a:t>
                      </a:r>
                    </a:p>
                  </a:txBody>
                  <a:tcPr/>
                </a:tc>
                <a:tc>
                  <a:txBody>
                    <a:bodyPr/>
                    <a:lstStyle/>
                    <a:p>
                      <a:pPr algn="ctr"/>
                      <a:r>
                        <a:rPr lang="en-US" sz="1500" dirty="0"/>
                        <a:t>16%</a:t>
                      </a:r>
                    </a:p>
                  </a:txBody>
                  <a:tcPr/>
                </a:tc>
                <a:tc>
                  <a:txBody>
                    <a:bodyPr/>
                    <a:lstStyle/>
                    <a:p>
                      <a:pPr algn="ctr"/>
                      <a:r>
                        <a:rPr lang="en-US" sz="1500" dirty="0"/>
                        <a:t>14%</a:t>
                      </a:r>
                    </a:p>
                  </a:txBody>
                  <a:tcPr/>
                </a:tc>
                <a:tc>
                  <a:txBody>
                    <a:bodyPr/>
                    <a:lstStyle/>
                    <a:p>
                      <a:pPr algn="ctr"/>
                      <a:r>
                        <a:rPr lang="en-US" sz="1500" dirty="0"/>
                        <a:t>8%</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10%</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11%</a:t>
                      </a:r>
                    </a:p>
                  </a:txBody>
                  <a:tcPr/>
                </a:tc>
                <a:extLst>
                  <a:ext uri="{0D108BD9-81ED-4DB2-BD59-A6C34878D82A}">
                    <a16:rowId xmlns:a16="http://schemas.microsoft.com/office/drawing/2014/main" val="268340810"/>
                  </a:ext>
                </a:extLst>
              </a:tr>
              <a:tr h="274320">
                <a:tc>
                  <a:txBody>
                    <a:bodyPr/>
                    <a:lstStyle/>
                    <a:p>
                      <a:r>
                        <a:rPr lang="en-US" sz="1500" dirty="0"/>
                        <a:t>Access to Capital</a:t>
                      </a:r>
                    </a:p>
                  </a:txBody>
                  <a:tcPr/>
                </a:tc>
                <a:tc>
                  <a:txBody>
                    <a:bodyPr/>
                    <a:lstStyle/>
                    <a:p>
                      <a:pPr algn="ctr"/>
                      <a:r>
                        <a:rPr lang="en-US" sz="1500" dirty="0"/>
                        <a:t>10%</a:t>
                      </a:r>
                    </a:p>
                  </a:txBody>
                  <a:tcPr/>
                </a:tc>
                <a:tc>
                  <a:txBody>
                    <a:bodyPr/>
                    <a:lstStyle/>
                    <a:p>
                      <a:pPr algn="ctr"/>
                      <a:r>
                        <a:rPr lang="en-US" sz="1500" dirty="0"/>
                        <a:t>3%</a:t>
                      </a:r>
                    </a:p>
                  </a:txBody>
                  <a:tcPr/>
                </a:tc>
                <a:tc>
                  <a:txBody>
                    <a:bodyPr/>
                    <a:lstStyle/>
                    <a:p>
                      <a:pPr algn="ctr"/>
                      <a:r>
                        <a:rPr lang="en-US" sz="1500" dirty="0"/>
                        <a:t>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7%</a:t>
                      </a:r>
                    </a:p>
                  </a:txBody>
                  <a:tcPr/>
                </a:tc>
                <a:extLst>
                  <a:ext uri="{0D108BD9-81ED-4DB2-BD59-A6C34878D82A}">
                    <a16:rowId xmlns:a16="http://schemas.microsoft.com/office/drawing/2014/main" val="1858077424"/>
                  </a:ext>
                </a:extLst>
              </a:tr>
              <a:tr h="274320">
                <a:tc>
                  <a:txBody>
                    <a:bodyPr/>
                    <a:lstStyle/>
                    <a:p>
                      <a:r>
                        <a:rPr lang="en-US" sz="1500" dirty="0"/>
                        <a:t>COVID-19 Regulations</a:t>
                      </a:r>
                    </a:p>
                  </a:txBody>
                  <a:tcPr/>
                </a:tc>
                <a:tc>
                  <a:txBody>
                    <a:bodyPr/>
                    <a:lstStyle/>
                    <a:p>
                      <a:pPr algn="ctr"/>
                      <a:endParaRPr lang="en-US" sz="1500" dirty="0"/>
                    </a:p>
                  </a:txBody>
                  <a:tcPr/>
                </a:tc>
                <a:tc>
                  <a:txBody>
                    <a:bodyPr/>
                    <a:lstStyle/>
                    <a:p>
                      <a:pPr algn="ctr"/>
                      <a:r>
                        <a:rPr lang="en-US" sz="1500" dirty="0">
                          <a:solidFill>
                            <a:schemeClr val="tx1"/>
                          </a:solidFill>
                        </a:rPr>
                        <a:t>19%</a:t>
                      </a:r>
                    </a:p>
                  </a:txBody>
                  <a:tcPr/>
                </a:tc>
                <a:tc>
                  <a:txBody>
                    <a:bodyPr/>
                    <a:lstStyle/>
                    <a:p>
                      <a:pPr algn="ctr"/>
                      <a:r>
                        <a:rPr lang="en-US" sz="1500" dirty="0">
                          <a:solidFill>
                            <a:schemeClr val="tx1"/>
                          </a:solidFill>
                        </a:rPr>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11%</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5%</a:t>
                      </a:r>
                    </a:p>
                  </a:txBody>
                  <a:tcPr/>
                </a:tc>
                <a:extLst>
                  <a:ext uri="{0D108BD9-81ED-4DB2-BD59-A6C34878D82A}">
                    <a16:rowId xmlns:a16="http://schemas.microsoft.com/office/drawing/2014/main" val="3857797976"/>
                  </a:ext>
                </a:extLst>
              </a:tr>
            </a:tbl>
          </a:graphicData>
        </a:graphic>
      </p:graphicFrame>
      <p:sp>
        <p:nvSpPr>
          <p:cNvPr id="5" name="TextBox 4">
            <a:extLst>
              <a:ext uri="{FF2B5EF4-FFF2-40B4-BE49-F238E27FC236}">
                <a16:creationId xmlns:a16="http://schemas.microsoft.com/office/drawing/2014/main" id="{5B5A5997-3888-8247-8891-DF112D14ED0F}"/>
              </a:ext>
            </a:extLst>
          </p:cNvPr>
          <p:cNvSpPr txBox="1"/>
          <p:nvPr/>
        </p:nvSpPr>
        <p:spPr>
          <a:xfrm>
            <a:off x="203881" y="4536165"/>
            <a:ext cx="1262508" cy="13849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Multiple responses were accepted. </a:t>
            </a:r>
            <a:r>
              <a:rPr kumimoji="0" lang="en-US" sz="1400" b="0" i="0" u="none" strike="noStrike" cap="none" spc="0" normalizeH="0" baseline="0" dirty="0">
                <a:ln>
                  <a:noFill/>
                </a:ln>
                <a:solidFill>
                  <a:srgbClr val="000000"/>
                </a:solidFill>
                <a:effectLst/>
                <a:uFillTx/>
                <a:latin typeface="+mn-lt"/>
                <a:ea typeface="+mn-ea"/>
                <a:cs typeface="+mn-cs"/>
                <a:sym typeface="Calibri"/>
              </a:rPr>
              <a:t>Percentages add up to more than 100%.</a:t>
            </a:r>
          </a:p>
        </p:txBody>
      </p:sp>
      <p:sp>
        <p:nvSpPr>
          <p:cNvPr id="3" name="TextBox 2">
            <a:extLst>
              <a:ext uri="{FF2B5EF4-FFF2-40B4-BE49-F238E27FC236}">
                <a16:creationId xmlns:a16="http://schemas.microsoft.com/office/drawing/2014/main" id="{D5AAAE6C-F034-034C-AA75-962B67A4F3A5}"/>
              </a:ext>
            </a:extLst>
          </p:cNvPr>
          <p:cNvSpPr txBox="1"/>
          <p:nvPr/>
        </p:nvSpPr>
        <p:spPr>
          <a:xfrm>
            <a:off x="7993311" y="2418827"/>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rgbClr val="2B59A9"/>
                </a:solidFill>
              </a:rPr>
              <a:t>-5</a:t>
            </a:r>
            <a:endParaRPr kumimoji="0" lang="en-US" sz="1500" b="1" i="0" u="none" strike="noStrike" cap="none" spc="0" normalizeH="0" baseline="0" dirty="0">
              <a:ln>
                <a:noFill/>
              </a:ln>
              <a:solidFill>
                <a:srgbClr val="2B59A9"/>
              </a:solidFill>
              <a:effectLst/>
              <a:uFillTx/>
              <a:latin typeface="+mn-lt"/>
              <a:ea typeface="+mn-ea"/>
              <a:cs typeface="+mn-cs"/>
              <a:sym typeface="Calibri"/>
            </a:endParaRPr>
          </a:p>
        </p:txBody>
      </p:sp>
      <p:sp>
        <p:nvSpPr>
          <p:cNvPr id="15" name="TextBox 14">
            <a:extLst>
              <a:ext uri="{FF2B5EF4-FFF2-40B4-BE49-F238E27FC236}">
                <a16:creationId xmlns:a16="http://schemas.microsoft.com/office/drawing/2014/main" id="{C62ECEE8-64AC-EE40-993A-F7B2533B8129}"/>
              </a:ext>
            </a:extLst>
          </p:cNvPr>
          <p:cNvSpPr txBox="1"/>
          <p:nvPr/>
        </p:nvSpPr>
        <p:spPr>
          <a:xfrm>
            <a:off x="7941434" y="2752727"/>
            <a:ext cx="474690"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latin typeface="+mn-lt"/>
                <a:ea typeface="+mn-ea"/>
                <a:cs typeface="+mn-cs"/>
                <a:sym typeface="Calibri"/>
              </a:rPr>
              <a:t>+8</a:t>
            </a:r>
          </a:p>
        </p:txBody>
      </p:sp>
      <p:sp>
        <p:nvSpPr>
          <p:cNvPr id="16" name="TextBox 15">
            <a:extLst>
              <a:ext uri="{FF2B5EF4-FFF2-40B4-BE49-F238E27FC236}">
                <a16:creationId xmlns:a16="http://schemas.microsoft.com/office/drawing/2014/main" id="{0F238F97-D570-2E45-B52F-7833ECA6F681}"/>
              </a:ext>
            </a:extLst>
          </p:cNvPr>
          <p:cNvSpPr txBox="1"/>
          <p:nvPr/>
        </p:nvSpPr>
        <p:spPr>
          <a:xfrm>
            <a:off x="7935679" y="3045964"/>
            <a:ext cx="486201"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+1</a:t>
            </a:r>
            <a:endParaRPr kumimoji="0" lang="en-US" sz="1500" b="1" i="0" u="none" strike="noStrike" cap="none" spc="0" normalizeH="0" baseline="0" dirty="0">
              <a:ln>
                <a:noFill/>
              </a:ln>
              <a:solidFill>
                <a:srgbClr val="C00000"/>
              </a:solidFill>
              <a:effectLst/>
              <a:uFillTx/>
              <a:latin typeface="+mn-lt"/>
              <a:ea typeface="+mn-ea"/>
              <a:cs typeface="+mn-cs"/>
              <a:sym typeface="Calibri"/>
            </a:endParaRPr>
          </a:p>
        </p:txBody>
      </p:sp>
      <p:sp>
        <p:nvSpPr>
          <p:cNvPr id="21" name="TextBox 20">
            <a:extLst>
              <a:ext uri="{FF2B5EF4-FFF2-40B4-BE49-F238E27FC236}">
                <a16:creationId xmlns:a16="http://schemas.microsoft.com/office/drawing/2014/main" id="{AFEEFC65-97E0-7A44-A208-44E776818F98}"/>
              </a:ext>
            </a:extLst>
          </p:cNvPr>
          <p:cNvSpPr txBox="1"/>
          <p:nvPr/>
        </p:nvSpPr>
        <p:spPr>
          <a:xfrm>
            <a:off x="7993311" y="4024370"/>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latin typeface="+mn-lt"/>
                <a:ea typeface="+mn-ea"/>
                <a:cs typeface="+mn-cs"/>
                <a:sym typeface="Calibri"/>
              </a:rPr>
              <a:t>+7</a:t>
            </a:r>
          </a:p>
        </p:txBody>
      </p:sp>
      <p:sp>
        <p:nvSpPr>
          <p:cNvPr id="22" name="TextBox 21">
            <a:extLst>
              <a:ext uri="{FF2B5EF4-FFF2-40B4-BE49-F238E27FC236}">
                <a16:creationId xmlns:a16="http://schemas.microsoft.com/office/drawing/2014/main" id="{3B9AA7EE-1A6B-2C44-801B-DAFE3A7330D6}"/>
              </a:ext>
            </a:extLst>
          </p:cNvPr>
          <p:cNvSpPr txBox="1"/>
          <p:nvPr/>
        </p:nvSpPr>
        <p:spPr>
          <a:xfrm>
            <a:off x="7993311" y="5617046"/>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chemeClr val="accent1"/>
                </a:solidFill>
              </a:rPr>
              <a:t>-6</a:t>
            </a:r>
            <a:endParaRPr kumimoji="0" lang="en-US" sz="1500" b="1" i="0" u="none" strike="noStrike" cap="none" spc="0" normalizeH="0" baseline="0" dirty="0">
              <a:ln>
                <a:noFill/>
              </a:ln>
              <a:solidFill>
                <a:schemeClr val="accent1"/>
              </a:solidFill>
              <a:effectLst/>
              <a:uFillTx/>
              <a:latin typeface="+mn-lt"/>
              <a:ea typeface="+mn-ea"/>
              <a:cs typeface="+mn-cs"/>
              <a:sym typeface="Calibri"/>
            </a:endParaRPr>
          </a:p>
        </p:txBody>
      </p:sp>
      <p:sp>
        <p:nvSpPr>
          <p:cNvPr id="23" name="TextBox 22">
            <a:extLst>
              <a:ext uri="{FF2B5EF4-FFF2-40B4-BE49-F238E27FC236}">
                <a16:creationId xmlns:a16="http://schemas.microsoft.com/office/drawing/2014/main" id="{D87DF135-32F7-4840-BDC2-934A482E95CB}"/>
              </a:ext>
            </a:extLst>
          </p:cNvPr>
          <p:cNvSpPr txBox="1"/>
          <p:nvPr/>
        </p:nvSpPr>
        <p:spPr>
          <a:xfrm>
            <a:off x="7993311" y="4671443"/>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+3</a:t>
            </a:r>
            <a:endParaRPr kumimoji="0" lang="en-US" sz="1500" b="1" i="0" u="none" strike="noStrike" cap="none" spc="0" normalizeH="0" baseline="0" dirty="0">
              <a:ln>
                <a:noFill/>
              </a:ln>
              <a:solidFill>
                <a:srgbClr val="C00000"/>
              </a:solidFill>
              <a:effectLst/>
              <a:uFillTx/>
              <a:sym typeface="Calibri"/>
            </a:endParaRPr>
          </a:p>
        </p:txBody>
      </p:sp>
      <p:sp>
        <p:nvSpPr>
          <p:cNvPr id="13" name="TextBox 12">
            <a:extLst>
              <a:ext uri="{FF2B5EF4-FFF2-40B4-BE49-F238E27FC236}">
                <a16:creationId xmlns:a16="http://schemas.microsoft.com/office/drawing/2014/main" id="{A040C3F5-7D73-CD4D-8C58-C6B695888037}"/>
              </a:ext>
            </a:extLst>
          </p:cNvPr>
          <p:cNvSpPr txBox="1"/>
          <p:nvPr/>
        </p:nvSpPr>
        <p:spPr>
          <a:xfrm>
            <a:off x="7993311" y="4997597"/>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sym typeface="Calibri"/>
              </a:rPr>
              <a:t>+1</a:t>
            </a:r>
          </a:p>
        </p:txBody>
      </p:sp>
      <p:sp>
        <p:nvSpPr>
          <p:cNvPr id="20" name="TextBox 19">
            <a:extLst>
              <a:ext uri="{FF2B5EF4-FFF2-40B4-BE49-F238E27FC236}">
                <a16:creationId xmlns:a16="http://schemas.microsoft.com/office/drawing/2014/main" id="{6699A34A-6D7B-F644-94C5-6C990C601E96}"/>
              </a:ext>
            </a:extLst>
          </p:cNvPr>
          <p:cNvSpPr txBox="1"/>
          <p:nvPr/>
        </p:nvSpPr>
        <p:spPr>
          <a:xfrm>
            <a:off x="7786216" y="1458488"/>
            <a:ext cx="785125" cy="646329"/>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ctr"/>
          </a:lstStyle>
          <a:p>
            <a:r>
              <a:rPr lang="en-US" b="1" dirty="0">
                <a:solidFill>
                  <a:srgbClr val="002060"/>
                </a:solidFill>
              </a:rPr>
              <a:t>Since Q2 ‘22</a:t>
            </a:r>
          </a:p>
        </p:txBody>
      </p:sp>
      <p:sp>
        <p:nvSpPr>
          <p:cNvPr id="24" name="TextBox 23">
            <a:extLst>
              <a:ext uri="{FF2B5EF4-FFF2-40B4-BE49-F238E27FC236}">
                <a16:creationId xmlns:a16="http://schemas.microsoft.com/office/drawing/2014/main" id="{19384DA1-58AF-7480-5D68-708B974105BF}"/>
              </a:ext>
            </a:extLst>
          </p:cNvPr>
          <p:cNvSpPr txBox="1"/>
          <p:nvPr/>
        </p:nvSpPr>
        <p:spPr>
          <a:xfrm>
            <a:off x="7993311" y="3365660"/>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rgbClr val="2B59A9"/>
                </a:solidFill>
              </a:rPr>
              <a:t>-11</a:t>
            </a:r>
            <a:endParaRPr kumimoji="0" lang="en-US" sz="1500" b="1" i="0" u="none" strike="noStrike" cap="none" spc="0" normalizeH="0" baseline="0" dirty="0">
              <a:ln>
                <a:noFill/>
              </a:ln>
              <a:solidFill>
                <a:srgbClr val="2B59A9"/>
              </a:solidFill>
              <a:effectLst/>
              <a:uFillTx/>
              <a:latin typeface="+mn-lt"/>
              <a:ea typeface="+mn-ea"/>
              <a:cs typeface="+mn-cs"/>
              <a:sym typeface="Calibri"/>
            </a:endParaRPr>
          </a:p>
        </p:txBody>
      </p:sp>
      <p:sp>
        <p:nvSpPr>
          <p:cNvPr id="25" name="TextBox 24">
            <a:extLst>
              <a:ext uri="{FF2B5EF4-FFF2-40B4-BE49-F238E27FC236}">
                <a16:creationId xmlns:a16="http://schemas.microsoft.com/office/drawing/2014/main" id="{9D8E4785-2CB1-CC92-3358-5432C48AE0A0}"/>
              </a:ext>
            </a:extLst>
          </p:cNvPr>
          <p:cNvSpPr txBox="1"/>
          <p:nvPr/>
        </p:nvSpPr>
        <p:spPr>
          <a:xfrm>
            <a:off x="7941434" y="3699060"/>
            <a:ext cx="474690"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latin typeface="+mn-lt"/>
                <a:ea typeface="+mn-ea"/>
                <a:cs typeface="+mn-cs"/>
                <a:sym typeface="Calibri"/>
              </a:rPr>
              <a:t>+5</a:t>
            </a:r>
          </a:p>
        </p:txBody>
      </p:sp>
      <p:sp>
        <p:nvSpPr>
          <p:cNvPr id="26" name="TextBox 25">
            <a:extLst>
              <a:ext uri="{FF2B5EF4-FFF2-40B4-BE49-F238E27FC236}">
                <a16:creationId xmlns:a16="http://schemas.microsoft.com/office/drawing/2014/main" id="{61C459C5-E627-D526-CDE2-5EEFB90F363B}"/>
              </a:ext>
            </a:extLst>
          </p:cNvPr>
          <p:cNvSpPr txBox="1"/>
          <p:nvPr/>
        </p:nvSpPr>
        <p:spPr>
          <a:xfrm>
            <a:off x="7993311" y="4339872"/>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+4</a:t>
            </a:r>
            <a:endParaRPr kumimoji="0" lang="en-US" sz="1500" b="1" i="0" u="none" strike="noStrike" cap="none" spc="0" normalizeH="0" baseline="0" dirty="0">
              <a:ln>
                <a:noFill/>
              </a:ln>
              <a:solidFill>
                <a:srgbClr val="C00000"/>
              </a:solidFill>
              <a:effectLst/>
              <a:uFillTx/>
              <a:sym typeface="Calibri"/>
            </a:endParaRPr>
          </a:p>
        </p:txBody>
      </p:sp>
      <p:sp>
        <p:nvSpPr>
          <p:cNvPr id="2" name="TextBox 1">
            <a:extLst>
              <a:ext uri="{FF2B5EF4-FFF2-40B4-BE49-F238E27FC236}">
                <a16:creationId xmlns:a16="http://schemas.microsoft.com/office/drawing/2014/main" id="{8D60A13C-1488-76DE-915C-A9EEBF0CA52A}"/>
              </a:ext>
            </a:extLst>
          </p:cNvPr>
          <p:cNvSpPr txBox="1"/>
          <p:nvPr/>
        </p:nvSpPr>
        <p:spPr>
          <a:xfrm>
            <a:off x="7714066" y="2061706"/>
            <a:ext cx="985822"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dirty="0">
                <a:solidFill>
                  <a:schemeClr val="tx1"/>
                </a:solidFill>
              </a:rPr>
              <a:t>No Change</a:t>
            </a:r>
            <a:endParaRPr kumimoji="0" lang="en-US" sz="1500" i="0" u="none" strike="noStrike" cap="none" spc="0" normalizeH="0" baseline="0" dirty="0">
              <a:ln>
                <a:noFill/>
              </a:ln>
              <a:solidFill>
                <a:schemeClr val="tx1"/>
              </a:solidFill>
              <a:effectLst/>
              <a:uFillTx/>
              <a:sym typeface="Calibri"/>
            </a:endParaRPr>
          </a:p>
        </p:txBody>
      </p:sp>
      <p:sp>
        <p:nvSpPr>
          <p:cNvPr id="6" name="TextBox 5">
            <a:extLst>
              <a:ext uri="{FF2B5EF4-FFF2-40B4-BE49-F238E27FC236}">
                <a16:creationId xmlns:a16="http://schemas.microsoft.com/office/drawing/2014/main" id="{4E65B1D5-BCAE-0C85-ADDF-CB76A69FC53F}"/>
              </a:ext>
            </a:extLst>
          </p:cNvPr>
          <p:cNvSpPr txBox="1"/>
          <p:nvPr/>
        </p:nvSpPr>
        <p:spPr>
          <a:xfrm>
            <a:off x="7993311" y="5313259"/>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sym typeface="Calibri"/>
              </a:rPr>
              <a:t>+2</a:t>
            </a:r>
          </a:p>
        </p:txBody>
      </p:sp>
    </p:spTree>
    <p:extLst>
      <p:ext uri="{BB962C8B-B14F-4D97-AF65-F5344CB8AC3E}">
        <p14:creationId xmlns:p14="http://schemas.microsoft.com/office/powerpoint/2010/main" val="2365736433"/>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a:spLocks noGrp="1"/>
          </p:cNvSpPr>
          <p:nvPr>
            <p:ph type="title"/>
          </p:nvPr>
        </p:nvSpPr>
        <p:spPr>
          <a:prstGeom prst="rect">
            <a:avLst/>
          </a:prstGeom>
        </p:spPr>
        <p:txBody>
          <a:bodyPr>
            <a:normAutofit/>
          </a:bodyPr>
          <a:lstStyle>
            <a:lvl1pPr>
              <a:defRPr>
                <a:effectLst>
                  <a:outerShdw blurRad="50800" dist="38100" dir="2700000" rotWithShape="0">
                    <a:srgbClr val="000000">
                      <a:alpha val="43000"/>
                    </a:srgbClr>
                  </a:outerShdw>
                </a:effectLst>
              </a:defRPr>
            </a:lvl1pPr>
          </a:lstStyle>
          <a:p>
            <a:r>
              <a:rPr lang="en-US" dirty="0"/>
              <a:t>Greatest</a:t>
            </a:r>
            <a:r>
              <a:rPr dirty="0"/>
              <a:t> Reasons for Optimism</a:t>
            </a:r>
            <a:br>
              <a:rPr lang="en-US" dirty="0"/>
            </a:br>
            <a:r>
              <a:rPr lang="en-US" sz="2400" dirty="0"/>
              <a:t>Optimism for Opportunity, Demand, Innovation </a:t>
            </a:r>
            <a:endParaRPr sz="2400" i="1" dirty="0"/>
          </a:p>
        </p:txBody>
      </p:sp>
      <p:graphicFrame>
        <p:nvGraphicFramePr>
          <p:cNvPr id="6" name="Table 5">
            <a:extLst>
              <a:ext uri="{FF2B5EF4-FFF2-40B4-BE49-F238E27FC236}">
                <a16:creationId xmlns:a16="http://schemas.microsoft.com/office/drawing/2014/main" id="{CEE120F9-FA5A-7F49-9169-E41D11CA7C50}"/>
              </a:ext>
            </a:extLst>
          </p:cNvPr>
          <p:cNvGraphicFramePr>
            <a:graphicFrameLocks noGrp="1"/>
          </p:cNvGraphicFramePr>
          <p:nvPr>
            <p:extLst>
              <p:ext uri="{D42A27DB-BD31-4B8C-83A1-F6EECF244321}">
                <p14:modId xmlns:p14="http://schemas.microsoft.com/office/powerpoint/2010/main" val="4161668182"/>
              </p:ext>
            </p:extLst>
          </p:nvPr>
        </p:nvGraphicFramePr>
        <p:xfrm>
          <a:off x="606230" y="1582284"/>
          <a:ext cx="7184190" cy="4465320"/>
        </p:xfrm>
        <a:graphic>
          <a:graphicData uri="http://schemas.openxmlformats.org/drawingml/2006/table">
            <a:tbl>
              <a:tblPr firstRow="1" bandRow="1">
                <a:tableStyleId>{5940675A-B579-460E-94D1-54222C63F5DA}</a:tableStyleId>
              </a:tblPr>
              <a:tblGrid>
                <a:gridCol w="3238330">
                  <a:extLst>
                    <a:ext uri="{9D8B030D-6E8A-4147-A177-3AD203B41FA5}">
                      <a16:colId xmlns:a16="http://schemas.microsoft.com/office/drawing/2014/main" val="2394897306"/>
                    </a:ext>
                  </a:extLst>
                </a:gridCol>
                <a:gridCol w="789172">
                  <a:extLst>
                    <a:ext uri="{9D8B030D-6E8A-4147-A177-3AD203B41FA5}">
                      <a16:colId xmlns:a16="http://schemas.microsoft.com/office/drawing/2014/main" val="1063755951"/>
                    </a:ext>
                  </a:extLst>
                </a:gridCol>
                <a:gridCol w="789172">
                  <a:extLst>
                    <a:ext uri="{9D8B030D-6E8A-4147-A177-3AD203B41FA5}">
                      <a16:colId xmlns:a16="http://schemas.microsoft.com/office/drawing/2014/main" val="1039138311"/>
                    </a:ext>
                  </a:extLst>
                </a:gridCol>
                <a:gridCol w="789172">
                  <a:extLst>
                    <a:ext uri="{9D8B030D-6E8A-4147-A177-3AD203B41FA5}">
                      <a16:colId xmlns:a16="http://schemas.microsoft.com/office/drawing/2014/main" val="3185511418"/>
                    </a:ext>
                  </a:extLst>
                </a:gridCol>
                <a:gridCol w="789172">
                  <a:extLst>
                    <a:ext uri="{9D8B030D-6E8A-4147-A177-3AD203B41FA5}">
                      <a16:colId xmlns:a16="http://schemas.microsoft.com/office/drawing/2014/main" val="547933415"/>
                    </a:ext>
                  </a:extLst>
                </a:gridCol>
                <a:gridCol w="789172">
                  <a:extLst>
                    <a:ext uri="{9D8B030D-6E8A-4147-A177-3AD203B41FA5}">
                      <a16:colId xmlns:a16="http://schemas.microsoft.com/office/drawing/2014/main" val="2265663483"/>
                    </a:ext>
                  </a:extLst>
                </a:gridCol>
              </a:tblGrid>
              <a:tr h="274320">
                <a:tc>
                  <a:txBody>
                    <a:bodyPr/>
                    <a:lstStyle/>
                    <a:p>
                      <a:endParaRPr lang="en-US" sz="1700" dirty="0"/>
                    </a:p>
                  </a:txBody>
                  <a:tcPr/>
                </a:tc>
                <a:tc>
                  <a:txBody>
                    <a:bodyPr/>
                    <a:lstStyle/>
                    <a:p>
                      <a:pPr algn="ctr"/>
                      <a:r>
                        <a:rPr lang="en-US" sz="1700" b="1" dirty="0"/>
                        <a:t>Q4 2019</a:t>
                      </a:r>
                    </a:p>
                  </a:txBody>
                  <a:tcPr/>
                </a:tc>
                <a:tc>
                  <a:txBody>
                    <a:bodyPr/>
                    <a:lstStyle/>
                    <a:p>
                      <a:pPr algn="ctr"/>
                      <a:r>
                        <a:rPr lang="en-US" sz="1700" b="1" dirty="0"/>
                        <a:t>Q2 2021</a:t>
                      </a:r>
                    </a:p>
                  </a:txBody>
                  <a:tcPr/>
                </a:tc>
                <a:tc>
                  <a:txBody>
                    <a:bodyPr/>
                    <a:lstStyle/>
                    <a:p>
                      <a:pPr algn="ctr"/>
                      <a:r>
                        <a:rPr lang="en-US" sz="1700" b="1" dirty="0"/>
                        <a:t>Q4</a:t>
                      </a:r>
                    </a:p>
                    <a:p>
                      <a:pPr algn="ctr"/>
                      <a:r>
                        <a:rPr lang="en-US" sz="1700" b="1" dirty="0"/>
                        <a:t>2022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700" b="1" dirty="0"/>
                        <a:t>Q2 2022</a:t>
                      </a:r>
                    </a:p>
                  </a:txBody>
                  <a:tcPr/>
                </a:tc>
                <a:tc>
                  <a:txBody>
                    <a:bodyPr/>
                    <a:lstStyle/>
                    <a:p>
                      <a:pPr marL="0" marR="0" indent="0" algn="ctr" defTabSz="914400" rtl="0" latinLnBrk="0">
                        <a:lnSpc>
                          <a:spcPct val="100000"/>
                        </a:lnSpc>
                        <a:spcBef>
                          <a:spcPts val="0"/>
                        </a:spcBef>
                        <a:spcAft>
                          <a:spcPts val="0"/>
                        </a:spcAft>
                        <a:buClrTx/>
                        <a:buSzTx/>
                        <a:buFontTx/>
                        <a:buNone/>
                        <a:tabLst/>
                      </a:pPr>
                      <a:endParaRPr lang="en-US" sz="1700" b="1" dirty="0"/>
                    </a:p>
                    <a:p>
                      <a:pPr marL="0" marR="0" indent="0" algn="ctr" defTabSz="914400" rtl="0" latinLnBrk="0">
                        <a:lnSpc>
                          <a:spcPct val="100000"/>
                        </a:lnSpc>
                        <a:spcBef>
                          <a:spcPts val="0"/>
                        </a:spcBef>
                        <a:spcAft>
                          <a:spcPts val="0"/>
                        </a:spcAft>
                        <a:buClrTx/>
                        <a:buSzTx/>
                        <a:buFontTx/>
                        <a:buNone/>
                        <a:tabLst/>
                      </a:pPr>
                      <a:r>
                        <a:rPr lang="en-US" sz="1700" b="1" dirty="0"/>
                        <a:t>Now</a:t>
                      </a:r>
                    </a:p>
                  </a:txBody>
                  <a:tcPr/>
                </a:tc>
                <a:extLst>
                  <a:ext uri="{0D108BD9-81ED-4DB2-BD59-A6C34878D82A}">
                    <a16:rowId xmlns:a16="http://schemas.microsoft.com/office/drawing/2014/main" val="1155967683"/>
                  </a:ext>
                </a:extLst>
              </a:tr>
              <a:tr h="274320">
                <a:tc>
                  <a:txBody>
                    <a:bodyPr/>
                    <a:lstStyle/>
                    <a:p>
                      <a:r>
                        <a:rPr lang="en-US" sz="1700" dirty="0"/>
                        <a:t>Demand For Products/Services</a:t>
                      </a:r>
                    </a:p>
                  </a:txBody>
                  <a:tcPr/>
                </a:tc>
                <a:tc>
                  <a:txBody>
                    <a:bodyPr/>
                    <a:lstStyle/>
                    <a:p>
                      <a:pPr algn="ctr"/>
                      <a:r>
                        <a:rPr lang="en-US" sz="1700" dirty="0"/>
                        <a:t>17%</a:t>
                      </a:r>
                    </a:p>
                  </a:txBody>
                  <a:tcPr/>
                </a:tc>
                <a:tc>
                  <a:txBody>
                    <a:bodyPr/>
                    <a:lstStyle/>
                    <a:p>
                      <a:pPr algn="ctr"/>
                      <a:r>
                        <a:rPr lang="en-US" sz="1700" dirty="0"/>
                        <a:t>15%</a:t>
                      </a:r>
                    </a:p>
                  </a:txBody>
                  <a:tcPr/>
                </a:tc>
                <a:tc>
                  <a:txBody>
                    <a:bodyPr/>
                    <a:lstStyle/>
                    <a:p>
                      <a:pPr algn="ctr"/>
                      <a:r>
                        <a:rPr lang="en-US" sz="1700" dirty="0"/>
                        <a:t>18%</a:t>
                      </a:r>
                    </a:p>
                  </a:txBody>
                  <a:tcPr/>
                </a:tc>
                <a:tc>
                  <a:txBody>
                    <a:bodyPr/>
                    <a:lstStyle/>
                    <a:p>
                      <a:pPr algn="ctr"/>
                      <a:r>
                        <a:rPr lang="en-US" sz="1700" dirty="0"/>
                        <a:t>13%</a:t>
                      </a:r>
                    </a:p>
                  </a:txBody>
                  <a:tcPr/>
                </a:tc>
                <a:tc>
                  <a:txBody>
                    <a:bodyPr/>
                    <a:lstStyle/>
                    <a:p>
                      <a:pPr algn="ctr"/>
                      <a:r>
                        <a:rPr lang="en-US" sz="1700" dirty="0">
                          <a:solidFill>
                            <a:schemeClr val="tx1"/>
                          </a:solidFill>
                        </a:rPr>
                        <a:t>16%</a:t>
                      </a:r>
                    </a:p>
                  </a:txBody>
                  <a:tcPr>
                    <a:solidFill>
                      <a:srgbClr val="00B0F0">
                        <a:alpha val="50407"/>
                      </a:srgbClr>
                    </a:solidFill>
                  </a:tcPr>
                </a:tc>
                <a:extLst>
                  <a:ext uri="{0D108BD9-81ED-4DB2-BD59-A6C34878D82A}">
                    <a16:rowId xmlns:a16="http://schemas.microsoft.com/office/drawing/2014/main" val="3740375218"/>
                  </a:ext>
                </a:extLst>
              </a:tr>
              <a:tr h="274320">
                <a:tc>
                  <a:txBody>
                    <a:bodyPr/>
                    <a:lstStyle/>
                    <a:p>
                      <a:r>
                        <a:rPr lang="en-US" sz="1700" dirty="0"/>
                        <a:t>Business Growth/Expansion</a:t>
                      </a:r>
                    </a:p>
                  </a:txBody>
                  <a:tcPr/>
                </a:tc>
                <a:tc>
                  <a:txBody>
                    <a:bodyPr/>
                    <a:lstStyle/>
                    <a:p>
                      <a:pPr algn="ctr"/>
                      <a:r>
                        <a:rPr lang="en-US" sz="1700" dirty="0"/>
                        <a:t>11%</a:t>
                      </a:r>
                    </a:p>
                  </a:txBody>
                  <a:tcPr/>
                </a:tc>
                <a:tc>
                  <a:txBody>
                    <a:bodyPr/>
                    <a:lstStyle/>
                    <a:p>
                      <a:pPr algn="ctr"/>
                      <a:r>
                        <a:rPr lang="en-US" sz="1700" dirty="0"/>
                        <a:t>17%</a:t>
                      </a:r>
                    </a:p>
                  </a:txBody>
                  <a:tcPr/>
                </a:tc>
                <a:tc>
                  <a:txBody>
                    <a:bodyPr/>
                    <a:lstStyle/>
                    <a:p>
                      <a:pPr algn="ctr"/>
                      <a:r>
                        <a:rPr lang="en-US" sz="1700" dirty="0"/>
                        <a:t>18%</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700" dirty="0"/>
                        <a:t>15%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700" dirty="0"/>
                        <a:t>14%</a:t>
                      </a:r>
                    </a:p>
                  </a:txBody>
                  <a:tcPr>
                    <a:solidFill>
                      <a:srgbClr val="92D050">
                        <a:alpha val="49924"/>
                      </a:srgbClr>
                    </a:solidFill>
                  </a:tcPr>
                </a:tc>
                <a:extLst>
                  <a:ext uri="{0D108BD9-81ED-4DB2-BD59-A6C34878D82A}">
                    <a16:rowId xmlns:a16="http://schemas.microsoft.com/office/drawing/2014/main" val="386380764"/>
                  </a:ext>
                </a:extLst>
              </a:tr>
              <a:tr h="274320">
                <a:tc>
                  <a:txBody>
                    <a:bodyPr/>
                    <a:lstStyle/>
                    <a:p>
                      <a:r>
                        <a:rPr lang="en-US" sz="1700" dirty="0"/>
                        <a:t>Great Customers</a:t>
                      </a:r>
                    </a:p>
                  </a:txBody>
                  <a:tcPr/>
                </a:tc>
                <a:tc>
                  <a:txBody>
                    <a:bodyPr/>
                    <a:lstStyle/>
                    <a:p>
                      <a:pPr algn="ctr"/>
                      <a:r>
                        <a:rPr lang="en-US" sz="1700" dirty="0"/>
                        <a:t>13%</a:t>
                      </a:r>
                    </a:p>
                  </a:txBody>
                  <a:tcPr/>
                </a:tc>
                <a:tc>
                  <a:txBody>
                    <a:bodyPr/>
                    <a:lstStyle/>
                    <a:p>
                      <a:pPr algn="ctr"/>
                      <a:r>
                        <a:rPr lang="en-US" sz="1700" dirty="0"/>
                        <a:t>10%</a:t>
                      </a:r>
                    </a:p>
                  </a:txBody>
                  <a:tcPr/>
                </a:tc>
                <a:tc>
                  <a:txBody>
                    <a:bodyPr/>
                    <a:lstStyle/>
                    <a:p>
                      <a:pPr algn="ctr"/>
                      <a:r>
                        <a:rPr lang="en-US" sz="1700" dirty="0"/>
                        <a:t>11%</a:t>
                      </a:r>
                    </a:p>
                  </a:txBody>
                  <a:tcPr/>
                </a:tc>
                <a:tc>
                  <a:txBody>
                    <a:bodyPr/>
                    <a:lstStyle/>
                    <a:p>
                      <a:pPr algn="ctr"/>
                      <a:r>
                        <a:rPr lang="en-US" sz="1700" dirty="0"/>
                        <a:t>11%</a:t>
                      </a:r>
                    </a:p>
                  </a:txBody>
                  <a:tcPr/>
                </a:tc>
                <a:tc>
                  <a:txBody>
                    <a:bodyPr/>
                    <a:lstStyle/>
                    <a:p>
                      <a:pPr algn="ctr"/>
                      <a:r>
                        <a:rPr lang="en-US" sz="1700" dirty="0"/>
                        <a:t>12%</a:t>
                      </a:r>
                    </a:p>
                  </a:txBody>
                  <a:tcPr>
                    <a:solidFill>
                      <a:srgbClr val="FFFA00"/>
                    </a:solidFill>
                  </a:tcPr>
                </a:tc>
                <a:extLst>
                  <a:ext uri="{0D108BD9-81ED-4DB2-BD59-A6C34878D82A}">
                    <a16:rowId xmlns:a16="http://schemas.microsoft.com/office/drawing/2014/main" val="2199546113"/>
                  </a:ext>
                </a:extLst>
              </a:tr>
              <a:tr h="274320">
                <a:tc>
                  <a:txBody>
                    <a:bodyPr/>
                    <a:lstStyle/>
                    <a:p>
                      <a:r>
                        <a:rPr lang="en-US" sz="1700" dirty="0"/>
                        <a:t>My Staff/Team/Employees</a:t>
                      </a:r>
                    </a:p>
                  </a:txBody>
                  <a:tcPr/>
                </a:tc>
                <a:tc>
                  <a:txBody>
                    <a:bodyPr/>
                    <a:lstStyle/>
                    <a:p>
                      <a:pPr algn="ctr"/>
                      <a:r>
                        <a:rPr lang="en-US" sz="1700" dirty="0"/>
                        <a:t>7%</a:t>
                      </a:r>
                    </a:p>
                  </a:txBody>
                  <a:tcPr/>
                </a:tc>
                <a:tc>
                  <a:txBody>
                    <a:bodyPr/>
                    <a:lstStyle/>
                    <a:p>
                      <a:pPr algn="ctr"/>
                      <a:r>
                        <a:rPr lang="en-US" sz="1700" dirty="0"/>
                        <a:t>7%</a:t>
                      </a:r>
                    </a:p>
                  </a:txBody>
                  <a:tcPr/>
                </a:tc>
                <a:tc>
                  <a:txBody>
                    <a:bodyPr/>
                    <a:lstStyle/>
                    <a:p>
                      <a:pPr algn="ctr"/>
                      <a:r>
                        <a:rPr lang="en-US" sz="1700" dirty="0"/>
                        <a:t>6%</a:t>
                      </a:r>
                    </a:p>
                  </a:txBody>
                  <a:tcPr/>
                </a:tc>
                <a:tc>
                  <a:txBody>
                    <a:bodyPr/>
                    <a:lstStyle/>
                    <a:p>
                      <a:pPr algn="ctr"/>
                      <a:r>
                        <a:rPr lang="en-US" sz="1700" dirty="0"/>
                        <a:t>9%</a:t>
                      </a:r>
                    </a:p>
                  </a:txBody>
                  <a:tcPr/>
                </a:tc>
                <a:tc>
                  <a:txBody>
                    <a:bodyPr/>
                    <a:lstStyle/>
                    <a:p>
                      <a:pPr algn="ctr"/>
                      <a:r>
                        <a:rPr lang="en-US" sz="1700" dirty="0"/>
                        <a:t>12%</a:t>
                      </a:r>
                    </a:p>
                  </a:txBody>
                  <a:tcPr>
                    <a:solidFill>
                      <a:srgbClr val="FFFA00"/>
                    </a:solidFill>
                  </a:tcPr>
                </a:tc>
                <a:extLst>
                  <a:ext uri="{0D108BD9-81ED-4DB2-BD59-A6C34878D82A}">
                    <a16:rowId xmlns:a16="http://schemas.microsoft.com/office/drawing/2014/main" val="3381361024"/>
                  </a:ext>
                </a:extLst>
              </a:tr>
              <a:tr h="274320">
                <a:tc>
                  <a:txBody>
                    <a:bodyPr/>
                    <a:lstStyle/>
                    <a:p>
                      <a:r>
                        <a:rPr lang="en-US" sz="1700" dirty="0"/>
                        <a:t>More Opportunities</a:t>
                      </a:r>
                    </a:p>
                  </a:txBody>
                  <a:tcPr/>
                </a:tc>
                <a:tc>
                  <a:txBody>
                    <a:bodyPr/>
                    <a:lstStyle/>
                    <a:p>
                      <a:pPr algn="ctr"/>
                      <a:r>
                        <a:rPr lang="en-US" sz="1700" dirty="0"/>
                        <a:t>6%</a:t>
                      </a:r>
                    </a:p>
                  </a:txBody>
                  <a:tcPr/>
                </a:tc>
                <a:tc>
                  <a:txBody>
                    <a:bodyPr/>
                    <a:lstStyle/>
                    <a:p>
                      <a:pPr algn="ctr"/>
                      <a:r>
                        <a:rPr lang="en-US" sz="1700" dirty="0"/>
                        <a:t>8%</a:t>
                      </a:r>
                    </a:p>
                  </a:txBody>
                  <a:tcPr/>
                </a:tc>
                <a:tc>
                  <a:txBody>
                    <a:bodyPr/>
                    <a:lstStyle/>
                    <a:p>
                      <a:pPr algn="ctr"/>
                      <a:r>
                        <a:rPr lang="en-US" sz="1700" dirty="0"/>
                        <a:t>5%</a:t>
                      </a:r>
                    </a:p>
                  </a:txBody>
                  <a:tcPr/>
                </a:tc>
                <a:tc>
                  <a:txBody>
                    <a:bodyPr/>
                    <a:lstStyle/>
                    <a:p>
                      <a:pPr algn="ctr"/>
                      <a:r>
                        <a:rPr lang="en-US" sz="1700" dirty="0"/>
                        <a:t>5%</a:t>
                      </a:r>
                    </a:p>
                  </a:txBody>
                  <a:tcPr/>
                </a:tc>
                <a:tc>
                  <a:txBody>
                    <a:bodyPr/>
                    <a:lstStyle/>
                    <a:p>
                      <a:pPr algn="ctr"/>
                      <a:r>
                        <a:rPr lang="en-US" sz="1700" dirty="0"/>
                        <a:t>8%</a:t>
                      </a:r>
                    </a:p>
                  </a:txBody>
                  <a:tcPr>
                    <a:solidFill>
                      <a:srgbClr val="FFC000"/>
                    </a:solidFill>
                  </a:tcPr>
                </a:tc>
                <a:extLst>
                  <a:ext uri="{0D108BD9-81ED-4DB2-BD59-A6C34878D82A}">
                    <a16:rowId xmlns:a16="http://schemas.microsoft.com/office/drawing/2014/main" val="1901505993"/>
                  </a:ext>
                </a:extLst>
              </a:tr>
              <a:tr h="274320">
                <a:tc>
                  <a:txBody>
                    <a:bodyPr/>
                    <a:lstStyle/>
                    <a:p>
                      <a:r>
                        <a:rPr lang="en-US" sz="1700" dirty="0"/>
                        <a:t>Flexible/Nimble/Innovative</a:t>
                      </a:r>
                    </a:p>
                  </a:txBody>
                  <a:tcPr/>
                </a:tc>
                <a:tc>
                  <a:txBody>
                    <a:bodyPr/>
                    <a:lstStyle/>
                    <a:p>
                      <a:pPr algn="ctr"/>
                      <a:r>
                        <a:rPr lang="en-US" sz="1700" dirty="0"/>
                        <a:t>1%</a:t>
                      </a:r>
                    </a:p>
                  </a:txBody>
                  <a:tcPr/>
                </a:tc>
                <a:tc>
                  <a:txBody>
                    <a:bodyPr/>
                    <a:lstStyle/>
                    <a:p>
                      <a:pPr algn="ctr"/>
                      <a:r>
                        <a:rPr lang="en-US" sz="1700" dirty="0"/>
                        <a:t>5%</a:t>
                      </a:r>
                    </a:p>
                  </a:txBody>
                  <a:tcPr/>
                </a:tc>
                <a:tc>
                  <a:txBody>
                    <a:bodyPr/>
                    <a:lstStyle/>
                    <a:p>
                      <a:pPr algn="ctr"/>
                      <a:r>
                        <a:rPr lang="en-US" sz="1700" dirty="0"/>
                        <a:t>5%</a:t>
                      </a:r>
                    </a:p>
                  </a:txBody>
                  <a:tcPr/>
                </a:tc>
                <a:tc>
                  <a:txBody>
                    <a:bodyPr/>
                    <a:lstStyle/>
                    <a:p>
                      <a:pPr algn="ctr"/>
                      <a:r>
                        <a:rPr lang="en-US" sz="1700" dirty="0"/>
                        <a:t>2%</a:t>
                      </a:r>
                    </a:p>
                  </a:txBody>
                  <a:tcPr/>
                </a:tc>
                <a:tc>
                  <a:txBody>
                    <a:bodyPr/>
                    <a:lstStyle/>
                    <a:p>
                      <a:pPr algn="ctr"/>
                      <a:r>
                        <a:rPr lang="en-US" sz="1700" dirty="0"/>
                        <a:t>5%</a:t>
                      </a:r>
                    </a:p>
                  </a:txBody>
                  <a:tcPr>
                    <a:solidFill>
                      <a:srgbClr val="C00000">
                        <a:alpha val="50000"/>
                      </a:srgbClr>
                    </a:solidFill>
                  </a:tcPr>
                </a:tc>
                <a:extLst>
                  <a:ext uri="{0D108BD9-81ED-4DB2-BD59-A6C34878D82A}">
                    <a16:rowId xmlns:a16="http://schemas.microsoft.com/office/drawing/2014/main" val="528857043"/>
                  </a:ext>
                </a:extLst>
              </a:tr>
              <a:tr h="274320">
                <a:tc>
                  <a:txBody>
                    <a:bodyPr/>
                    <a:lstStyle/>
                    <a:p>
                      <a:r>
                        <a:rPr lang="en-US" sz="1700" dirty="0"/>
                        <a:t>The Economy</a:t>
                      </a:r>
                    </a:p>
                  </a:txBody>
                  <a:tcPr/>
                </a:tc>
                <a:tc>
                  <a:txBody>
                    <a:bodyPr/>
                    <a:lstStyle/>
                    <a:p>
                      <a:pPr algn="ctr"/>
                      <a:r>
                        <a:rPr lang="en-US" sz="1700" dirty="0"/>
                        <a:t>10%</a:t>
                      </a:r>
                    </a:p>
                  </a:txBody>
                  <a:tcPr/>
                </a:tc>
                <a:tc>
                  <a:txBody>
                    <a:bodyPr/>
                    <a:lstStyle/>
                    <a:p>
                      <a:pPr algn="ctr"/>
                      <a:r>
                        <a:rPr lang="en-US" sz="1700" dirty="0"/>
                        <a:t>8%</a:t>
                      </a:r>
                    </a:p>
                  </a:txBody>
                  <a:tcPr/>
                </a:tc>
                <a:tc>
                  <a:txBody>
                    <a:bodyPr/>
                    <a:lstStyle/>
                    <a:p>
                      <a:pPr algn="ctr"/>
                      <a:r>
                        <a:rPr lang="en-US" sz="1700" dirty="0"/>
                        <a:t>3%</a:t>
                      </a:r>
                    </a:p>
                  </a:txBody>
                  <a:tcPr/>
                </a:tc>
                <a:tc>
                  <a:txBody>
                    <a:bodyPr/>
                    <a:lstStyle/>
                    <a:p>
                      <a:pPr algn="ctr"/>
                      <a:r>
                        <a:rPr lang="en-US" sz="1700" dirty="0"/>
                        <a:t>3%</a:t>
                      </a:r>
                    </a:p>
                  </a:txBody>
                  <a:tcPr/>
                </a:tc>
                <a:tc>
                  <a:txBody>
                    <a:bodyPr/>
                    <a:lstStyle/>
                    <a:p>
                      <a:pPr algn="ctr"/>
                      <a:r>
                        <a:rPr lang="en-US" sz="1700" dirty="0"/>
                        <a:t>5%</a:t>
                      </a:r>
                    </a:p>
                  </a:txBody>
                  <a:tcPr/>
                </a:tc>
                <a:extLst>
                  <a:ext uri="{0D108BD9-81ED-4DB2-BD59-A6C34878D82A}">
                    <a16:rowId xmlns:a16="http://schemas.microsoft.com/office/drawing/2014/main" val="809496810"/>
                  </a:ext>
                </a:extLst>
              </a:tr>
              <a:tr h="274320">
                <a:tc>
                  <a:txBody>
                    <a:bodyPr/>
                    <a:lstStyle/>
                    <a:p>
                      <a:r>
                        <a:rPr lang="en-US" sz="1700" dirty="0"/>
                        <a:t>We Survived/Resilient/Longevity</a:t>
                      </a:r>
                    </a:p>
                  </a:txBody>
                  <a:tcPr/>
                </a:tc>
                <a:tc>
                  <a:txBody>
                    <a:bodyPr/>
                    <a:lstStyle/>
                    <a:p>
                      <a:pPr algn="ctr"/>
                      <a:endParaRPr lang="en-US" sz="1700" dirty="0"/>
                    </a:p>
                  </a:txBody>
                  <a:tcPr/>
                </a:tc>
                <a:tc>
                  <a:txBody>
                    <a:bodyPr/>
                    <a:lstStyle/>
                    <a:p>
                      <a:pPr algn="ctr"/>
                      <a:r>
                        <a:rPr lang="en-US" sz="1700" dirty="0">
                          <a:solidFill>
                            <a:schemeClr val="tx1"/>
                          </a:solidFill>
                        </a:rPr>
                        <a:t>7%</a:t>
                      </a:r>
                    </a:p>
                  </a:txBody>
                  <a:tcPr/>
                </a:tc>
                <a:tc>
                  <a:txBody>
                    <a:bodyPr/>
                    <a:lstStyle/>
                    <a:p>
                      <a:pPr algn="ctr"/>
                      <a:r>
                        <a:rPr lang="en-US" sz="1700" dirty="0">
                          <a:solidFill>
                            <a:schemeClr val="tx1"/>
                          </a:solidFill>
                        </a:rPr>
                        <a:t>5%</a:t>
                      </a:r>
                    </a:p>
                  </a:txBody>
                  <a:tcPr/>
                </a:tc>
                <a:tc>
                  <a:txBody>
                    <a:bodyPr/>
                    <a:lstStyle/>
                    <a:p>
                      <a:pPr algn="ctr"/>
                      <a:r>
                        <a:rPr lang="en-US" sz="1700" dirty="0">
                          <a:solidFill>
                            <a:schemeClr val="tx1"/>
                          </a:solidFill>
                        </a:rPr>
                        <a:t>2%</a:t>
                      </a:r>
                    </a:p>
                  </a:txBody>
                  <a:tcPr/>
                </a:tc>
                <a:tc>
                  <a:txBody>
                    <a:bodyPr/>
                    <a:lstStyle/>
                    <a:p>
                      <a:pPr algn="ctr"/>
                      <a:r>
                        <a:rPr lang="en-US" sz="1700" dirty="0">
                          <a:solidFill>
                            <a:schemeClr val="tx1"/>
                          </a:solidFill>
                        </a:rPr>
                        <a:t>4%</a:t>
                      </a:r>
                    </a:p>
                  </a:txBody>
                  <a:tcPr/>
                </a:tc>
                <a:extLst>
                  <a:ext uri="{0D108BD9-81ED-4DB2-BD59-A6C34878D82A}">
                    <a16:rowId xmlns:a16="http://schemas.microsoft.com/office/drawing/2014/main" val="1922322849"/>
                  </a:ext>
                </a:extLst>
              </a:tr>
              <a:tr h="274320">
                <a:tc>
                  <a:txBody>
                    <a:bodyPr/>
                    <a:lstStyle/>
                    <a:p>
                      <a:r>
                        <a:rPr lang="en-US" sz="1700" dirty="0"/>
                        <a:t>Business Is Good</a:t>
                      </a:r>
                    </a:p>
                  </a:txBody>
                  <a:tcPr/>
                </a:tc>
                <a:tc>
                  <a:txBody>
                    <a:bodyPr/>
                    <a:lstStyle/>
                    <a:p>
                      <a:pPr algn="ctr"/>
                      <a:r>
                        <a:rPr lang="en-US" sz="1700" dirty="0"/>
                        <a:t>4%</a:t>
                      </a:r>
                    </a:p>
                  </a:txBody>
                  <a:tcPr/>
                </a:tc>
                <a:tc>
                  <a:txBody>
                    <a:bodyPr/>
                    <a:lstStyle/>
                    <a:p>
                      <a:pPr algn="ctr"/>
                      <a:r>
                        <a:rPr lang="en-US" sz="1700" dirty="0"/>
                        <a:t>7%</a:t>
                      </a:r>
                    </a:p>
                  </a:txBody>
                  <a:tcPr/>
                </a:tc>
                <a:tc>
                  <a:txBody>
                    <a:bodyPr/>
                    <a:lstStyle/>
                    <a:p>
                      <a:pPr algn="ctr"/>
                      <a:r>
                        <a:rPr lang="en-US" sz="1700" dirty="0"/>
                        <a:t>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700" dirty="0"/>
                        <a:t>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700" dirty="0"/>
                        <a:t>4%</a:t>
                      </a:r>
                    </a:p>
                  </a:txBody>
                  <a:tcPr/>
                </a:tc>
                <a:extLst>
                  <a:ext uri="{0D108BD9-81ED-4DB2-BD59-A6C34878D82A}">
                    <a16:rowId xmlns:a16="http://schemas.microsoft.com/office/drawing/2014/main" val="3180878295"/>
                  </a:ext>
                </a:extLst>
              </a:tr>
              <a:tr h="274320">
                <a:tc>
                  <a:txBody>
                    <a:bodyPr/>
                    <a:lstStyle/>
                    <a:p>
                      <a:r>
                        <a:rPr lang="en-US" sz="1700" dirty="0"/>
                        <a:t>End of COVID-19 Pandemic </a:t>
                      </a:r>
                    </a:p>
                  </a:txBody>
                  <a:tcPr/>
                </a:tc>
                <a:tc>
                  <a:txBody>
                    <a:bodyPr/>
                    <a:lstStyle/>
                    <a:p>
                      <a:pPr algn="ctr"/>
                      <a:endParaRPr lang="en-US" sz="1700" dirty="0"/>
                    </a:p>
                  </a:txBody>
                  <a:tcPr/>
                </a:tc>
                <a:tc>
                  <a:txBody>
                    <a:bodyPr/>
                    <a:lstStyle/>
                    <a:p>
                      <a:pPr algn="ctr"/>
                      <a:r>
                        <a:rPr lang="en-US" sz="1700" dirty="0">
                          <a:solidFill>
                            <a:schemeClr val="tx1"/>
                          </a:solidFill>
                        </a:rPr>
                        <a:t>9%</a:t>
                      </a:r>
                    </a:p>
                  </a:txBody>
                  <a:tcPr/>
                </a:tc>
                <a:tc>
                  <a:txBody>
                    <a:bodyPr/>
                    <a:lstStyle/>
                    <a:p>
                      <a:pPr algn="ctr"/>
                      <a:r>
                        <a:rPr lang="en-US" sz="1700" dirty="0">
                          <a:solidFill>
                            <a:schemeClr val="tx1"/>
                          </a:solidFill>
                        </a:rPr>
                        <a:t>7%</a:t>
                      </a:r>
                    </a:p>
                  </a:txBody>
                  <a:tcPr/>
                </a:tc>
                <a:tc>
                  <a:txBody>
                    <a:bodyPr/>
                    <a:lstStyle/>
                    <a:p>
                      <a:pPr algn="ctr"/>
                      <a:r>
                        <a:rPr lang="en-US" sz="1700" dirty="0">
                          <a:solidFill>
                            <a:schemeClr val="tx1"/>
                          </a:solidFill>
                        </a:rPr>
                        <a:t>3%</a:t>
                      </a:r>
                    </a:p>
                  </a:txBody>
                  <a:tcPr/>
                </a:tc>
                <a:tc>
                  <a:txBody>
                    <a:bodyPr/>
                    <a:lstStyle/>
                    <a:p>
                      <a:pPr algn="ctr"/>
                      <a:r>
                        <a:rPr lang="en-US" sz="1700" dirty="0">
                          <a:solidFill>
                            <a:schemeClr val="tx1"/>
                          </a:solidFill>
                        </a:rPr>
                        <a:t>2%</a:t>
                      </a:r>
                    </a:p>
                  </a:txBody>
                  <a:tcPr/>
                </a:tc>
                <a:extLst>
                  <a:ext uri="{0D108BD9-81ED-4DB2-BD59-A6C34878D82A}">
                    <a16:rowId xmlns:a16="http://schemas.microsoft.com/office/drawing/2014/main" val="3987828121"/>
                  </a:ext>
                </a:extLst>
              </a:tr>
              <a:tr h="274320">
                <a:tc>
                  <a:txBody>
                    <a:bodyPr/>
                    <a:lstStyle/>
                    <a:p>
                      <a:r>
                        <a:rPr lang="en-US" sz="1700" dirty="0"/>
                        <a:t>Politics/Hope For Reforms</a:t>
                      </a:r>
                    </a:p>
                  </a:txBody>
                  <a:tcPr/>
                </a:tc>
                <a:tc>
                  <a:txBody>
                    <a:bodyPr/>
                    <a:lstStyle/>
                    <a:p>
                      <a:pPr algn="ctr"/>
                      <a:r>
                        <a:rPr lang="en-US" sz="1700" dirty="0"/>
                        <a:t>5%</a:t>
                      </a:r>
                    </a:p>
                  </a:txBody>
                  <a:tcPr/>
                </a:tc>
                <a:tc>
                  <a:txBody>
                    <a:bodyPr/>
                    <a:lstStyle/>
                    <a:p>
                      <a:pPr algn="ctr"/>
                      <a:r>
                        <a:rPr lang="en-US" sz="1700" dirty="0"/>
                        <a:t>4%</a:t>
                      </a:r>
                    </a:p>
                  </a:txBody>
                  <a:tcPr/>
                </a:tc>
                <a:tc>
                  <a:txBody>
                    <a:bodyPr/>
                    <a:lstStyle/>
                    <a:p>
                      <a:pPr algn="ctr"/>
                      <a:r>
                        <a:rPr lang="en-US" sz="1700" dirty="0"/>
                        <a:t>5%</a:t>
                      </a:r>
                    </a:p>
                  </a:txBody>
                  <a:tcPr/>
                </a:tc>
                <a:tc>
                  <a:txBody>
                    <a:bodyPr/>
                    <a:lstStyle/>
                    <a:p>
                      <a:pPr algn="ctr"/>
                      <a:r>
                        <a:rPr lang="en-US" sz="1700" dirty="0"/>
                        <a:t>4%</a:t>
                      </a:r>
                    </a:p>
                  </a:txBody>
                  <a:tcPr/>
                </a:tc>
                <a:tc>
                  <a:txBody>
                    <a:bodyPr/>
                    <a:lstStyle/>
                    <a:p>
                      <a:pPr algn="ctr"/>
                      <a:r>
                        <a:rPr lang="en-US" sz="1700" dirty="0"/>
                        <a:t>2%</a:t>
                      </a:r>
                    </a:p>
                  </a:txBody>
                  <a:tcPr/>
                </a:tc>
                <a:extLst>
                  <a:ext uri="{0D108BD9-81ED-4DB2-BD59-A6C34878D82A}">
                    <a16:rowId xmlns:a16="http://schemas.microsoft.com/office/drawing/2014/main" val="2698464512"/>
                  </a:ext>
                </a:extLst>
              </a:tr>
            </a:tbl>
          </a:graphicData>
        </a:graphic>
      </p:graphicFrame>
      <p:sp>
        <p:nvSpPr>
          <p:cNvPr id="4" name="TextBox 3">
            <a:extLst>
              <a:ext uri="{FF2B5EF4-FFF2-40B4-BE49-F238E27FC236}">
                <a16:creationId xmlns:a16="http://schemas.microsoft.com/office/drawing/2014/main" id="{C34840A1-A0D1-4A45-9A55-B519A7DDB1F4}"/>
              </a:ext>
            </a:extLst>
          </p:cNvPr>
          <p:cNvSpPr txBox="1"/>
          <p:nvPr/>
        </p:nvSpPr>
        <p:spPr>
          <a:xfrm>
            <a:off x="8059527" y="2543847"/>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-1</a:t>
            </a:r>
          </a:p>
        </p:txBody>
      </p:sp>
      <p:sp>
        <p:nvSpPr>
          <p:cNvPr id="5" name="TextBox 4">
            <a:extLst>
              <a:ext uri="{FF2B5EF4-FFF2-40B4-BE49-F238E27FC236}">
                <a16:creationId xmlns:a16="http://schemas.microsoft.com/office/drawing/2014/main" id="{3CAA3C3B-0E64-C446-9F64-0A5CAA5D4659}"/>
              </a:ext>
            </a:extLst>
          </p:cNvPr>
          <p:cNvSpPr txBox="1"/>
          <p:nvPr/>
        </p:nvSpPr>
        <p:spPr>
          <a:xfrm>
            <a:off x="7987128" y="2198050"/>
            <a:ext cx="47469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+3</a:t>
            </a:r>
            <a:endParaRPr kumimoji="0" lang="en-US" sz="1800" b="1" i="0" u="none" strike="noStrike" cap="none" spc="0" normalizeH="0" baseline="0" dirty="0">
              <a:ln>
                <a:noFill/>
              </a:ln>
              <a:solidFill>
                <a:srgbClr val="0070C0"/>
              </a:solidFill>
              <a:effectLst/>
              <a:uFillTx/>
              <a:latin typeface="+mn-lt"/>
              <a:ea typeface="+mn-ea"/>
              <a:cs typeface="+mn-cs"/>
              <a:sym typeface="Calibri"/>
            </a:endParaRPr>
          </a:p>
        </p:txBody>
      </p:sp>
      <p:sp>
        <p:nvSpPr>
          <p:cNvPr id="7" name="TextBox 6">
            <a:extLst>
              <a:ext uri="{FF2B5EF4-FFF2-40B4-BE49-F238E27FC236}">
                <a16:creationId xmlns:a16="http://schemas.microsoft.com/office/drawing/2014/main" id="{F9F8D15A-01FC-6A42-BE87-CD9B91056378}"/>
              </a:ext>
            </a:extLst>
          </p:cNvPr>
          <p:cNvSpPr txBox="1"/>
          <p:nvPr/>
        </p:nvSpPr>
        <p:spPr>
          <a:xfrm>
            <a:off x="8010717" y="5346565"/>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-1</a:t>
            </a:r>
          </a:p>
        </p:txBody>
      </p:sp>
      <p:sp>
        <p:nvSpPr>
          <p:cNvPr id="12" name="TextBox 11">
            <a:extLst>
              <a:ext uri="{FF2B5EF4-FFF2-40B4-BE49-F238E27FC236}">
                <a16:creationId xmlns:a16="http://schemas.microsoft.com/office/drawing/2014/main" id="{96C5D820-33CB-EA45-9D7B-5B919A2BF281}"/>
              </a:ext>
            </a:extLst>
          </p:cNvPr>
          <p:cNvSpPr txBox="1"/>
          <p:nvPr/>
        </p:nvSpPr>
        <p:spPr>
          <a:xfrm>
            <a:off x="8059527" y="5691025"/>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C00000"/>
                </a:solidFill>
              </a:rPr>
              <a:t>-2</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6" name="TextBox 15">
            <a:extLst>
              <a:ext uri="{FF2B5EF4-FFF2-40B4-BE49-F238E27FC236}">
                <a16:creationId xmlns:a16="http://schemas.microsoft.com/office/drawing/2014/main" id="{259F0EF9-0E93-2540-B341-3F7B6558604B}"/>
              </a:ext>
            </a:extLst>
          </p:cNvPr>
          <p:cNvSpPr txBox="1"/>
          <p:nvPr/>
        </p:nvSpPr>
        <p:spPr>
          <a:xfrm>
            <a:off x="7986976" y="3235653"/>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70C0"/>
                </a:solidFill>
                <a:effectLst/>
                <a:uFillTx/>
                <a:latin typeface="+mn-lt"/>
                <a:ea typeface="+mn-ea"/>
                <a:cs typeface="+mn-cs"/>
                <a:sym typeface="Calibri"/>
              </a:rPr>
              <a:t>+3</a:t>
            </a:r>
          </a:p>
        </p:txBody>
      </p:sp>
      <p:sp>
        <p:nvSpPr>
          <p:cNvPr id="18" name="TextBox 17">
            <a:extLst>
              <a:ext uri="{FF2B5EF4-FFF2-40B4-BE49-F238E27FC236}">
                <a16:creationId xmlns:a16="http://schemas.microsoft.com/office/drawing/2014/main" id="{50D620BE-D48E-4049-807C-5205B7CBBAAA}"/>
              </a:ext>
            </a:extLst>
          </p:cNvPr>
          <p:cNvSpPr txBox="1"/>
          <p:nvPr/>
        </p:nvSpPr>
        <p:spPr>
          <a:xfrm>
            <a:off x="7986397" y="3562926"/>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a:t>
            </a:r>
            <a:r>
              <a:rPr kumimoji="0" lang="en-US" sz="1800" b="1" i="0" u="none" strike="noStrike" cap="none" spc="0" normalizeH="0" baseline="0" dirty="0">
                <a:ln>
                  <a:noFill/>
                </a:ln>
                <a:solidFill>
                  <a:srgbClr val="0070C0"/>
                </a:solidFill>
                <a:effectLst/>
                <a:uFillTx/>
                <a:latin typeface="+mn-lt"/>
                <a:ea typeface="+mn-ea"/>
                <a:cs typeface="+mn-cs"/>
                <a:sym typeface="Calibri"/>
              </a:rPr>
              <a:t>3</a:t>
            </a:r>
          </a:p>
        </p:txBody>
      </p:sp>
      <p:sp>
        <p:nvSpPr>
          <p:cNvPr id="19" name="TextBox 18">
            <a:extLst>
              <a:ext uri="{FF2B5EF4-FFF2-40B4-BE49-F238E27FC236}">
                <a16:creationId xmlns:a16="http://schemas.microsoft.com/office/drawing/2014/main" id="{2F22AD10-510D-2C4D-BEA8-401484CE0F69}"/>
              </a:ext>
            </a:extLst>
          </p:cNvPr>
          <p:cNvSpPr txBox="1"/>
          <p:nvPr/>
        </p:nvSpPr>
        <p:spPr>
          <a:xfrm>
            <a:off x="7978614" y="3911112"/>
            <a:ext cx="5332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a:t>
            </a:r>
            <a:r>
              <a:rPr kumimoji="0" lang="en-US" b="1" i="0" u="none" strike="noStrike" cap="none" spc="0" normalizeH="0" baseline="0" dirty="0">
                <a:ln>
                  <a:noFill/>
                </a:ln>
                <a:solidFill>
                  <a:srgbClr val="0070C0"/>
                </a:solidFill>
                <a:effectLst/>
                <a:uFillTx/>
                <a:latin typeface="+mn-lt"/>
                <a:ea typeface="+mn-ea"/>
                <a:cs typeface="+mn-cs"/>
                <a:sym typeface="Calibri"/>
              </a:rPr>
              <a:t>3</a:t>
            </a:r>
          </a:p>
        </p:txBody>
      </p:sp>
      <p:sp>
        <p:nvSpPr>
          <p:cNvPr id="2" name="TextBox 1">
            <a:extLst>
              <a:ext uri="{FF2B5EF4-FFF2-40B4-BE49-F238E27FC236}">
                <a16:creationId xmlns:a16="http://schemas.microsoft.com/office/drawing/2014/main" id="{29CFFA2D-7C7B-3446-BD56-000F0398686E}"/>
              </a:ext>
            </a:extLst>
          </p:cNvPr>
          <p:cNvSpPr txBox="1"/>
          <p:nvPr/>
        </p:nvSpPr>
        <p:spPr>
          <a:xfrm>
            <a:off x="7894174" y="1502288"/>
            <a:ext cx="733358" cy="646329"/>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ctr"/>
          </a:lstStyle>
          <a:p>
            <a:r>
              <a:rPr lang="en-US" b="1" dirty="0">
                <a:solidFill>
                  <a:srgbClr val="002060"/>
                </a:solidFill>
              </a:rPr>
              <a:t>Since</a:t>
            </a:r>
          </a:p>
          <a:p>
            <a:r>
              <a:rPr lang="en-US" b="1" dirty="0">
                <a:solidFill>
                  <a:srgbClr val="002060"/>
                </a:solidFill>
              </a:rPr>
              <a:t>Q2 ‘22</a:t>
            </a:r>
          </a:p>
        </p:txBody>
      </p:sp>
      <p:sp>
        <p:nvSpPr>
          <p:cNvPr id="3" name="TextBox 2">
            <a:extLst>
              <a:ext uri="{FF2B5EF4-FFF2-40B4-BE49-F238E27FC236}">
                <a16:creationId xmlns:a16="http://schemas.microsoft.com/office/drawing/2014/main" id="{AFF212D1-74F8-2CF4-5393-F1E8A44F3BD6}"/>
              </a:ext>
            </a:extLst>
          </p:cNvPr>
          <p:cNvSpPr txBox="1"/>
          <p:nvPr/>
        </p:nvSpPr>
        <p:spPr>
          <a:xfrm>
            <a:off x="8007650" y="2891212"/>
            <a:ext cx="47469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+1</a:t>
            </a:r>
            <a:endParaRPr kumimoji="0" lang="en-US" sz="1800" b="1" i="0" u="none" strike="noStrike" cap="none" spc="0" normalizeH="0" baseline="0" dirty="0">
              <a:ln>
                <a:noFill/>
              </a:ln>
              <a:solidFill>
                <a:srgbClr val="0070C0"/>
              </a:solidFill>
              <a:effectLst/>
              <a:uFillTx/>
              <a:latin typeface="+mn-lt"/>
              <a:ea typeface="+mn-ea"/>
              <a:cs typeface="+mn-cs"/>
              <a:sym typeface="Calibri"/>
            </a:endParaRPr>
          </a:p>
        </p:txBody>
      </p:sp>
      <p:sp>
        <p:nvSpPr>
          <p:cNvPr id="8" name="TextBox 7">
            <a:extLst>
              <a:ext uri="{FF2B5EF4-FFF2-40B4-BE49-F238E27FC236}">
                <a16:creationId xmlns:a16="http://schemas.microsoft.com/office/drawing/2014/main" id="{D721F5F1-529F-3437-F1F0-10767B343842}"/>
              </a:ext>
            </a:extLst>
          </p:cNvPr>
          <p:cNvSpPr txBox="1"/>
          <p:nvPr/>
        </p:nvSpPr>
        <p:spPr>
          <a:xfrm>
            <a:off x="8001895" y="4289548"/>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+2</a:t>
            </a:r>
            <a:endParaRPr kumimoji="0" lang="en-US" sz="1800" b="1" i="0" u="none" strike="noStrike" cap="none" spc="0" normalizeH="0" baseline="0" dirty="0">
              <a:ln>
                <a:noFill/>
              </a:ln>
              <a:solidFill>
                <a:srgbClr val="0070C0"/>
              </a:solidFill>
              <a:effectLst/>
              <a:uFillTx/>
              <a:latin typeface="+mn-lt"/>
              <a:ea typeface="+mn-ea"/>
              <a:cs typeface="+mn-cs"/>
              <a:sym typeface="Calibri"/>
            </a:endParaRPr>
          </a:p>
        </p:txBody>
      </p:sp>
      <p:sp>
        <p:nvSpPr>
          <p:cNvPr id="9" name="TextBox 8">
            <a:extLst>
              <a:ext uri="{FF2B5EF4-FFF2-40B4-BE49-F238E27FC236}">
                <a16:creationId xmlns:a16="http://schemas.microsoft.com/office/drawing/2014/main" id="{C21A068A-C83A-B3F4-8B37-22E98C28BD62}"/>
              </a:ext>
            </a:extLst>
          </p:cNvPr>
          <p:cNvSpPr txBox="1"/>
          <p:nvPr/>
        </p:nvSpPr>
        <p:spPr>
          <a:xfrm>
            <a:off x="8059838" y="5013185"/>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70C0"/>
                </a:solidFill>
                <a:effectLst/>
                <a:uFillTx/>
                <a:latin typeface="+mn-lt"/>
                <a:ea typeface="+mn-ea"/>
                <a:cs typeface="+mn-cs"/>
                <a:sym typeface="Calibri"/>
              </a:rPr>
              <a:t>+</a:t>
            </a:r>
            <a:r>
              <a:rPr lang="en-US" b="1" dirty="0">
                <a:solidFill>
                  <a:srgbClr val="0070C0"/>
                </a:solidFill>
              </a:rPr>
              <a:t>2</a:t>
            </a:r>
            <a:endParaRPr kumimoji="0" lang="en-US" sz="1800" b="1" i="0" u="none" strike="noStrike" cap="none" spc="0" normalizeH="0" baseline="0" dirty="0">
              <a:ln>
                <a:noFill/>
              </a:ln>
              <a:solidFill>
                <a:srgbClr val="0070C0"/>
              </a:solidFill>
              <a:effectLst/>
              <a:uFillTx/>
              <a:latin typeface="+mn-lt"/>
              <a:ea typeface="+mn-ea"/>
              <a:cs typeface="+mn-cs"/>
              <a:sym typeface="Calibri"/>
            </a:endParaRPr>
          </a:p>
        </p:txBody>
      </p:sp>
      <p:sp>
        <p:nvSpPr>
          <p:cNvPr id="10" name="TextBox 9">
            <a:extLst>
              <a:ext uri="{FF2B5EF4-FFF2-40B4-BE49-F238E27FC236}">
                <a16:creationId xmlns:a16="http://schemas.microsoft.com/office/drawing/2014/main" id="{F2F470B2-1785-BD1A-C5DC-8889F0DD814C}"/>
              </a:ext>
            </a:extLst>
          </p:cNvPr>
          <p:cNvSpPr txBox="1"/>
          <p:nvPr/>
        </p:nvSpPr>
        <p:spPr>
          <a:xfrm>
            <a:off x="8059527" y="4643855"/>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b="1" dirty="0">
                <a:solidFill>
                  <a:srgbClr val="0070C0"/>
                </a:solidFill>
              </a:rPr>
              <a:t>+2</a:t>
            </a:r>
            <a:endParaRPr kumimoji="0" lang="en-US" sz="1800" b="1" i="0" u="none" strike="noStrike" cap="none" spc="0" normalizeH="0" baseline="0" dirty="0">
              <a:ln>
                <a:noFill/>
              </a:ln>
              <a:solidFill>
                <a:srgbClr val="0070C0"/>
              </a:solidFill>
              <a:effectLst/>
              <a:uFillTx/>
              <a:latin typeface="+mn-lt"/>
              <a:ea typeface="+mn-ea"/>
              <a:cs typeface="+mn-cs"/>
              <a:sym typeface="Calibri"/>
            </a:endParaRP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COVID-19 …</a:t>
            </a:r>
            <a:br>
              <a:rPr lang="en-US" dirty="0"/>
            </a:br>
            <a:r>
              <a:rPr lang="en-US" dirty="0"/>
              <a:t>When do you expect to fully recover?</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3405587489"/>
              </p:ext>
            </p:extLst>
          </p:nvPr>
        </p:nvGraphicFramePr>
        <p:xfrm>
          <a:off x="170688" y="1609344"/>
          <a:ext cx="8802624" cy="432816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
            <a:extLst>
              <a:ext uri="{FF2B5EF4-FFF2-40B4-BE49-F238E27FC236}">
                <a16:creationId xmlns:a16="http://schemas.microsoft.com/office/drawing/2014/main" id="{87C095AB-4A06-2449-A938-DCD892C05F8C}"/>
              </a:ext>
            </a:extLst>
          </p:cNvPr>
          <p:cNvSpPr txBox="1"/>
          <p:nvPr/>
        </p:nvSpPr>
        <p:spPr>
          <a:xfrm>
            <a:off x="4572000" y="1570431"/>
            <a:ext cx="4476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-8</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4" name="TextBox 1">
            <a:extLst>
              <a:ext uri="{FF2B5EF4-FFF2-40B4-BE49-F238E27FC236}">
                <a16:creationId xmlns:a16="http://schemas.microsoft.com/office/drawing/2014/main" id="{87C095AB-4A06-2449-A938-DCD892C05F8C}"/>
              </a:ext>
            </a:extLst>
          </p:cNvPr>
          <p:cNvSpPr txBox="1"/>
          <p:nvPr/>
        </p:nvSpPr>
        <p:spPr>
          <a:xfrm>
            <a:off x="2414588" y="1748910"/>
            <a:ext cx="1157287"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Since November</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cxnSp>
        <p:nvCxnSpPr>
          <p:cNvPr id="5" name="Straight Arrow Connector 4">
            <a:extLst>
              <a:ext uri="{FF2B5EF4-FFF2-40B4-BE49-F238E27FC236}">
                <a16:creationId xmlns:a16="http://schemas.microsoft.com/office/drawing/2014/main" id="{3BFE241B-BA1F-BB4E-B5DA-3AA3A463B1D0}"/>
              </a:ext>
            </a:extLst>
          </p:cNvPr>
          <p:cNvCxnSpPr>
            <a:cxnSpLocks/>
          </p:cNvCxnSpPr>
          <p:nvPr/>
        </p:nvCxnSpPr>
        <p:spPr>
          <a:xfrm flipV="1">
            <a:off x="3440624" y="1939761"/>
            <a:ext cx="1022888" cy="132313"/>
          </a:xfrm>
          <a:prstGeom prst="straightConnector1">
            <a:avLst/>
          </a:prstGeom>
          <a:noFill/>
          <a:ln w="25400" cap="flat">
            <a:solidFill>
              <a:srgbClr val="C00000"/>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266249659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29026</TotalTime>
  <Words>2305</Words>
  <Application>Microsoft Macintosh PowerPoint</Application>
  <PresentationFormat>On-screen Show (4:3)</PresentationFormat>
  <Paragraphs>286</Paragraphs>
  <Slides>17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Helvetica</vt:lpstr>
      <vt:lpstr>Office Theme</vt:lpstr>
      <vt:lpstr>Michigan Future Business Index</vt:lpstr>
      <vt:lpstr>Michigan Future Business Index Methodology</vt:lpstr>
      <vt:lpstr>Key Takeaways </vt:lpstr>
      <vt:lpstr>The Past Six Months</vt:lpstr>
      <vt:lpstr>Satisfaction with Economy</vt:lpstr>
      <vt:lpstr>Satisfaction with Economy Trends As it Affects Your Business</vt:lpstr>
      <vt:lpstr>Greatest Challenges To Doing Business Inflation remains the top challenge. Wage inflation climbs to third place.</vt:lpstr>
      <vt:lpstr>Greatest Reasons for Optimism Optimism for Opportunity, Demand, Innovation </vt:lpstr>
      <vt:lpstr>Emerging From COVID-19 … When do you expect to fully recover?</vt:lpstr>
      <vt:lpstr>Sales &amp; Profit Projections  Continue to Slump</vt:lpstr>
      <vt:lpstr>Hiring Continues To Slow</vt:lpstr>
      <vt:lpstr>Nearly Two-In-Three Continue to Report a Lack of Job Applicants</vt:lpstr>
      <vt:lpstr>Wage Inflation Continues  to Set Records</vt:lpstr>
      <vt:lpstr>Projected Investments &amp; Growth</vt:lpstr>
      <vt:lpstr>Conclusions:</vt:lpstr>
      <vt:lpstr>PowerPoint Presentation</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Michigan Future Business Index</dc:title>
  <dc:subject/>
  <dc:creator/>
  <cp:keywords/>
  <dc:description/>
  <cp:lastModifiedBy>Paul King</cp:lastModifiedBy>
  <cp:revision>252</cp:revision>
  <dcterms:modified xsi:type="dcterms:W3CDTF">2023-01-09T13:22:17Z</dcterms:modified>
  <cp:category/>
</cp:coreProperties>
</file>