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6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7.xml" ContentType="application/vnd.openxmlformats-officedocument.drawingml.chart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89" r:id="rId4"/>
    <p:sldId id="259" r:id="rId5"/>
    <p:sldId id="260" r:id="rId6"/>
    <p:sldId id="262" r:id="rId7"/>
    <p:sldId id="263" r:id="rId8"/>
    <p:sldId id="261" r:id="rId9"/>
    <p:sldId id="264" r:id="rId10"/>
    <p:sldId id="281" r:id="rId11"/>
    <p:sldId id="266" r:id="rId12"/>
    <p:sldId id="282" r:id="rId13"/>
    <p:sldId id="268" r:id="rId14"/>
    <p:sldId id="297" r:id="rId15"/>
    <p:sldId id="300" r:id="rId16"/>
    <p:sldId id="283" r:id="rId17"/>
    <p:sldId id="271" r:id="rId18"/>
    <p:sldId id="270" r:id="rId19"/>
    <p:sldId id="284" r:id="rId20"/>
    <p:sldId id="273" r:id="rId21"/>
    <p:sldId id="274" r:id="rId22"/>
    <p:sldId id="285" r:id="rId23"/>
    <p:sldId id="276" r:id="rId24"/>
    <p:sldId id="277" r:id="rId25"/>
    <p:sldId id="278" r:id="rId26"/>
    <p:sldId id="286" r:id="rId27"/>
    <p:sldId id="280" r:id="rId2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D6FF"/>
    <a:srgbClr val="2B59A9"/>
    <a:srgbClr val="00B0F0"/>
    <a:srgbClr val="C00000"/>
    <a:srgbClr val="FF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41"/>
    <p:restoredTop sz="87659"/>
  </p:normalViewPr>
  <p:slideViewPr>
    <p:cSldViewPr snapToGrid="0" snapToObjects="1">
      <p:cViewPr varScale="1">
        <p:scale>
          <a:sx n="107" d="100"/>
          <a:sy n="107" d="100"/>
        </p:scale>
        <p:origin x="14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800" b="1" i="0" u="none" strike="noStrike">
                <a:solidFill>
                  <a:srgbClr val="000000"/>
                </a:solidFill>
                <a:latin typeface="Calibri"/>
              </a:defRPr>
            </a:pPr>
            <a:r>
              <a:rPr lang="en-US" sz="2800" b="1" i="0" u="none" strike="noStrike">
                <a:solidFill>
                  <a:srgbClr val="000000"/>
                </a:solidFill>
                <a:latin typeface="Calibri"/>
              </a:rPr>
              <a:t>Past Six Months</a:t>
            </a:r>
          </a:p>
        </c:rich>
      </c:tx>
      <c:layout>
        <c:manualLayout>
          <c:xMode val="edge"/>
          <c:yMode val="edge"/>
          <c:x val="0.36080400000000001"/>
          <c:y val="0"/>
          <c:w val="0.278391"/>
          <c:h val="0.147587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1.7115467298359041E-2"/>
          <c:y val="0.15148198936389945"/>
          <c:w val="0.96637099999999998"/>
          <c:h val="0.6362449999999999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Wages Are Up</c:v>
                </c:pt>
              </c:strCache>
            </c:strRef>
          </c:tx>
          <c:spPr>
            <a:ln w="47625" cap="flat">
              <a:solidFill>
                <a:srgbClr val="4A7EBB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 cap="flat">
                <a:solidFill>
                  <a:srgbClr val="4A7EBB"/>
                </a:solidFill>
                <a:prstDash val="solid"/>
                <a:round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Sheet1!$A$2:$A$24</c:f>
              <c:strCache>
                <c:ptCount val="23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Nov' 22</c:v>
                </c:pt>
                <c:pt idx="22">
                  <c:v>June '23</c:v>
                </c:pt>
              </c:strCache>
            </c:str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14</c:v>
                </c:pt>
                <c:pt idx="1">
                  <c:v>15</c:v>
                </c:pt>
                <c:pt idx="2">
                  <c:v>27</c:v>
                </c:pt>
                <c:pt idx="3">
                  <c:v>25</c:v>
                </c:pt>
                <c:pt idx="4">
                  <c:v>30</c:v>
                </c:pt>
                <c:pt idx="5">
                  <c:v>27</c:v>
                </c:pt>
                <c:pt idx="6">
                  <c:v>43</c:v>
                </c:pt>
                <c:pt idx="7">
                  <c:v>40</c:v>
                </c:pt>
                <c:pt idx="8">
                  <c:v>44</c:v>
                </c:pt>
                <c:pt idx="9">
                  <c:v>44</c:v>
                </c:pt>
                <c:pt idx="10">
                  <c:v>42</c:v>
                </c:pt>
                <c:pt idx="11">
                  <c:v>37</c:v>
                </c:pt>
                <c:pt idx="12">
                  <c:v>46</c:v>
                </c:pt>
                <c:pt idx="13">
                  <c:v>36</c:v>
                </c:pt>
                <c:pt idx="14">
                  <c:v>43</c:v>
                </c:pt>
                <c:pt idx="15">
                  <c:v>46</c:v>
                </c:pt>
                <c:pt idx="16">
                  <c:v>53</c:v>
                </c:pt>
                <c:pt idx="17">
                  <c:v>48</c:v>
                </c:pt>
                <c:pt idx="18">
                  <c:v>50</c:v>
                </c:pt>
                <c:pt idx="19">
                  <c:v>59</c:v>
                </c:pt>
                <c:pt idx="20">
                  <c:v>62</c:v>
                </c:pt>
                <c:pt idx="21">
                  <c:v>62</c:v>
                </c:pt>
                <c:pt idx="22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89-F740-82A7-1B20C7131B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4620000"/>
          <a:lstStyle/>
          <a:p>
            <a:pPr>
              <a:defRPr sz="1700" b="0" i="0" u="none" strike="noStrike" baseline="0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70"/>
          <c:min val="0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&quot;%&quot;?.#" sourceLinked="0"/>
        <c:majorTickMark val="out"/>
        <c:minorTickMark val="none"/>
        <c:tickLblPos val="none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000" b="1" i="0" u="none" strike="noStrike">
                <a:solidFill>
                  <a:srgbClr val="595959"/>
                </a:solidFill>
                <a:latin typeface="Calibri"/>
              </a:defRPr>
            </a:pPr>
            <a:r>
              <a:rPr lang="en-US" sz="2000" b="1" i="0" u="none" strike="noStrike" dirty="0">
                <a:solidFill>
                  <a:srgbClr val="595959"/>
                </a:solidFill>
                <a:latin typeface="Calibri"/>
              </a:rPr>
              <a:t>Equip-</a:t>
            </a:r>
          </a:p>
          <a:p>
            <a:pPr>
              <a:defRPr sz="2000" b="1" i="0" u="none" strike="noStrike">
                <a:solidFill>
                  <a:srgbClr val="595959"/>
                </a:solidFill>
                <a:latin typeface="Calibri"/>
              </a:defRPr>
            </a:pPr>
            <a:r>
              <a:rPr lang="en-US" sz="2000" b="1" i="0" u="none" strike="noStrike" dirty="0" err="1">
                <a:solidFill>
                  <a:srgbClr val="595959"/>
                </a:solidFill>
                <a:latin typeface="Calibri"/>
              </a:rPr>
              <a:t>ment</a:t>
            </a:r>
            <a:r>
              <a:rPr lang="en-US" sz="2000" b="1" i="0" u="none" strike="noStrike" dirty="0">
                <a:solidFill>
                  <a:srgbClr val="595959"/>
                </a:solidFill>
                <a:latin typeface="Calibri"/>
              </a:rPr>
              <a:t>/</a:t>
            </a:r>
          </a:p>
          <a:p>
            <a:pPr>
              <a:defRPr sz="2000" b="1" i="0" u="none" strike="noStrike">
                <a:solidFill>
                  <a:srgbClr val="595959"/>
                </a:solidFill>
                <a:latin typeface="Calibri"/>
              </a:defRPr>
            </a:pPr>
            <a:r>
              <a:rPr lang="en-US" sz="2000" b="1" i="0" u="none" strike="noStrike" dirty="0">
                <a:solidFill>
                  <a:srgbClr val="595959"/>
                </a:solidFill>
                <a:latin typeface="Calibri"/>
              </a:rPr>
              <a:t>Facilities</a:t>
            </a:r>
          </a:p>
        </c:rich>
      </c:tx>
      <c:layout>
        <c:manualLayout>
          <c:xMode val="edge"/>
          <c:yMode val="edge"/>
          <c:x val="9.135398500289206E-2"/>
          <c:y val="0.28510070426641937"/>
          <c:w val="0.32699699999999998"/>
          <c:h val="0.102198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"/>
          <c:y val="1.7565016322734158E-2"/>
          <c:w val="0.30397000000000002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Investments</c:v>
                </c:pt>
              </c:strCache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4B07-2B46-905B-A19EF5CDCD0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4B07-2B46-905B-A19EF5CDCD0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4B07-2B46-905B-A19EF5CDCD0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4B07-2B46-905B-A19EF5CDCD08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14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4B07-2B46-905B-A19EF5CDCD08}"/>
                </c:ext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14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4B07-2B46-905B-A19EF5CDCD08}"/>
                </c:ext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14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4B07-2B46-905B-A19EF5CDCD08}"/>
                </c:ext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14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4B07-2B46-905B-A19EF5CDCD08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u="none" strike="noStrike">
                    <a:solidFill>
                      <a:srgbClr val="FFFC79"/>
                    </a:solidFill>
                    <a:effectLst>
                      <a:outerShdw blurRad="889000" dir="18900000" algn="tl">
                        <a:srgbClr val="000000">
                          <a:alpha val="100000"/>
                        </a:srgbClr>
                      </a:outerShdw>
                    </a:effectLst>
                    <a:latin typeface="Calibri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Increase</c:v>
                </c:pt>
                <c:pt idx="1">
                  <c:v>Stay Same</c:v>
                </c:pt>
                <c:pt idx="2">
                  <c:v>Decreased</c:v>
                </c:pt>
                <c:pt idx="3">
                  <c:v>DNA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22</c:v>
                </c:pt>
                <c:pt idx="1">
                  <c:v>41</c:v>
                </c:pt>
                <c:pt idx="2">
                  <c:v>14</c:v>
                </c:pt>
                <c:pt idx="3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B07-2B46-905B-A19EF5CDCD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29853200000000002"/>
          <c:y val="0.35759600000000002"/>
          <c:w val="0.70146799999999998"/>
          <c:h val="0.137700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595959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3.8106599999999997E-2"/>
          <c:y val="4.76836E-2"/>
          <c:w val="0.94777800000000001"/>
          <c:h val="0.766487000000000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Dissatisfied</c:v>
                </c:pt>
              </c:strCache>
            </c:strRef>
          </c:tx>
          <c:spPr>
            <a:ln w="31750" cap="rnd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rgbClr val="C00000"/>
              </a:solidFill>
              <a:ln w="9525" cap="flat">
                <a:solidFill>
                  <a:srgbClr val="C00000"/>
                </a:solidFill>
                <a:prstDash val="solid"/>
                <a:round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Sheet1!$A$2:$A$35</c:f>
              <c:strCache>
                <c:ptCount val="34"/>
                <c:pt idx="0">
                  <c:v>May '06</c:v>
                </c:pt>
                <c:pt idx="1">
                  <c:v>Nov '06</c:v>
                </c:pt>
                <c:pt idx="2">
                  <c:v>May '07</c:v>
                </c:pt>
                <c:pt idx="3">
                  <c:v>Nov '07</c:v>
                </c:pt>
                <c:pt idx="4">
                  <c:v>Apr '08</c:v>
                </c:pt>
                <c:pt idx="5">
                  <c:v>Nov '08</c:v>
                </c:pt>
                <c:pt idx="6">
                  <c:v>Apr '09</c:v>
                </c:pt>
                <c:pt idx="7">
                  <c:v>Jan '10</c:v>
                </c:pt>
                <c:pt idx="8">
                  <c:v>Oct '10</c:v>
                </c:pt>
                <c:pt idx="9">
                  <c:v>June '11</c:v>
                </c:pt>
                <c:pt idx="10">
                  <c:v>Oct '11</c:v>
                </c:pt>
                <c:pt idx="11">
                  <c:v>June '12</c:v>
                </c:pt>
                <c:pt idx="12">
                  <c:v>Oct '12</c:v>
                </c:pt>
                <c:pt idx="13">
                  <c:v>May '13</c:v>
                </c:pt>
                <c:pt idx="14">
                  <c:v>Nov '13</c:v>
                </c:pt>
                <c:pt idx="15">
                  <c:v>June '14</c:v>
                </c:pt>
                <c:pt idx="16">
                  <c:v>Nov '14</c:v>
                </c:pt>
                <c:pt idx="17">
                  <c:v>June '15</c:v>
                </c:pt>
                <c:pt idx="18">
                  <c:v>Nov ' 15</c:v>
                </c:pt>
                <c:pt idx="19">
                  <c:v>June '16</c:v>
                </c:pt>
                <c:pt idx="20">
                  <c:v>Nov '16</c:v>
                </c:pt>
                <c:pt idx="21">
                  <c:v>July '17</c:v>
                </c:pt>
                <c:pt idx="22">
                  <c:v>Nov '17</c:v>
                </c:pt>
                <c:pt idx="23">
                  <c:v>June '18</c:v>
                </c:pt>
                <c:pt idx="24">
                  <c:v>Nov '18</c:v>
                </c:pt>
                <c:pt idx="25">
                  <c:v>June '19</c:v>
                </c:pt>
                <c:pt idx="26">
                  <c:v>Nov '19</c:v>
                </c:pt>
                <c:pt idx="27">
                  <c:v>June '20</c:v>
                </c:pt>
                <c:pt idx="28">
                  <c:v>Nov '20</c:v>
                </c:pt>
                <c:pt idx="29">
                  <c:v>June '21</c:v>
                </c:pt>
                <c:pt idx="30">
                  <c:v>Nov '21</c:v>
                </c:pt>
                <c:pt idx="31">
                  <c:v>June '22</c:v>
                </c:pt>
                <c:pt idx="32">
                  <c:v>Nov '22</c:v>
                </c:pt>
                <c:pt idx="33">
                  <c:v>June '23</c:v>
                </c:pt>
              </c:strCache>
            </c:strRef>
          </c:cat>
          <c:val>
            <c:numRef>
              <c:f>Sheet1!$B$2:$B$35</c:f>
              <c:numCache>
                <c:formatCode>General</c:formatCode>
                <c:ptCount val="34"/>
                <c:pt idx="0">
                  <c:v>67</c:v>
                </c:pt>
                <c:pt idx="1">
                  <c:v>69</c:v>
                </c:pt>
                <c:pt idx="2">
                  <c:v>77</c:v>
                </c:pt>
                <c:pt idx="3">
                  <c:v>80</c:v>
                </c:pt>
                <c:pt idx="4">
                  <c:v>78</c:v>
                </c:pt>
                <c:pt idx="5">
                  <c:v>81</c:v>
                </c:pt>
                <c:pt idx="6">
                  <c:v>80</c:v>
                </c:pt>
                <c:pt idx="7">
                  <c:v>82</c:v>
                </c:pt>
                <c:pt idx="8">
                  <c:v>76</c:v>
                </c:pt>
                <c:pt idx="9">
                  <c:v>66</c:v>
                </c:pt>
                <c:pt idx="10">
                  <c:v>71</c:v>
                </c:pt>
                <c:pt idx="11">
                  <c:v>56</c:v>
                </c:pt>
                <c:pt idx="12">
                  <c:v>57</c:v>
                </c:pt>
                <c:pt idx="13">
                  <c:v>44</c:v>
                </c:pt>
                <c:pt idx="14">
                  <c:v>43</c:v>
                </c:pt>
                <c:pt idx="15">
                  <c:v>34</c:v>
                </c:pt>
                <c:pt idx="16">
                  <c:v>29</c:v>
                </c:pt>
                <c:pt idx="17">
                  <c:v>34</c:v>
                </c:pt>
                <c:pt idx="18">
                  <c:v>28</c:v>
                </c:pt>
                <c:pt idx="19">
                  <c:v>32</c:v>
                </c:pt>
                <c:pt idx="20">
                  <c:v>29</c:v>
                </c:pt>
                <c:pt idx="21">
                  <c:v>20</c:v>
                </c:pt>
                <c:pt idx="22">
                  <c:v>21</c:v>
                </c:pt>
                <c:pt idx="23">
                  <c:v>15</c:v>
                </c:pt>
                <c:pt idx="24">
                  <c:v>14</c:v>
                </c:pt>
                <c:pt idx="25">
                  <c:v>19</c:v>
                </c:pt>
                <c:pt idx="26">
                  <c:v>18</c:v>
                </c:pt>
                <c:pt idx="27">
                  <c:v>73</c:v>
                </c:pt>
                <c:pt idx="28">
                  <c:v>55</c:v>
                </c:pt>
                <c:pt idx="29">
                  <c:v>48</c:v>
                </c:pt>
                <c:pt idx="30">
                  <c:v>52</c:v>
                </c:pt>
                <c:pt idx="31">
                  <c:v>55</c:v>
                </c:pt>
                <c:pt idx="32">
                  <c:v>56</c:v>
                </c:pt>
                <c:pt idx="33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EB-614F-BD67-7954A4843A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Satisfied</c:v>
                </c:pt>
              </c:strCache>
            </c:strRef>
          </c:tx>
          <c:spPr>
            <a:ln w="317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rgbClr val="0070C0"/>
              </a:solidFill>
              <a:ln w="9525" cap="flat">
                <a:solidFill>
                  <a:srgbClr val="0070C0"/>
                </a:solidFill>
                <a:prstDash val="solid"/>
                <a:round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Sheet1!$A$2:$A$35</c:f>
              <c:strCache>
                <c:ptCount val="34"/>
                <c:pt idx="0">
                  <c:v>May '06</c:v>
                </c:pt>
                <c:pt idx="1">
                  <c:v>Nov '06</c:v>
                </c:pt>
                <c:pt idx="2">
                  <c:v>May '07</c:v>
                </c:pt>
                <c:pt idx="3">
                  <c:v>Nov '07</c:v>
                </c:pt>
                <c:pt idx="4">
                  <c:v>Apr '08</c:v>
                </c:pt>
                <c:pt idx="5">
                  <c:v>Nov '08</c:v>
                </c:pt>
                <c:pt idx="6">
                  <c:v>Apr '09</c:v>
                </c:pt>
                <c:pt idx="7">
                  <c:v>Jan '10</c:v>
                </c:pt>
                <c:pt idx="8">
                  <c:v>Oct '10</c:v>
                </c:pt>
                <c:pt idx="9">
                  <c:v>June '11</c:v>
                </c:pt>
                <c:pt idx="10">
                  <c:v>Oct '11</c:v>
                </c:pt>
                <c:pt idx="11">
                  <c:v>June '12</c:v>
                </c:pt>
                <c:pt idx="12">
                  <c:v>Oct '12</c:v>
                </c:pt>
                <c:pt idx="13">
                  <c:v>May '13</c:v>
                </c:pt>
                <c:pt idx="14">
                  <c:v>Nov '13</c:v>
                </c:pt>
                <c:pt idx="15">
                  <c:v>June '14</c:v>
                </c:pt>
                <c:pt idx="16">
                  <c:v>Nov '14</c:v>
                </c:pt>
                <c:pt idx="17">
                  <c:v>June '15</c:v>
                </c:pt>
                <c:pt idx="18">
                  <c:v>Nov ' 15</c:v>
                </c:pt>
                <c:pt idx="19">
                  <c:v>June '16</c:v>
                </c:pt>
                <c:pt idx="20">
                  <c:v>Nov '16</c:v>
                </c:pt>
                <c:pt idx="21">
                  <c:v>July '17</c:v>
                </c:pt>
                <c:pt idx="22">
                  <c:v>Nov '17</c:v>
                </c:pt>
                <c:pt idx="23">
                  <c:v>June '18</c:v>
                </c:pt>
                <c:pt idx="24">
                  <c:v>Nov '18</c:v>
                </c:pt>
                <c:pt idx="25">
                  <c:v>June '19</c:v>
                </c:pt>
                <c:pt idx="26">
                  <c:v>Nov '19</c:v>
                </c:pt>
                <c:pt idx="27">
                  <c:v>June '20</c:v>
                </c:pt>
                <c:pt idx="28">
                  <c:v>Nov '20</c:v>
                </c:pt>
                <c:pt idx="29">
                  <c:v>June '21</c:v>
                </c:pt>
                <c:pt idx="30">
                  <c:v>Nov '21</c:v>
                </c:pt>
                <c:pt idx="31">
                  <c:v>June '22</c:v>
                </c:pt>
                <c:pt idx="32">
                  <c:v>Nov '22</c:v>
                </c:pt>
                <c:pt idx="33">
                  <c:v>June '23</c:v>
                </c:pt>
              </c:strCache>
            </c:strRef>
          </c:cat>
          <c:val>
            <c:numRef>
              <c:f>Sheet1!$C$2:$C$35</c:f>
              <c:numCache>
                <c:formatCode>General</c:formatCode>
                <c:ptCount val="34"/>
                <c:pt idx="0">
                  <c:v>31</c:v>
                </c:pt>
                <c:pt idx="1">
                  <c:v>29</c:v>
                </c:pt>
                <c:pt idx="2">
                  <c:v>19</c:v>
                </c:pt>
                <c:pt idx="3">
                  <c:v>18</c:v>
                </c:pt>
                <c:pt idx="4">
                  <c:v>20</c:v>
                </c:pt>
                <c:pt idx="5">
                  <c:v>18</c:v>
                </c:pt>
                <c:pt idx="6">
                  <c:v>18</c:v>
                </c:pt>
                <c:pt idx="7">
                  <c:v>17</c:v>
                </c:pt>
                <c:pt idx="8">
                  <c:v>22</c:v>
                </c:pt>
                <c:pt idx="9">
                  <c:v>32</c:v>
                </c:pt>
                <c:pt idx="10">
                  <c:v>27</c:v>
                </c:pt>
                <c:pt idx="11">
                  <c:v>43</c:v>
                </c:pt>
                <c:pt idx="12">
                  <c:v>41</c:v>
                </c:pt>
                <c:pt idx="13">
                  <c:v>54</c:v>
                </c:pt>
                <c:pt idx="14">
                  <c:v>55</c:v>
                </c:pt>
                <c:pt idx="15">
                  <c:v>62</c:v>
                </c:pt>
                <c:pt idx="16">
                  <c:v>69</c:v>
                </c:pt>
                <c:pt idx="17">
                  <c:v>66</c:v>
                </c:pt>
                <c:pt idx="18">
                  <c:v>70</c:v>
                </c:pt>
                <c:pt idx="19">
                  <c:v>66</c:v>
                </c:pt>
                <c:pt idx="20">
                  <c:v>67</c:v>
                </c:pt>
                <c:pt idx="21">
                  <c:v>79</c:v>
                </c:pt>
                <c:pt idx="22">
                  <c:v>76</c:v>
                </c:pt>
                <c:pt idx="23">
                  <c:v>82</c:v>
                </c:pt>
                <c:pt idx="24">
                  <c:v>84</c:v>
                </c:pt>
                <c:pt idx="25">
                  <c:v>81</c:v>
                </c:pt>
                <c:pt idx="26">
                  <c:v>82</c:v>
                </c:pt>
                <c:pt idx="27">
                  <c:v>11</c:v>
                </c:pt>
                <c:pt idx="28">
                  <c:v>29</c:v>
                </c:pt>
                <c:pt idx="29">
                  <c:v>52</c:v>
                </c:pt>
                <c:pt idx="30">
                  <c:v>48</c:v>
                </c:pt>
                <c:pt idx="31">
                  <c:v>45</c:v>
                </c:pt>
                <c:pt idx="32">
                  <c:v>44</c:v>
                </c:pt>
                <c:pt idx="33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EB-614F-BD67-7954A4843A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3780000"/>
          <a:lstStyle/>
          <a:p>
            <a:pPr>
              <a:defRPr sz="1400" b="1" i="0" u="none" strike="noStrike">
                <a:solidFill>
                  <a:srgbClr val="40404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666666">
                  <a:alpha val="39000"/>
                </a:srgbClr>
              </a:solidFill>
              <a:prstDash val="solid"/>
              <a:round/>
            </a:ln>
          </c:spPr>
        </c:majorGridlines>
        <c:numFmt formatCode="&quot;%&quot;?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22.5"/>
        <c:minorUnit val="11.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5.8562667227512646E-2"/>
          <c:y val="0.29657384238731632"/>
          <c:w val="0.357709"/>
          <c:h val="0.16209000000000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40404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 w="12700" cap="flat">
      <a:solidFill>
        <a:srgbClr val="BFBFBF"/>
      </a:solidFill>
      <a:prstDash val="solid"/>
      <a:round/>
    </a:ln>
    <a:effectLst/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87510996720981E-2"/>
          <c:y val="6.9170483153891474E-2"/>
          <c:w val="0.92014222122857914"/>
          <c:h val="0.8248760837293298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Pretty good/Excellent</c:v>
                </c:pt>
              </c:strCache>
            </c:strRef>
          </c:tx>
          <c:spPr>
            <a:ln w="4762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7625" cap="rnd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F95-7B48-A489-6F36F6E707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Pre COVID-19</c:v>
                </c:pt>
                <c:pt idx="1">
                  <c:v>Q2 2020</c:v>
                </c:pt>
                <c:pt idx="2">
                  <c:v>Q4 2020</c:v>
                </c:pt>
                <c:pt idx="3">
                  <c:v>Q2 2021 </c:v>
                </c:pt>
                <c:pt idx="4">
                  <c:v>Q4 2021</c:v>
                </c:pt>
                <c:pt idx="5">
                  <c:v>Q2 2022</c:v>
                </c:pt>
                <c:pt idx="6">
                  <c:v>Q4 2022</c:v>
                </c:pt>
                <c:pt idx="7">
                  <c:v>Q2 2023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0.81</c:v>
                </c:pt>
                <c:pt idx="1">
                  <c:v>0.08</c:v>
                </c:pt>
                <c:pt idx="2">
                  <c:v>0.27</c:v>
                </c:pt>
                <c:pt idx="3">
                  <c:v>0.42</c:v>
                </c:pt>
                <c:pt idx="4">
                  <c:v>0.43</c:v>
                </c:pt>
                <c:pt idx="5">
                  <c:v>0.51</c:v>
                </c:pt>
                <c:pt idx="6">
                  <c:v>0.49</c:v>
                </c:pt>
                <c:pt idx="7">
                  <c:v>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D2-3C42-86AD-D664D440B6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so good/Poor</c:v>
                </c:pt>
              </c:strCache>
            </c:strRef>
          </c:tx>
          <c:spPr>
            <a:ln w="4762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7625" cap="rnd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1D2-3C42-86AD-D664D440B612}"/>
                </c:ext>
              </c:extLst>
            </c:dLbl>
            <c:dLbl>
              <c:idx val="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F95-7B48-A489-6F36F6E7077D}"/>
                </c:ext>
              </c:extLst>
            </c:dLbl>
            <c:dLbl>
              <c:idx val="4"/>
              <c:layout>
                <c:manualLayout>
                  <c:x val="-3.2378981540049985E-2"/>
                  <c:y val="5.23490048437821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8A-9943-AC58-2263C8967E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Pre COVID-19</c:v>
                </c:pt>
                <c:pt idx="1">
                  <c:v>Q2 2020</c:v>
                </c:pt>
                <c:pt idx="2">
                  <c:v>Q4 2020</c:v>
                </c:pt>
                <c:pt idx="3">
                  <c:v>Q2 2021 </c:v>
                </c:pt>
                <c:pt idx="4">
                  <c:v>Q4 2021</c:v>
                </c:pt>
                <c:pt idx="5">
                  <c:v>Q2 2022</c:v>
                </c:pt>
                <c:pt idx="6">
                  <c:v>Q4 2022</c:v>
                </c:pt>
                <c:pt idx="7">
                  <c:v>Q2 2023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0.04</c:v>
                </c:pt>
                <c:pt idx="1">
                  <c:v>0.77</c:v>
                </c:pt>
                <c:pt idx="2">
                  <c:v>0.5</c:v>
                </c:pt>
                <c:pt idx="3">
                  <c:v>0.27</c:v>
                </c:pt>
                <c:pt idx="4">
                  <c:v>0.24</c:v>
                </c:pt>
                <c:pt idx="5">
                  <c:v>0.15</c:v>
                </c:pt>
                <c:pt idx="6">
                  <c:v>0.18</c:v>
                </c:pt>
                <c:pt idx="7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D2-3C42-86AD-D664D440B61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Just Okay/Surviving</c:v>
                </c:pt>
              </c:strCache>
            </c:strRef>
          </c:tx>
          <c:spPr>
            <a:ln w="4762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7625" cap="rnd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F95-7B48-A489-6F36F6E707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Pre COVID-19</c:v>
                </c:pt>
                <c:pt idx="1">
                  <c:v>Q2 2020</c:v>
                </c:pt>
                <c:pt idx="2">
                  <c:v>Q4 2020</c:v>
                </c:pt>
                <c:pt idx="3">
                  <c:v>Q2 2021 </c:v>
                </c:pt>
                <c:pt idx="4">
                  <c:v>Q4 2021</c:v>
                </c:pt>
                <c:pt idx="5">
                  <c:v>Q2 2022</c:v>
                </c:pt>
                <c:pt idx="6">
                  <c:v>Q4 2022</c:v>
                </c:pt>
                <c:pt idx="7">
                  <c:v>Q2 2023</c:v>
                </c:pt>
              </c:strCache>
            </c:strRef>
          </c:cat>
          <c:val>
            <c:numRef>
              <c:f>Sheet1!$D$2:$D$9</c:f>
              <c:numCache>
                <c:formatCode>0%</c:formatCode>
                <c:ptCount val="8"/>
                <c:pt idx="0">
                  <c:v>0.15</c:v>
                </c:pt>
                <c:pt idx="1">
                  <c:v>0.16</c:v>
                </c:pt>
                <c:pt idx="2">
                  <c:v>0.24</c:v>
                </c:pt>
                <c:pt idx="3">
                  <c:v>0.31</c:v>
                </c:pt>
                <c:pt idx="4">
                  <c:v>0.33</c:v>
                </c:pt>
                <c:pt idx="5">
                  <c:v>0.34</c:v>
                </c:pt>
                <c:pt idx="6">
                  <c:v>0.33</c:v>
                </c:pt>
                <c:pt idx="7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1D2-3C42-86AD-D664D440B6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83092607"/>
        <c:axId val="1233610159"/>
      </c:lineChart>
      <c:catAx>
        <c:axId val="1183092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3610159"/>
        <c:crosses val="autoZero"/>
        <c:auto val="1"/>
        <c:lblAlgn val="ctr"/>
        <c:lblOffset val="100"/>
        <c:noMultiLvlLbl val="0"/>
      </c:catAx>
      <c:valAx>
        <c:axId val="12336101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3092607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659980932958172"/>
          <c:y val="3.7741615206262459E-3"/>
          <c:w val="0.76451044597610884"/>
          <c:h val="7.49578710331663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27770901040417"/>
          <c:y val="9.0962441314553985E-3"/>
          <c:w val="0.48274469067405357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47625"/>
          </c:spPr>
          <c:dPt>
            <c:idx val="0"/>
            <c:bubble3D val="0"/>
            <c:spPr>
              <a:solidFill>
                <a:schemeClr val="accent1"/>
              </a:solidFill>
              <a:ln w="4762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A0F-554C-8C9A-761B170D06B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4762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F95-7B48-A489-6F36F6E7077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4762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5F95-7B48-A489-6F36F6E7077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4762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F20-5144-B708-9B34DFE9D26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4762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F20-5144-B708-9B34DFE9D26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4762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F20-5144-B708-9B34DFE9D26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4762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F20-5144-B708-9B34DFE9D26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4762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F20-5144-B708-9B34DFE9D267}"/>
              </c:ext>
            </c:extLst>
          </c:dPt>
          <c:dLbls>
            <c:dLbl>
              <c:idx val="0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A0F-554C-8C9A-761B170D06B6}"/>
                </c:ext>
              </c:extLst>
            </c:dLbl>
            <c:dLbl>
              <c:idx val="1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F95-7B48-A489-6F36F6E7077D}"/>
                </c:ext>
              </c:extLst>
            </c:dLbl>
            <c:dLbl>
              <c:idx val="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F95-7B48-A489-6F36F6E707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Already fully recovered</c:v>
                </c:pt>
                <c:pt idx="1">
                  <c:v>By Q3 2023</c:v>
                </c:pt>
                <c:pt idx="2">
                  <c:v>By Q4 2023</c:v>
                </c:pt>
                <c:pt idx="3">
                  <c:v>Sometime in 2024 or after</c:v>
                </c:pt>
                <c:pt idx="4">
                  <c:v>I'm not sure my business will ever fully recover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0.50319999999999998</c:v>
                </c:pt>
                <c:pt idx="1">
                  <c:v>2.2700000000000001E-2</c:v>
                </c:pt>
                <c:pt idx="2">
                  <c:v>7.9500000000000001E-2</c:v>
                </c:pt>
                <c:pt idx="3">
                  <c:v>0.24349999999999999</c:v>
                </c:pt>
                <c:pt idx="4">
                  <c:v>0.151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D2-3C42-86AD-D664D440B6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496306555863339E-2"/>
          <c:y val="0.21899398358655875"/>
          <c:w val="0.34200074886761039"/>
          <c:h val="0.610949680730207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200" b="1" i="0" u="none" strike="noStrike">
                <a:solidFill>
                  <a:srgbClr val="404040"/>
                </a:solidFill>
                <a:latin typeface="Calibri"/>
              </a:defRPr>
            </a:pPr>
            <a:r>
              <a:rPr lang="en-US" sz="2200" b="1" i="0" u="none" strike="noStrike">
                <a:solidFill>
                  <a:srgbClr val="404040"/>
                </a:solidFill>
                <a:latin typeface="Calibri"/>
              </a:rPr>
              <a:t>Over The Next Six Months ...</a:t>
            </a:r>
          </a:p>
        </c:rich>
      </c:tx>
      <c:layout>
        <c:manualLayout>
          <c:xMode val="edge"/>
          <c:yMode val="edge"/>
          <c:x val="0.28754600000000002"/>
          <c:y val="0"/>
          <c:w val="0.42490899999999998"/>
          <c:h val="0.11960899999999999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1.54666E-2"/>
          <c:y val="0.11960899999999999"/>
          <c:w val="0.97953299999999999"/>
          <c:h val="0.7022629999999999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Increase</c:v>
                </c:pt>
              </c:strCache>
            </c:strRef>
          </c:tx>
          <c:spPr>
            <a:ln w="31750" cap="rnd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Sheet1!$A$2:$A$24</c:f>
              <c:strCache>
                <c:ptCount val="23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 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 '23</c:v>
                </c:pt>
              </c:strCache>
            </c:str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43</c:v>
                </c:pt>
                <c:pt idx="1">
                  <c:v>39</c:v>
                </c:pt>
                <c:pt idx="2">
                  <c:v>44</c:v>
                </c:pt>
                <c:pt idx="3">
                  <c:v>42</c:v>
                </c:pt>
                <c:pt idx="4">
                  <c:v>50</c:v>
                </c:pt>
                <c:pt idx="5">
                  <c:v>48</c:v>
                </c:pt>
                <c:pt idx="6">
                  <c:v>62</c:v>
                </c:pt>
                <c:pt idx="7">
                  <c:v>61</c:v>
                </c:pt>
                <c:pt idx="8">
                  <c:v>66</c:v>
                </c:pt>
                <c:pt idx="9">
                  <c:v>63</c:v>
                </c:pt>
                <c:pt idx="10">
                  <c:v>60</c:v>
                </c:pt>
                <c:pt idx="11">
                  <c:v>62</c:v>
                </c:pt>
                <c:pt idx="12">
                  <c:v>61</c:v>
                </c:pt>
                <c:pt idx="13">
                  <c:v>57</c:v>
                </c:pt>
                <c:pt idx="14">
                  <c:v>68</c:v>
                </c:pt>
                <c:pt idx="15">
                  <c:v>58</c:v>
                </c:pt>
                <c:pt idx="16">
                  <c:v>59</c:v>
                </c:pt>
                <c:pt idx="17">
                  <c:v>60</c:v>
                </c:pt>
                <c:pt idx="18">
                  <c:v>57</c:v>
                </c:pt>
                <c:pt idx="19">
                  <c:v>53</c:v>
                </c:pt>
                <c:pt idx="20">
                  <c:v>50</c:v>
                </c:pt>
                <c:pt idx="21">
                  <c:v>45</c:v>
                </c:pt>
                <c:pt idx="22">
                  <c:v>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A2-EE48-993F-5BE07F4EDA3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Decrease</c:v>
                </c:pt>
              </c:strCache>
            </c:strRef>
          </c:tx>
          <c:spPr>
            <a:ln w="31750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2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Sheet1!$A$2:$A$24</c:f>
              <c:strCache>
                <c:ptCount val="23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 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 '23</c:v>
                </c:pt>
              </c:strCache>
            </c:strRef>
          </c:cat>
          <c:val>
            <c:numRef>
              <c:f>Sheet1!$C$2:$C$24</c:f>
              <c:numCache>
                <c:formatCode>General</c:formatCode>
                <c:ptCount val="23"/>
                <c:pt idx="0">
                  <c:v>9</c:v>
                </c:pt>
                <c:pt idx="1">
                  <c:v>16</c:v>
                </c:pt>
                <c:pt idx="2">
                  <c:v>10</c:v>
                </c:pt>
                <c:pt idx="3">
                  <c:v>11</c:v>
                </c:pt>
                <c:pt idx="4">
                  <c:v>6</c:v>
                </c:pt>
                <c:pt idx="5">
                  <c:v>7</c:v>
                </c:pt>
                <c:pt idx="6">
                  <c:v>3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4</c:v>
                </c:pt>
                <c:pt idx="11">
                  <c:v>6</c:v>
                </c:pt>
                <c:pt idx="12">
                  <c:v>5</c:v>
                </c:pt>
                <c:pt idx="13">
                  <c:v>8</c:v>
                </c:pt>
                <c:pt idx="14">
                  <c:v>3</c:v>
                </c:pt>
                <c:pt idx="15">
                  <c:v>7</c:v>
                </c:pt>
                <c:pt idx="16">
                  <c:v>7</c:v>
                </c:pt>
                <c:pt idx="17">
                  <c:v>6</c:v>
                </c:pt>
                <c:pt idx="18">
                  <c:v>11</c:v>
                </c:pt>
                <c:pt idx="19">
                  <c:v>13</c:v>
                </c:pt>
                <c:pt idx="20">
                  <c:v>13</c:v>
                </c:pt>
                <c:pt idx="21">
                  <c:v>17</c:v>
                </c:pt>
                <c:pt idx="22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A2-EE48-993F-5BE07F4EDA3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Change</c:v>
                </c:pt>
              </c:strCache>
            </c:strRef>
          </c:tx>
          <c:spPr>
            <a:ln w="31750" cap="rnd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3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Sheet1!$A$2:$A$24</c:f>
              <c:strCache>
                <c:ptCount val="23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 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 '23</c:v>
                </c:pt>
              </c:strCache>
            </c:strRef>
          </c:cat>
          <c:val>
            <c:numRef>
              <c:f>Sheet1!$D$2:$D$24</c:f>
              <c:numCache>
                <c:formatCode>General</c:formatCode>
                <c:ptCount val="23"/>
                <c:pt idx="0">
                  <c:v>40</c:v>
                </c:pt>
                <c:pt idx="1">
                  <c:v>40</c:v>
                </c:pt>
                <c:pt idx="2">
                  <c:v>38</c:v>
                </c:pt>
                <c:pt idx="3">
                  <c:v>40</c:v>
                </c:pt>
                <c:pt idx="4">
                  <c:v>35</c:v>
                </c:pt>
                <c:pt idx="5">
                  <c:v>37</c:v>
                </c:pt>
                <c:pt idx="6">
                  <c:v>29</c:v>
                </c:pt>
                <c:pt idx="7">
                  <c:v>29</c:v>
                </c:pt>
                <c:pt idx="8">
                  <c:v>25</c:v>
                </c:pt>
                <c:pt idx="9">
                  <c:v>26</c:v>
                </c:pt>
                <c:pt idx="10">
                  <c:v>30</c:v>
                </c:pt>
                <c:pt idx="11">
                  <c:v>26</c:v>
                </c:pt>
                <c:pt idx="12">
                  <c:v>32</c:v>
                </c:pt>
                <c:pt idx="13">
                  <c:v>37</c:v>
                </c:pt>
                <c:pt idx="14">
                  <c:v>26</c:v>
                </c:pt>
                <c:pt idx="15">
                  <c:v>31</c:v>
                </c:pt>
                <c:pt idx="16">
                  <c:v>33</c:v>
                </c:pt>
                <c:pt idx="17">
                  <c:v>32</c:v>
                </c:pt>
                <c:pt idx="18">
                  <c:v>28</c:v>
                </c:pt>
                <c:pt idx="19">
                  <c:v>30</c:v>
                </c:pt>
                <c:pt idx="20">
                  <c:v>32</c:v>
                </c:pt>
                <c:pt idx="21">
                  <c:v>34</c:v>
                </c:pt>
                <c:pt idx="22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A2-EE48-993F-5BE07F4EDA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3900000"/>
          <a:lstStyle/>
          <a:p>
            <a:pPr>
              <a:defRPr sz="1400" b="1" i="0" u="none" strike="noStrike">
                <a:solidFill>
                  <a:srgbClr val="40404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in val="0"/>
        </c:scaling>
        <c:delete val="0"/>
        <c:axPos val="l"/>
        <c:majorGridlines>
          <c:spPr>
            <a:ln w="12700" cap="flat">
              <a:solidFill>
                <a:srgbClr val="666666">
                  <a:alpha val="39000"/>
                </a:srgbClr>
              </a:solidFill>
              <a:prstDash val="solid"/>
              <a:round/>
            </a:ln>
          </c:spPr>
        </c:majorGridlines>
        <c:numFmt formatCode="&quot;%&quot;?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7.5"/>
        <c:minorUnit val="8.7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33793947407541236"/>
          <c:y val="0.42091369838992582"/>
          <c:w val="0.55971300000000002"/>
          <c:h val="9.0499999999999997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40404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 w="12700" cap="flat">
      <a:solidFill>
        <a:srgbClr val="BFBFBF"/>
      </a:solidFill>
      <a:prstDash val="solid"/>
      <a:round/>
    </a:ln>
    <a:effectLst/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200" b="1" i="0" u="none" strike="noStrike">
                <a:solidFill>
                  <a:srgbClr val="404040"/>
                </a:solidFill>
                <a:latin typeface="Calibri"/>
              </a:defRPr>
            </a:pPr>
            <a:r>
              <a:rPr lang="en-US" sz="2200" b="1" i="0" u="none" strike="noStrike">
                <a:solidFill>
                  <a:srgbClr val="404040"/>
                </a:solidFill>
                <a:latin typeface="Calibri"/>
              </a:rPr>
              <a:t>Over The Next Six Months ...</a:t>
            </a:r>
          </a:p>
        </c:rich>
      </c:tx>
      <c:layout>
        <c:manualLayout>
          <c:xMode val="edge"/>
          <c:yMode val="edge"/>
          <c:x val="0.29059499999999999"/>
          <c:y val="0"/>
          <c:w val="0.41881000000000002"/>
          <c:h val="0.11951100000000001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1.5244600000000001E-2"/>
          <c:y val="0.11951100000000001"/>
          <c:w val="0.97975500000000004"/>
          <c:h val="0.7024949999999999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Increase</c:v>
                </c:pt>
              </c:strCache>
            </c:strRef>
          </c:tx>
          <c:spPr>
            <a:ln w="31750" cap="rnd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Sheet1!$A$2:$A$24</c:f>
              <c:strCache>
                <c:ptCount val="23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 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'23</c:v>
                </c:pt>
              </c:strCache>
            </c:str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38</c:v>
                </c:pt>
                <c:pt idx="1">
                  <c:v>30</c:v>
                </c:pt>
                <c:pt idx="2">
                  <c:v>39</c:v>
                </c:pt>
                <c:pt idx="3">
                  <c:v>32</c:v>
                </c:pt>
                <c:pt idx="4">
                  <c:v>40</c:v>
                </c:pt>
                <c:pt idx="5">
                  <c:v>36</c:v>
                </c:pt>
                <c:pt idx="6">
                  <c:v>50</c:v>
                </c:pt>
                <c:pt idx="7">
                  <c:v>50</c:v>
                </c:pt>
                <c:pt idx="8">
                  <c:v>56</c:v>
                </c:pt>
                <c:pt idx="9">
                  <c:v>54</c:v>
                </c:pt>
                <c:pt idx="10">
                  <c:v>54</c:v>
                </c:pt>
                <c:pt idx="11">
                  <c:v>53</c:v>
                </c:pt>
                <c:pt idx="12">
                  <c:v>56</c:v>
                </c:pt>
                <c:pt idx="13">
                  <c:v>53</c:v>
                </c:pt>
                <c:pt idx="14">
                  <c:v>58</c:v>
                </c:pt>
                <c:pt idx="15">
                  <c:v>49</c:v>
                </c:pt>
                <c:pt idx="16">
                  <c:v>49</c:v>
                </c:pt>
                <c:pt idx="17">
                  <c:v>52</c:v>
                </c:pt>
                <c:pt idx="18">
                  <c:v>44</c:v>
                </c:pt>
                <c:pt idx="19">
                  <c:v>39</c:v>
                </c:pt>
                <c:pt idx="20">
                  <c:v>37</c:v>
                </c:pt>
                <c:pt idx="21">
                  <c:v>36</c:v>
                </c:pt>
                <c:pt idx="22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8D-8D45-85AE-141478A98E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Decrease</c:v>
                </c:pt>
              </c:strCache>
            </c:strRef>
          </c:tx>
          <c:spPr>
            <a:ln w="31750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2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Sheet1!$A$2:$A$24</c:f>
              <c:strCache>
                <c:ptCount val="23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 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'23</c:v>
                </c:pt>
              </c:strCache>
            </c:strRef>
          </c:cat>
          <c:val>
            <c:numRef>
              <c:f>Sheet1!$C$2:$C$24</c:f>
              <c:numCache>
                <c:formatCode>General</c:formatCode>
                <c:ptCount val="23"/>
                <c:pt idx="0">
                  <c:v>17</c:v>
                </c:pt>
                <c:pt idx="1">
                  <c:v>21</c:v>
                </c:pt>
                <c:pt idx="2">
                  <c:v>15</c:v>
                </c:pt>
                <c:pt idx="3">
                  <c:v>20</c:v>
                </c:pt>
                <c:pt idx="4">
                  <c:v>16</c:v>
                </c:pt>
                <c:pt idx="5">
                  <c:v>16</c:v>
                </c:pt>
                <c:pt idx="6">
                  <c:v>9</c:v>
                </c:pt>
                <c:pt idx="7">
                  <c:v>10</c:v>
                </c:pt>
                <c:pt idx="8">
                  <c:v>8</c:v>
                </c:pt>
                <c:pt idx="9">
                  <c:v>8</c:v>
                </c:pt>
                <c:pt idx="10">
                  <c:v>7</c:v>
                </c:pt>
                <c:pt idx="11">
                  <c:v>9</c:v>
                </c:pt>
                <c:pt idx="12">
                  <c:v>8</c:v>
                </c:pt>
                <c:pt idx="13">
                  <c:v>8</c:v>
                </c:pt>
                <c:pt idx="14">
                  <c:v>7</c:v>
                </c:pt>
                <c:pt idx="15">
                  <c:v>11</c:v>
                </c:pt>
                <c:pt idx="16">
                  <c:v>10</c:v>
                </c:pt>
                <c:pt idx="17">
                  <c:v>11</c:v>
                </c:pt>
                <c:pt idx="18">
                  <c:v>20</c:v>
                </c:pt>
                <c:pt idx="19">
                  <c:v>22</c:v>
                </c:pt>
                <c:pt idx="20">
                  <c:v>27</c:v>
                </c:pt>
                <c:pt idx="21">
                  <c:v>27</c:v>
                </c:pt>
                <c:pt idx="22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8D-8D45-85AE-141478A98E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Change</c:v>
                </c:pt>
              </c:strCache>
            </c:strRef>
          </c:tx>
          <c:spPr>
            <a:ln w="31750" cap="rnd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3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Sheet1!$A$2:$A$24</c:f>
              <c:strCache>
                <c:ptCount val="23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 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'23</c:v>
                </c:pt>
              </c:strCache>
            </c:strRef>
          </c:cat>
          <c:val>
            <c:numRef>
              <c:f>Sheet1!$D$2:$D$24</c:f>
              <c:numCache>
                <c:formatCode>General</c:formatCode>
                <c:ptCount val="23"/>
                <c:pt idx="0">
                  <c:v>40</c:v>
                </c:pt>
                <c:pt idx="1">
                  <c:v>45</c:v>
                </c:pt>
                <c:pt idx="2">
                  <c:v>40</c:v>
                </c:pt>
                <c:pt idx="3">
                  <c:v>43</c:v>
                </c:pt>
                <c:pt idx="4">
                  <c:v>37</c:v>
                </c:pt>
                <c:pt idx="5">
                  <c:v>41</c:v>
                </c:pt>
                <c:pt idx="6">
                  <c:v>35</c:v>
                </c:pt>
                <c:pt idx="7">
                  <c:v>34</c:v>
                </c:pt>
                <c:pt idx="8">
                  <c:v>32</c:v>
                </c:pt>
                <c:pt idx="9">
                  <c:v>32</c:v>
                </c:pt>
                <c:pt idx="10">
                  <c:v>34</c:v>
                </c:pt>
                <c:pt idx="11">
                  <c:v>32</c:v>
                </c:pt>
                <c:pt idx="12">
                  <c:v>33</c:v>
                </c:pt>
                <c:pt idx="13">
                  <c:v>37</c:v>
                </c:pt>
                <c:pt idx="14">
                  <c:v>31</c:v>
                </c:pt>
                <c:pt idx="15">
                  <c:v>36</c:v>
                </c:pt>
                <c:pt idx="16">
                  <c:v>39</c:v>
                </c:pt>
                <c:pt idx="17">
                  <c:v>35</c:v>
                </c:pt>
                <c:pt idx="18">
                  <c:v>33</c:v>
                </c:pt>
                <c:pt idx="19">
                  <c:v>35</c:v>
                </c:pt>
                <c:pt idx="20">
                  <c:v>33</c:v>
                </c:pt>
                <c:pt idx="21">
                  <c:v>35</c:v>
                </c:pt>
                <c:pt idx="22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8D-8D45-85AE-141478A98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4080000"/>
          <a:lstStyle/>
          <a:p>
            <a:pPr>
              <a:defRPr sz="1400" b="1" i="0" u="none" strike="noStrike">
                <a:solidFill>
                  <a:srgbClr val="40404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60"/>
          <c:min val="0"/>
        </c:scaling>
        <c:delete val="0"/>
        <c:axPos val="l"/>
        <c:majorGridlines>
          <c:spPr>
            <a:ln w="12700" cap="flat">
              <a:solidFill>
                <a:srgbClr val="666666">
                  <a:alpha val="39000"/>
                </a:srgbClr>
              </a:solidFill>
              <a:prstDash val="solid"/>
              <a:round/>
            </a:ln>
          </c:spPr>
        </c:majorGridlines>
        <c:numFmt formatCode="&quot;%&quot;?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31827584789585411"/>
          <c:y val="0.27265251965023135"/>
          <c:w val="0.54963399999999996"/>
          <c:h val="9.044660000000000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40404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 w="12700" cap="flat">
      <a:solidFill>
        <a:srgbClr val="BFBFBF"/>
      </a:solidFill>
      <a:prstDash val="solid"/>
      <a:round/>
    </a:ln>
    <a:effectLst/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1.5399299999999999E-2"/>
          <c:y val="4.59759E-2"/>
          <c:w val="0.97102500000000003"/>
          <c:h val="0.774402000000000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Lay-off</c:v>
                </c:pt>
              </c:strCache>
            </c:strRef>
          </c:tx>
          <c:spPr>
            <a:ln w="31750" cap="rnd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Sheet1!$A$2:$A$33</c:f>
              <c:strCache>
                <c:ptCount val="32"/>
                <c:pt idx="0">
                  <c:v>May '06</c:v>
                </c:pt>
                <c:pt idx="1">
                  <c:v>Nov '06</c:v>
                </c:pt>
                <c:pt idx="2">
                  <c:v>May '07</c:v>
                </c:pt>
                <c:pt idx="3">
                  <c:v>Nov '07</c:v>
                </c:pt>
                <c:pt idx="4">
                  <c:v>Apr '08</c:v>
                </c:pt>
                <c:pt idx="5">
                  <c:v>Nov '08</c:v>
                </c:pt>
                <c:pt idx="6">
                  <c:v>Apr '09</c:v>
                </c:pt>
                <c:pt idx="7">
                  <c:v>Jan '10</c:v>
                </c:pt>
                <c:pt idx="8">
                  <c:v>Oct '10</c:v>
                </c:pt>
                <c:pt idx="9">
                  <c:v>June '11</c:v>
                </c:pt>
                <c:pt idx="10">
                  <c:v>Oct '11</c:v>
                </c:pt>
                <c:pt idx="11">
                  <c:v>June '12</c:v>
                </c:pt>
                <c:pt idx="12">
                  <c:v>Oct '12</c:v>
                </c:pt>
                <c:pt idx="13">
                  <c:v>May '13</c:v>
                </c:pt>
                <c:pt idx="14">
                  <c:v>Nov '13</c:v>
                </c:pt>
                <c:pt idx="15">
                  <c:v>June '14</c:v>
                </c:pt>
                <c:pt idx="16">
                  <c:v>Nov '14</c:v>
                </c:pt>
                <c:pt idx="17">
                  <c:v>June '15</c:v>
                </c:pt>
                <c:pt idx="18">
                  <c:v>Nov '15</c:v>
                </c:pt>
                <c:pt idx="19">
                  <c:v>June '16</c:v>
                </c:pt>
                <c:pt idx="20">
                  <c:v>Nov '16</c:v>
                </c:pt>
                <c:pt idx="21">
                  <c:v>July '17</c:v>
                </c:pt>
                <c:pt idx="22">
                  <c:v>Nov '17</c:v>
                </c:pt>
                <c:pt idx="23">
                  <c:v>June '18</c:v>
                </c:pt>
                <c:pt idx="24">
                  <c:v>Nov '18</c:v>
                </c:pt>
                <c:pt idx="25">
                  <c:v>June '19</c:v>
                </c:pt>
                <c:pt idx="26">
                  <c:v>Nov '19</c:v>
                </c:pt>
                <c:pt idx="27">
                  <c:v>June '21</c:v>
                </c:pt>
                <c:pt idx="28">
                  <c:v>Nov '21</c:v>
                </c:pt>
                <c:pt idx="29">
                  <c:v>June '22</c:v>
                </c:pt>
                <c:pt idx="30">
                  <c:v>Nov '22</c:v>
                </c:pt>
                <c:pt idx="31">
                  <c:v>June '23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14</c:v>
                </c:pt>
                <c:pt idx="1">
                  <c:v>14</c:v>
                </c:pt>
                <c:pt idx="2">
                  <c:v>16</c:v>
                </c:pt>
                <c:pt idx="3">
                  <c:v>17</c:v>
                </c:pt>
                <c:pt idx="4">
                  <c:v>10</c:v>
                </c:pt>
                <c:pt idx="5">
                  <c:v>11</c:v>
                </c:pt>
                <c:pt idx="6">
                  <c:v>10</c:v>
                </c:pt>
                <c:pt idx="7">
                  <c:v>10</c:v>
                </c:pt>
                <c:pt idx="8">
                  <c:v>9</c:v>
                </c:pt>
                <c:pt idx="9">
                  <c:v>7</c:v>
                </c:pt>
                <c:pt idx="10">
                  <c:v>10</c:v>
                </c:pt>
                <c:pt idx="11">
                  <c:v>9</c:v>
                </c:pt>
                <c:pt idx="12">
                  <c:v>10</c:v>
                </c:pt>
                <c:pt idx="13">
                  <c:v>8</c:v>
                </c:pt>
                <c:pt idx="14">
                  <c:v>8</c:v>
                </c:pt>
                <c:pt idx="15">
                  <c:v>6</c:v>
                </c:pt>
                <c:pt idx="16">
                  <c:v>5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6</c:v>
                </c:pt>
                <c:pt idx="23">
                  <c:v>3</c:v>
                </c:pt>
                <c:pt idx="24">
                  <c:v>4</c:v>
                </c:pt>
                <c:pt idx="25">
                  <c:v>3</c:v>
                </c:pt>
                <c:pt idx="26">
                  <c:v>4</c:v>
                </c:pt>
                <c:pt idx="27">
                  <c:v>5</c:v>
                </c:pt>
                <c:pt idx="28">
                  <c:v>5</c:v>
                </c:pt>
                <c:pt idx="29">
                  <c:v>3</c:v>
                </c:pt>
                <c:pt idx="30">
                  <c:v>8</c:v>
                </c:pt>
                <c:pt idx="3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4F-3740-936C-B815E60F5F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Hire</c:v>
                </c:pt>
              </c:strCache>
            </c:strRef>
          </c:tx>
          <c:spPr>
            <a:ln w="31750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2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Sheet1!$A$2:$A$33</c:f>
              <c:strCache>
                <c:ptCount val="32"/>
                <c:pt idx="0">
                  <c:v>May '06</c:v>
                </c:pt>
                <c:pt idx="1">
                  <c:v>Nov '06</c:v>
                </c:pt>
                <c:pt idx="2">
                  <c:v>May '07</c:v>
                </c:pt>
                <c:pt idx="3">
                  <c:v>Nov '07</c:v>
                </c:pt>
                <c:pt idx="4">
                  <c:v>Apr '08</c:v>
                </c:pt>
                <c:pt idx="5">
                  <c:v>Nov '08</c:v>
                </c:pt>
                <c:pt idx="6">
                  <c:v>Apr '09</c:v>
                </c:pt>
                <c:pt idx="7">
                  <c:v>Jan '10</c:v>
                </c:pt>
                <c:pt idx="8">
                  <c:v>Oct '10</c:v>
                </c:pt>
                <c:pt idx="9">
                  <c:v>June '11</c:v>
                </c:pt>
                <c:pt idx="10">
                  <c:v>Oct '11</c:v>
                </c:pt>
                <c:pt idx="11">
                  <c:v>June '12</c:v>
                </c:pt>
                <c:pt idx="12">
                  <c:v>Oct '12</c:v>
                </c:pt>
                <c:pt idx="13">
                  <c:v>May '13</c:v>
                </c:pt>
                <c:pt idx="14">
                  <c:v>Nov '13</c:v>
                </c:pt>
                <c:pt idx="15">
                  <c:v>June '14</c:v>
                </c:pt>
                <c:pt idx="16">
                  <c:v>Nov '14</c:v>
                </c:pt>
                <c:pt idx="17">
                  <c:v>June '15</c:v>
                </c:pt>
                <c:pt idx="18">
                  <c:v>Nov '15</c:v>
                </c:pt>
                <c:pt idx="19">
                  <c:v>June '16</c:v>
                </c:pt>
                <c:pt idx="20">
                  <c:v>Nov '16</c:v>
                </c:pt>
                <c:pt idx="21">
                  <c:v>July '17</c:v>
                </c:pt>
                <c:pt idx="22">
                  <c:v>Nov '17</c:v>
                </c:pt>
                <c:pt idx="23">
                  <c:v>June '18</c:v>
                </c:pt>
                <c:pt idx="24">
                  <c:v>Nov '18</c:v>
                </c:pt>
                <c:pt idx="25">
                  <c:v>June '19</c:v>
                </c:pt>
                <c:pt idx="26">
                  <c:v>Nov '19</c:v>
                </c:pt>
                <c:pt idx="27">
                  <c:v>June '21</c:v>
                </c:pt>
                <c:pt idx="28">
                  <c:v>Nov '21</c:v>
                </c:pt>
                <c:pt idx="29">
                  <c:v>June '22</c:v>
                </c:pt>
                <c:pt idx="30">
                  <c:v>Nov '22</c:v>
                </c:pt>
                <c:pt idx="31">
                  <c:v>June '23</c:v>
                </c:pt>
              </c:strCache>
            </c:strRef>
          </c:cat>
          <c:val>
            <c:numRef>
              <c:f>Sheet1!$C$2:$C$33</c:f>
              <c:numCache>
                <c:formatCode>General</c:formatCode>
                <c:ptCount val="32"/>
                <c:pt idx="0">
                  <c:v>18</c:v>
                </c:pt>
                <c:pt idx="1">
                  <c:v>16</c:v>
                </c:pt>
                <c:pt idx="2">
                  <c:v>11</c:v>
                </c:pt>
                <c:pt idx="3">
                  <c:v>13</c:v>
                </c:pt>
                <c:pt idx="4">
                  <c:v>19</c:v>
                </c:pt>
                <c:pt idx="5">
                  <c:v>12</c:v>
                </c:pt>
                <c:pt idx="6">
                  <c:v>14</c:v>
                </c:pt>
                <c:pt idx="7">
                  <c:v>12</c:v>
                </c:pt>
                <c:pt idx="8">
                  <c:v>13</c:v>
                </c:pt>
                <c:pt idx="9">
                  <c:v>16</c:v>
                </c:pt>
                <c:pt idx="10">
                  <c:v>15</c:v>
                </c:pt>
                <c:pt idx="11">
                  <c:v>26</c:v>
                </c:pt>
                <c:pt idx="12">
                  <c:v>24</c:v>
                </c:pt>
                <c:pt idx="13">
                  <c:v>30</c:v>
                </c:pt>
                <c:pt idx="14">
                  <c:v>29</c:v>
                </c:pt>
                <c:pt idx="15">
                  <c:v>37</c:v>
                </c:pt>
                <c:pt idx="16">
                  <c:v>33</c:v>
                </c:pt>
                <c:pt idx="17">
                  <c:v>37</c:v>
                </c:pt>
                <c:pt idx="18">
                  <c:v>40</c:v>
                </c:pt>
                <c:pt idx="19">
                  <c:v>34</c:v>
                </c:pt>
                <c:pt idx="20">
                  <c:v>39</c:v>
                </c:pt>
                <c:pt idx="21">
                  <c:v>34</c:v>
                </c:pt>
                <c:pt idx="22">
                  <c:v>31</c:v>
                </c:pt>
                <c:pt idx="23">
                  <c:v>36</c:v>
                </c:pt>
                <c:pt idx="24">
                  <c:v>41</c:v>
                </c:pt>
                <c:pt idx="25">
                  <c:v>34</c:v>
                </c:pt>
                <c:pt idx="26">
                  <c:v>38</c:v>
                </c:pt>
                <c:pt idx="27">
                  <c:v>46</c:v>
                </c:pt>
                <c:pt idx="28">
                  <c:v>49</c:v>
                </c:pt>
                <c:pt idx="29">
                  <c:v>44</c:v>
                </c:pt>
                <c:pt idx="30">
                  <c:v>40</c:v>
                </c:pt>
                <c:pt idx="31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4F-3740-936C-B815E60F5F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Maintain</c:v>
                </c:pt>
              </c:strCache>
            </c:strRef>
          </c:tx>
          <c:spPr>
            <a:ln w="31750" cap="rnd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3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Sheet1!$A$2:$A$33</c:f>
              <c:strCache>
                <c:ptCount val="32"/>
                <c:pt idx="0">
                  <c:v>May '06</c:v>
                </c:pt>
                <c:pt idx="1">
                  <c:v>Nov '06</c:v>
                </c:pt>
                <c:pt idx="2">
                  <c:v>May '07</c:v>
                </c:pt>
                <c:pt idx="3">
                  <c:v>Nov '07</c:v>
                </c:pt>
                <c:pt idx="4">
                  <c:v>Apr '08</c:v>
                </c:pt>
                <c:pt idx="5">
                  <c:v>Nov '08</c:v>
                </c:pt>
                <c:pt idx="6">
                  <c:v>Apr '09</c:v>
                </c:pt>
                <c:pt idx="7">
                  <c:v>Jan '10</c:v>
                </c:pt>
                <c:pt idx="8">
                  <c:v>Oct '10</c:v>
                </c:pt>
                <c:pt idx="9">
                  <c:v>June '11</c:v>
                </c:pt>
                <c:pt idx="10">
                  <c:v>Oct '11</c:v>
                </c:pt>
                <c:pt idx="11">
                  <c:v>June '12</c:v>
                </c:pt>
                <c:pt idx="12">
                  <c:v>Oct '12</c:v>
                </c:pt>
                <c:pt idx="13">
                  <c:v>May '13</c:v>
                </c:pt>
                <c:pt idx="14">
                  <c:v>Nov '13</c:v>
                </c:pt>
                <c:pt idx="15">
                  <c:v>June '14</c:v>
                </c:pt>
                <c:pt idx="16">
                  <c:v>Nov '14</c:v>
                </c:pt>
                <c:pt idx="17">
                  <c:v>June '15</c:v>
                </c:pt>
                <c:pt idx="18">
                  <c:v>Nov '15</c:v>
                </c:pt>
                <c:pt idx="19">
                  <c:v>June '16</c:v>
                </c:pt>
                <c:pt idx="20">
                  <c:v>Nov '16</c:v>
                </c:pt>
                <c:pt idx="21">
                  <c:v>July '17</c:v>
                </c:pt>
                <c:pt idx="22">
                  <c:v>Nov '17</c:v>
                </c:pt>
                <c:pt idx="23">
                  <c:v>June '18</c:v>
                </c:pt>
                <c:pt idx="24">
                  <c:v>Nov '18</c:v>
                </c:pt>
                <c:pt idx="25">
                  <c:v>June '19</c:v>
                </c:pt>
                <c:pt idx="26">
                  <c:v>Nov '19</c:v>
                </c:pt>
                <c:pt idx="27">
                  <c:v>June '21</c:v>
                </c:pt>
                <c:pt idx="28">
                  <c:v>Nov '21</c:v>
                </c:pt>
                <c:pt idx="29">
                  <c:v>June '22</c:v>
                </c:pt>
                <c:pt idx="30">
                  <c:v>Nov '22</c:v>
                </c:pt>
                <c:pt idx="31">
                  <c:v>June '23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32"/>
                <c:pt idx="0">
                  <c:v>65</c:v>
                </c:pt>
                <c:pt idx="1">
                  <c:v>68</c:v>
                </c:pt>
                <c:pt idx="2">
                  <c:v>68</c:v>
                </c:pt>
                <c:pt idx="3">
                  <c:v>68</c:v>
                </c:pt>
                <c:pt idx="4">
                  <c:v>69</c:v>
                </c:pt>
                <c:pt idx="5">
                  <c:v>61</c:v>
                </c:pt>
                <c:pt idx="6">
                  <c:v>71</c:v>
                </c:pt>
                <c:pt idx="7">
                  <c:v>74</c:v>
                </c:pt>
                <c:pt idx="8">
                  <c:v>73</c:v>
                </c:pt>
                <c:pt idx="9">
                  <c:v>74</c:v>
                </c:pt>
                <c:pt idx="10">
                  <c:v>70</c:v>
                </c:pt>
                <c:pt idx="11">
                  <c:v>59</c:v>
                </c:pt>
                <c:pt idx="12">
                  <c:v>58</c:v>
                </c:pt>
                <c:pt idx="13">
                  <c:v>56</c:v>
                </c:pt>
                <c:pt idx="14">
                  <c:v>56</c:v>
                </c:pt>
                <c:pt idx="15">
                  <c:v>54</c:v>
                </c:pt>
                <c:pt idx="16">
                  <c:v>58</c:v>
                </c:pt>
                <c:pt idx="17">
                  <c:v>53</c:v>
                </c:pt>
                <c:pt idx="18">
                  <c:v>50</c:v>
                </c:pt>
                <c:pt idx="19">
                  <c:v>57</c:v>
                </c:pt>
                <c:pt idx="20">
                  <c:v>55</c:v>
                </c:pt>
                <c:pt idx="21">
                  <c:v>60</c:v>
                </c:pt>
                <c:pt idx="22">
                  <c:v>60</c:v>
                </c:pt>
                <c:pt idx="23">
                  <c:v>57</c:v>
                </c:pt>
                <c:pt idx="24">
                  <c:v>53</c:v>
                </c:pt>
                <c:pt idx="25">
                  <c:v>60</c:v>
                </c:pt>
                <c:pt idx="26">
                  <c:v>57</c:v>
                </c:pt>
                <c:pt idx="27">
                  <c:v>44</c:v>
                </c:pt>
                <c:pt idx="28">
                  <c:v>42</c:v>
                </c:pt>
                <c:pt idx="29">
                  <c:v>48</c:v>
                </c:pt>
                <c:pt idx="30">
                  <c:v>48</c:v>
                </c:pt>
                <c:pt idx="31">
                  <c:v>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4F-3740-936C-B815E60F5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5400000" vert="horz"/>
          <a:lstStyle/>
          <a:p>
            <a:pPr>
              <a:defRPr sz="1400" b="1" i="0" u="none" strike="noStrike">
                <a:solidFill>
                  <a:srgbClr val="40404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75"/>
          <c:min val="0"/>
        </c:scaling>
        <c:delete val="0"/>
        <c:axPos val="l"/>
        <c:majorGridlines>
          <c:spPr>
            <a:ln w="12700" cap="flat">
              <a:solidFill>
                <a:srgbClr val="666666">
                  <a:alpha val="39000"/>
                </a:srgbClr>
              </a:solidFill>
              <a:prstDash val="solid"/>
              <a:round/>
            </a:ln>
          </c:spPr>
        </c:majorGridlines>
        <c:numFmt formatCode="&quot;%&quot;?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8.75"/>
        <c:minorUnit val="9.37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6.7259900000000003E-3"/>
          <c:y val="0.32102999999999998"/>
          <c:w val="0.49893900000000002"/>
          <c:h val="9.109040000000000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40404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 w="12700" cap="flat">
      <a:solidFill>
        <a:srgbClr val="BFBFBF"/>
      </a:solidFill>
      <a:prstDash val="solid"/>
      <a:round/>
    </a:ln>
    <a:effectLst/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1.5416300000000001E-2"/>
          <c:y val="4.4115500000000002E-2"/>
          <c:w val="0.97326800000000002"/>
          <c:h val="0.776276999999999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 Increasing Wages</c:v>
                </c:pt>
              </c:strCache>
            </c:strRef>
          </c:tx>
          <c:spPr>
            <a:ln w="31750" cap="rnd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Sheet1!$A$2:$A$33</c:f>
              <c:strCache>
                <c:ptCount val="32"/>
                <c:pt idx="0">
                  <c:v>May '06</c:v>
                </c:pt>
                <c:pt idx="1">
                  <c:v>Nov '06</c:v>
                </c:pt>
                <c:pt idx="2">
                  <c:v>May '07</c:v>
                </c:pt>
                <c:pt idx="3">
                  <c:v>Nov '07</c:v>
                </c:pt>
                <c:pt idx="4">
                  <c:v>Apr '08</c:v>
                </c:pt>
                <c:pt idx="5">
                  <c:v>Nov '08</c:v>
                </c:pt>
                <c:pt idx="6">
                  <c:v>Apr '09</c:v>
                </c:pt>
                <c:pt idx="7">
                  <c:v>Jan '10</c:v>
                </c:pt>
                <c:pt idx="8">
                  <c:v>Oct '10</c:v>
                </c:pt>
                <c:pt idx="9">
                  <c:v>June '11</c:v>
                </c:pt>
                <c:pt idx="10">
                  <c:v>Oct '11</c:v>
                </c:pt>
                <c:pt idx="11">
                  <c:v>June ' 12</c:v>
                </c:pt>
                <c:pt idx="12">
                  <c:v>Oct '12</c:v>
                </c:pt>
                <c:pt idx="13">
                  <c:v>May '13</c:v>
                </c:pt>
                <c:pt idx="14">
                  <c:v>Nov '13</c:v>
                </c:pt>
                <c:pt idx="15">
                  <c:v>June '14</c:v>
                </c:pt>
                <c:pt idx="16">
                  <c:v>Nov '14</c:v>
                </c:pt>
                <c:pt idx="17">
                  <c:v>June '15</c:v>
                </c:pt>
                <c:pt idx="18">
                  <c:v>Nov '15</c:v>
                </c:pt>
                <c:pt idx="19">
                  <c:v>June '16</c:v>
                </c:pt>
                <c:pt idx="20">
                  <c:v>Nov '16</c:v>
                </c:pt>
                <c:pt idx="21">
                  <c:v>July '17</c:v>
                </c:pt>
                <c:pt idx="22">
                  <c:v>Nov '17</c:v>
                </c:pt>
                <c:pt idx="23">
                  <c:v>June '18</c:v>
                </c:pt>
                <c:pt idx="24">
                  <c:v>Nov '18</c:v>
                </c:pt>
                <c:pt idx="25">
                  <c:v>June '19</c:v>
                </c:pt>
                <c:pt idx="26">
                  <c:v>Nov '19</c:v>
                </c:pt>
                <c:pt idx="27">
                  <c:v>June '21</c:v>
                </c:pt>
                <c:pt idx="28">
                  <c:v>Nov '21</c:v>
                </c:pt>
                <c:pt idx="29">
                  <c:v>June '22</c:v>
                </c:pt>
                <c:pt idx="30">
                  <c:v>Nov '22</c:v>
                </c:pt>
                <c:pt idx="31">
                  <c:v>June '23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68</c:v>
                </c:pt>
                <c:pt idx="1">
                  <c:v>65</c:v>
                </c:pt>
                <c:pt idx="2">
                  <c:v>63</c:v>
                </c:pt>
                <c:pt idx="3">
                  <c:v>72</c:v>
                </c:pt>
                <c:pt idx="4">
                  <c:v>69</c:v>
                </c:pt>
                <c:pt idx="5">
                  <c:v>70</c:v>
                </c:pt>
                <c:pt idx="6">
                  <c:v>78</c:v>
                </c:pt>
                <c:pt idx="7">
                  <c:v>76</c:v>
                </c:pt>
                <c:pt idx="8">
                  <c:v>78</c:v>
                </c:pt>
                <c:pt idx="9">
                  <c:v>75</c:v>
                </c:pt>
                <c:pt idx="10">
                  <c:v>73</c:v>
                </c:pt>
                <c:pt idx="11">
                  <c:v>67</c:v>
                </c:pt>
                <c:pt idx="12">
                  <c:v>68</c:v>
                </c:pt>
                <c:pt idx="13">
                  <c:v>67</c:v>
                </c:pt>
                <c:pt idx="14">
                  <c:v>62</c:v>
                </c:pt>
                <c:pt idx="15">
                  <c:v>63</c:v>
                </c:pt>
                <c:pt idx="16">
                  <c:v>55</c:v>
                </c:pt>
                <c:pt idx="17">
                  <c:v>58</c:v>
                </c:pt>
                <c:pt idx="18">
                  <c:v>52</c:v>
                </c:pt>
                <c:pt idx="19">
                  <c:v>62</c:v>
                </c:pt>
                <c:pt idx="20">
                  <c:v>52</c:v>
                </c:pt>
                <c:pt idx="21">
                  <c:v>53</c:v>
                </c:pt>
                <c:pt idx="22">
                  <c:v>53</c:v>
                </c:pt>
                <c:pt idx="23">
                  <c:v>53</c:v>
                </c:pt>
                <c:pt idx="24">
                  <c:v>51</c:v>
                </c:pt>
                <c:pt idx="25">
                  <c:v>58</c:v>
                </c:pt>
                <c:pt idx="26">
                  <c:v>49</c:v>
                </c:pt>
                <c:pt idx="27">
                  <c:v>53</c:v>
                </c:pt>
                <c:pt idx="28">
                  <c:v>48</c:v>
                </c:pt>
                <c:pt idx="29">
                  <c:v>53</c:v>
                </c:pt>
                <c:pt idx="30">
                  <c:v>49</c:v>
                </c:pt>
                <c:pt idx="31">
                  <c:v>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93-8F45-B833-22CB1D30ED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Increasing Wages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2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Sheet1!$A$2:$A$33</c:f>
              <c:strCache>
                <c:ptCount val="32"/>
                <c:pt idx="0">
                  <c:v>May '06</c:v>
                </c:pt>
                <c:pt idx="1">
                  <c:v>Nov '06</c:v>
                </c:pt>
                <c:pt idx="2">
                  <c:v>May '07</c:v>
                </c:pt>
                <c:pt idx="3">
                  <c:v>Nov '07</c:v>
                </c:pt>
                <c:pt idx="4">
                  <c:v>Apr '08</c:v>
                </c:pt>
                <c:pt idx="5">
                  <c:v>Nov '08</c:v>
                </c:pt>
                <c:pt idx="6">
                  <c:v>Apr '09</c:v>
                </c:pt>
                <c:pt idx="7">
                  <c:v>Jan '10</c:v>
                </c:pt>
                <c:pt idx="8">
                  <c:v>Oct '10</c:v>
                </c:pt>
                <c:pt idx="9">
                  <c:v>June '11</c:v>
                </c:pt>
                <c:pt idx="10">
                  <c:v>Oct '11</c:v>
                </c:pt>
                <c:pt idx="11">
                  <c:v>June ' 12</c:v>
                </c:pt>
                <c:pt idx="12">
                  <c:v>Oct '12</c:v>
                </c:pt>
                <c:pt idx="13">
                  <c:v>May '13</c:v>
                </c:pt>
                <c:pt idx="14">
                  <c:v>Nov '13</c:v>
                </c:pt>
                <c:pt idx="15">
                  <c:v>June '14</c:v>
                </c:pt>
                <c:pt idx="16">
                  <c:v>Nov '14</c:v>
                </c:pt>
                <c:pt idx="17">
                  <c:v>June '15</c:v>
                </c:pt>
                <c:pt idx="18">
                  <c:v>Nov '15</c:v>
                </c:pt>
                <c:pt idx="19">
                  <c:v>June '16</c:v>
                </c:pt>
                <c:pt idx="20">
                  <c:v>Nov '16</c:v>
                </c:pt>
                <c:pt idx="21">
                  <c:v>July '17</c:v>
                </c:pt>
                <c:pt idx="22">
                  <c:v>Nov '17</c:v>
                </c:pt>
                <c:pt idx="23">
                  <c:v>June '18</c:v>
                </c:pt>
                <c:pt idx="24">
                  <c:v>Nov '18</c:v>
                </c:pt>
                <c:pt idx="25">
                  <c:v>June '19</c:v>
                </c:pt>
                <c:pt idx="26">
                  <c:v>Nov '19</c:v>
                </c:pt>
                <c:pt idx="27">
                  <c:v>June '21</c:v>
                </c:pt>
                <c:pt idx="28">
                  <c:v>Nov '21</c:v>
                </c:pt>
                <c:pt idx="29">
                  <c:v>June '22</c:v>
                </c:pt>
                <c:pt idx="30">
                  <c:v>Nov '22</c:v>
                </c:pt>
                <c:pt idx="31">
                  <c:v>June '23</c:v>
                </c:pt>
              </c:strCache>
            </c:strRef>
          </c:cat>
          <c:val>
            <c:numRef>
              <c:f>Sheet1!$C$2:$C$33</c:f>
              <c:numCache>
                <c:formatCode>General</c:formatCode>
                <c:ptCount val="32"/>
                <c:pt idx="0">
                  <c:v>20</c:v>
                </c:pt>
                <c:pt idx="1">
                  <c:v>30</c:v>
                </c:pt>
                <c:pt idx="2">
                  <c:v>28</c:v>
                </c:pt>
                <c:pt idx="3">
                  <c:v>22</c:v>
                </c:pt>
                <c:pt idx="4">
                  <c:v>24</c:v>
                </c:pt>
                <c:pt idx="5">
                  <c:v>20</c:v>
                </c:pt>
                <c:pt idx="6">
                  <c:v>13</c:v>
                </c:pt>
                <c:pt idx="7">
                  <c:v>17</c:v>
                </c:pt>
                <c:pt idx="8">
                  <c:v>14</c:v>
                </c:pt>
                <c:pt idx="9">
                  <c:v>20</c:v>
                </c:pt>
                <c:pt idx="10">
                  <c:v>18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32</c:v>
                </c:pt>
                <c:pt idx="15">
                  <c:v>34</c:v>
                </c:pt>
                <c:pt idx="16">
                  <c:v>38</c:v>
                </c:pt>
                <c:pt idx="17">
                  <c:v>35</c:v>
                </c:pt>
                <c:pt idx="18">
                  <c:v>42</c:v>
                </c:pt>
                <c:pt idx="19">
                  <c:v>34</c:v>
                </c:pt>
                <c:pt idx="20">
                  <c:v>40</c:v>
                </c:pt>
                <c:pt idx="21">
                  <c:v>40</c:v>
                </c:pt>
                <c:pt idx="22">
                  <c:v>35</c:v>
                </c:pt>
                <c:pt idx="23">
                  <c:v>38</c:v>
                </c:pt>
                <c:pt idx="24">
                  <c:v>45</c:v>
                </c:pt>
                <c:pt idx="25">
                  <c:v>35</c:v>
                </c:pt>
                <c:pt idx="26">
                  <c:v>46</c:v>
                </c:pt>
                <c:pt idx="27">
                  <c:v>41</c:v>
                </c:pt>
                <c:pt idx="28">
                  <c:v>47</c:v>
                </c:pt>
                <c:pt idx="29">
                  <c:v>42</c:v>
                </c:pt>
                <c:pt idx="30">
                  <c:v>46</c:v>
                </c:pt>
                <c:pt idx="31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93-8F45-B833-22CB1D30E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5400000" vert="horz"/>
          <a:lstStyle/>
          <a:p>
            <a:pPr>
              <a:defRPr sz="1300" b="1" i="0" u="none" strike="noStrike">
                <a:solidFill>
                  <a:srgbClr val="40404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666666">
                  <a:alpha val="39000"/>
                </a:srgbClr>
              </a:solidFill>
              <a:prstDash val="solid"/>
              <a:round/>
            </a:ln>
          </c:spPr>
        </c:majorGridlines>
        <c:numFmt formatCode="&quot;%&quot;?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midCat"/>
        <c:majorUnit val="20"/>
        <c:minorUnit val="10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2.6226132172929944E-2"/>
          <c:y val="0.40096706625306983"/>
          <c:w val="0.62373400000000001"/>
          <c:h val="9.2643699999999995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40404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 w="12700" cap="flat">
      <a:solidFill>
        <a:srgbClr val="BFBFBF"/>
      </a:solidFill>
      <a:prstDash val="solid"/>
      <a:round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000" b="1" i="0" u="none" strike="noStrike">
                <a:solidFill>
                  <a:srgbClr val="595959"/>
                </a:solidFill>
                <a:latin typeface="Calibri"/>
              </a:defRPr>
            </a:pPr>
            <a:r>
              <a:rPr lang="en-US" sz="2000" b="1" i="0" u="none" strike="noStrike">
                <a:solidFill>
                  <a:srgbClr val="595959"/>
                </a:solidFill>
                <a:latin typeface="Calibri"/>
              </a:rPr>
              <a:t>Wages</a:t>
            </a:r>
          </a:p>
        </c:rich>
      </c:tx>
      <c:layout>
        <c:manualLayout>
          <c:xMode val="edge"/>
          <c:yMode val="edge"/>
          <c:x val="0.17289299999999999"/>
          <c:y val="0.43955699999999998"/>
          <c:w val="8.2171300000000003E-2"/>
          <c:h val="6.0443499999999997E-2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8.4143800000000005E-2"/>
          <c:y val="0.19661699999999999"/>
          <c:w val="0.25967000000000001"/>
          <c:h val="0.594265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Wages</c:v>
                </c:pt>
              </c:strCache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FC99-EB41-8567-8C9430E018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FC99-EB41-8567-8C9430E0184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FC99-EB41-8567-8C9430E0184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FC99-EB41-8567-8C9430E01849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9883372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FC99-EB41-8567-8C9430E01849}"/>
                </c:ext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9883372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C99-EB41-8567-8C9430E01849}"/>
                </c:ext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9883372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C99-EB41-8567-8C9430E01849}"/>
                </c:ext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9883372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FC99-EB41-8567-8C9430E01849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0" u="none" strike="noStrike">
                    <a:solidFill>
                      <a:srgbClr val="FFFC79"/>
                    </a:solidFill>
                    <a:effectLst>
                      <a:outerShdw blurRad="889000" dir="19883372" algn="tl">
                        <a:srgbClr val="000000">
                          <a:alpha val="100000"/>
                        </a:srgbClr>
                      </a:outerShdw>
                    </a:effectLst>
                    <a:latin typeface="Calibri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Increase</c:v>
                </c:pt>
                <c:pt idx="1">
                  <c:v>Stay Same</c:v>
                </c:pt>
                <c:pt idx="2">
                  <c:v>Decrease</c:v>
                </c:pt>
                <c:pt idx="3">
                  <c:v>DNA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60</c:v>
                </c:pt>
                <c:pt idx="1">
                  <c:v>31</c:v>
                </c:pt>
                <c:pt idx="2">
                  <c:v>3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99-EB41-8567-8C9430E018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33134322181863568"/>
          <c:y val="0.47832691067178756"/>
          <c:w val="0.58996551392963725"/>
          <c:h val="9.3953700000000001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595959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800" b="1" i="0" u="none" strike="noStrike">
                <a:solidFill>
                  <a:srgbClr val="000000"/>
                </a:solidFill>
                <a:latin typeface="Calibri"/>
              </a:defRPr>
            </a:pPr>
            <a:r>
              <a:rPr lang="en-US" sz="2800" b="1" i="0" u="none" strike="noStrike">
                <a:solidFill>
                  <a:srgbClr val="000000"/>
                </a:solidFill>
                <a:latin typeface="Calibri"/>
              </a:rPr>
              <a:t>Past Six Months</a:t>
            </a:r>
          </a:p>
        </c:rich>
      </c:tx>
      <c:layout>
        <c:manualLayout>
          <c:xMode val="edge"/>
          <c:yMode val="edge"/>
          <c:x val="0.35400700000000002"/>
          <c:y val="0"/>
          <c:w val="0.29198499999999999"/>
          <c:h val="0.14797099999999999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2.6602399999999998E-2"/>
          <c:y val="0.14797099999999999"/>
          <c:w val="0.96315399999999995"/>
          <c:h val="0.6353330000000000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 Are Up</c:v>
                </c:pt>
              </c:strCache>
            </c:strRef>
          </c:tx>
          <c:spPr>
            <a:ln w="47625" cap="flat">
              <a:solidFill>
                <a:srgbClr val="4A7EBB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 cap="flat">
                <a:solidFill>
                  <a:srgbClr val="4A7EBB"/>
                </a:solidFill>
                <a:prstDash val="solid"/>
                <a:round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Sheet1!$A$2:$A$24</c:f>
              <c:strCache>
                <c:ptCount val="23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'18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Nov' 22</c:v>
                </c:pt>
                <c:pt idx="22">
                  <c:v>June '23</c:v>
                </c:pt>
              </c:strCache>
            </c:str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33</c:v>
                </c:pt>
                <c:pt idx="1">
                  <c:v>35</c:v>
                </c:pt>
                <c:pt idx="2">
                  <c:v>38</c:v>
                </c:pt>
                <c:pt idx="3">
                  <c:v>40</c:v>
                </c:pt>
                <c:pt idx="4">
                  <c:v>41</c:v>
                </c:pt>
                <c:pt idx="5">
                  <c:v>42</c:v>
                </c:pt>
                <c:pt idx="6">
                  <c:v>45</c:v>
                </c:pt>
                <c:pt idx="7">
                  <c:v>49</c:v>
                </c:pt>
                <c:pt idx="8">
                  <c:v>49</c:v>
                </c:pt>
                <c:pt idx="9">
                  <c:v>50</c:v>
                </c:pt>
                <c:pt idx="10">
                  <c:v>40</c:v>
                </c:pt>
                <c:pt idx="11">
                  <c:v>43</c:v>
                </c:pt>
                <c:pt idx="12">
                  <c:v>48</c:v>
                </c:pt>
                <c:pt idx="13">
                  <c:v>45</c:v>
                </c:pt>
                <c:pt idx="14">
                  <c:v>46</c:v>
                </c:pt>
                <c:pt idx="15">
                  <c:v>49</c:v>
                </c:pt>
                <c:pt idx="16">
                  <c:v>44</c:v>
                </c:pt>
                <c:pt idx="17">
                  <c:v>40</c:v>
                </c:pt>
                <c:pt idx="18">
                  <c:v>32</c:v>
                </c:pt>
                <c:pt idx="19" formatCode="0">
                  <c:v>42</c:v>
                </c:pt>
                <c:pt idx="20">
                  <c:v>40</c:v>
                </c:pt>
                <c:pt idx="21">
                  <c:v>40</c:v>
                </c:pt>
                <c:pt idx="22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48-4249-8243-2998B1A19C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402000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60"/>
          <c:min val="0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&quot;%&quot;?.#" sourceLinked="0"/>
        <c:majorTickMark val="out"/>
        <c:minorTickMark val="none"/>
        <c:tickLblPos val="none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000" b="1" i="0" u="none" strike="noStrike">
                <a:solidFill>
                  <a:srgbClr val="595959"/>
                </a:solidFill>
                <a:latin typeface="Calibri"/>
              </a:defRPr>
            </a:pPr>
            <a:r>
              <a:rPr lang="en-US" sz="2000" b="1" i="0" u="none" strike="noStrike">
                <a:solidFill>
                  <a:srgbClr val="595959"/>
                </a:solidFill>
                <a:latin typeface="Calibri"/>
              </a:rPr>
              <a:t>Sales</a:t>
            </a:r>
          </a:p>
        </c:rich>
      </c:tx>
      <c:layout>
        <c:manualLayout>
          <c:xMode val="edge"/>
          <c:yMode val="edge"/>
          <c:x val="0.197492"/>
          <c:y val="0.416466"/>
          <c:w val="0.13727300000000001"/>
          <c:h val="8.35336E-2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3.6665259597369157E-3"/>
          <c:y val="5.0001515984978758E-3"/>
          <c:w val="0.53225699999999998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4A83-E641-9738-77A6CCD1823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4A83-E641-9738-77A6CCD1823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4A83-E641-9738-77A6CCD1823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4A83-E641-9738-77A6CCD1823D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7FF2F"/>
                      </a:solidFill>
                      <a:effectLst>
                        <a:outerShdw blurRad="889000" dir="4484693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4A83-E641-9738-77A6CCD1823D}"/>
                </c:ext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7FF2F"/>
                      </a:solidFill>
                      <a:effectLst>
                        <a:outerShdw blurRad="889000" dir="4484693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4A83-E641-9738-77A6CCD1823D}"/>
                </c:ext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7FF2F"/>
                      </a:solidFill>
                      <a:effectLst>
                        <a:outerShdw blurRad="889000" dir="4484693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4A83-E641-9738-77A6CCD1823D}"/>
                </c:ext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7FF2F"/>
                      </a:solidFill>
                      <a:effectLst>
                        <a:outerShdw blurRad="889000" dir="4484693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4A83-E641-9738-77A6CCD1823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0" u="none" strike="noStrike">
                    <a:solidFill>
                      <a:srgbClr val="F7FF2F"/>
                    </a:solidFill>
                    <a:effectLst>
                      <a:outerShdw blurRad="889000" dir="4484693" algn="tl">
                        <a:srgbClr val="000000">
                          <a:alpha val="100000"/>
                        </a:srgbClr>
                      </a:outerShdw>
                    </a:effectLst>
                    <a:latin typeface="Calibri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Increase</c:v>
                </c:pt>
                <c:pt idx="1">
                  <c:v>Stay Same</c:v>
                </c:pt>
                <c:pt idx="2">
                  <c:v>Decrease</c:v>
                </c:pt>
                <c:pt idx="3">
                  <c:v>DNA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35</c:v>
                </c:pt>
                <c:pt idx="1">
                  <c:v>35</c:v>
                </c:pt>
                <c:pt idx="2">
                  <c:v>25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83-E641-9738-77A6CCD18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46563599999999999"/>
          <c:y val="0.262714"/>
          <c:w val="0.53436399999999995"/>
          <c:h val="0.48707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595959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800" b="1" i="0" u="none" strike="noStrike">
                <a:solidFill>
                  <a:srgbClr val="000000"/>
                </a:solidFill>
                <a:latin typeface="Calibri"/>
              </a:defRPr>
            </a:pPr>
            <a:r>
              <a:rPr lang="en-US" sz="2800" b="1" i="0" u="none" strike="noStrike">
                <a:solidFill>
                  <a:srgbClr val="000000"/>
                </a:solidFill>
                <a:latin typeface="Calibri"/>
              </a:rPr>
              <a:t>Past Six Months</a:t>
            </a:r>
          </a:p>
        </c:rich>
      </c:tx>
      <c:layout>
        <c:manualLayout>
          <c:xMode val="edge"/>
          <c:yMode val="edge"/>
          <c:x val="0.356715"/>
          <c:y val="0"/>
          <c:w val="0.28656900000000002"/>
          <c:h val="0.149752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2.6108900000000001E-2"/>
          <c:y val="0.149752"/>
          <c:w val="0.96443599999999996"/>
          <c:h val="0.6310930000000000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Profits Are Up</c:v>
                </c:pt>
              </c:strCache>
            </c:strRef>
          </c:tx>
          <c:spPr>
            <a:ln w="47625" cap="flat">
              <a:solidFill>
                <a:srgbClr val="4A7EBB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 cap="flat">
                <a:solidFill>
                  <a:srgbClr val="4A7EBB"/>
                </a:solidFill>
                <a:prstDash val="solid"/>
                <a:round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Sheet1!$A$2:$A$24</c:f>
              <c:strCache>
                <c:ptCount val="23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Nov' 22</c:v>
                </c:pt>
                <c:pt idx="22">
                  <c:v>June '23</c:v>
                </c:pt>
              </c:strCache>
            </c:str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21</c:v>
                </c:pt>
                <c:pt idx="1">
                  <c:v>22</c:v>
                </c:pt>
                <c:pt idx="2">
                  <c:v>29</c:v>
                </c:pt>
                <c:pt idx="3">
                  <c:v>27</c:v>
                </c:pt>
                <c:pt idx="4">
                  <c:v>29</c:v>
                </c:pt>
                <c:pt idx="5">
                  <c:v>29</c:v>
                </c:pt>
                <c:pt idx="6">
                  <c:v>30</c:v>
                </c:pt>
                <c:pt idx="7">
                  <c:v>35</c:v>
                </c:pt>
                <c:pt idx="8">
                  <c:v>32</c:v>
                </c:pt>
                <c:pt idx="9">
                  <c:v>37</c:v>
                </c:pt>
                <c:pt idx="10">
                  <c:v>30</c:v>
                </c:pt>
                <c:pt idx="11">
                  <c:v>31</c:v>
                </c:pt>
                <c:pt idx="12">
                  <c:v>34</c:v>
                </c:pt>
                <c:pt idx="13">
                  <c:v>32</c:v>
                </c:pt>
                <c:pt idx="14">
                  <c:v>38</c:v>
                </c:pt>
                <c:pt idx="15">
                  <c:v>33</c:v>
                </c:pt>
                <c:pt idx="16">
                  <c:v>31</c:v>
                </c:pt>
                <c:pt idx="17">
                  <c:v>27</c:v>
                </c:pt>
                <c:pt idx="18">
                  <c:v>21</c:v>
                </c:pt>
                <c:pt idx="19">
                  <c:v>25</c:v>
                </c:pt>
                <c:pt idx="20">
                  <c:v>23</c:v>
                </c:pt>
                <c:pt idx="21">
                  <c:v>25</c:v>
                </c:pt>
                <c:pt idx="22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966-6D43-8DCA-173057A8BE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396000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60"/>
          <c:min val="0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&quot;%&quot;?.#" sourceLinked="0"/>
        <c:majorTickMark val="out"/>
        <c:minorTickMark val="none"/>
        <c:tickLblPos val="none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000" b="1" i="0" u="none" strike="noStrike">
                <a:solidFill>
                  <a:srgbClr val="595959"/>
                </a:solidFill>
                <a:latin typeface="Calibri"/>
              </a:defRPr>
            </a:pPr>
            <a:r>
              <a:rPr lang="en-US" sz="2000" b="1" i="0" u="none" strike="noStrike">
                <a:solidFill>
                  <a:srgbClr val="595959"/>
                </a:solidFill>
                <a:latin typeface="Calibri"/>
              </a:rPr>
              <a:t>Profits</a:t>
            </a:r>
          </a:p>
        </c:rich>
      </c:tx>
      <c:layout>
        <c:manualLayout>
          <c:xMode val="edge"/>
          <c:yMode val="edge"/>
          <c:x val="9.6863299999999999E-2"/>
          <c:y val="0.41699199999999997"/>
          <c:w val="0.100551"/>
          <c:h val="8.3007800000000007E-2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5.0000000000000001E-3"/>
          <c:y val="5.0000000000000001E-3"/>
          <c:w val="0.29427799999999998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Profits</c:v>
                </c:pt>
              </c:strCache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F399-D442-B6FF-76B60A2A75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F399-D442-B6FF-76B60A2A75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F399-D442-B6FF-76B60A2A753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F399-D442-B6FF-76B60A2A7534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F399-D442-B6FF-76B60A2A7534}"/>
                </c:ext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399-D442-B6FF-76B60A2A7534}"/>
                </c:ext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399-D442-B6FF-76B60A2A7534}"/>
                </c:ext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F399-D442-B6FF-76B60A2A753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0" u="none" strike="noStrike">
                    <a:solidFill>
                      <a:srgbClr val="FFFC79"/>
                    </a:solidFill>
                    <a:effectLst>
                      <a:outerShdw blurRad="889000" algn="tl">
                        <a:srgbClr val="000000">
                          <a:alpha val="100000"/>
                        </a:srgbClr>
                      </a:outerShdw>
                    </a:effectLst>
                    <a:latin typeface="Calibri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Increase</c:v>
                </c:pt>
                <c:pt idx="1">
                  <c:v>Stay Same</c:v>
                </c:pt>
                <c:pt idx="2">
                  <c:v>Decrease</c:v>
                </c:pt>
                <c:pt idx="3">
                  <c:v>DNA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19</c:v>
                </c:pt>
                <c:pt idx="1">
                  <c:v>42</c:v>
                </c:pt>
                <c:pt idx="2">
                  <c:v>35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399-D442-B6FF-76B60A2A75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285937"/>
          <c:y val="0.61857700000000004"/>
          <c:w val="0.714063"/>
          <c:h val="0.141666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595959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800" b="1" i="0" u="none" strike="noStrike">
                <a:solidFill>
                  <a:srgbClr val="000000"/>
                </a:solidFill>
                <a:latin typeface="Calibri"/>
              </a:defRPr>
            </a:pPr>
            <a:r>
              <a:rPr lang="en-US" sz="2800" b="1" i="0" u="none" strike="noStrike">
                <a:solidFill>
                  <a:srgbClr val="000000"/>
                </a:solidFill>
                <a:latin typeface="Calibri"/>
              </a:rPr>
              <a:t>Past Six Months</a:t>
            </a:r>
          </a:p>
        </c:rich>
      </c:tx>
      <c:layout>
        <c:manualLayout>
          <c:xMode val="edge"/>
          <c:yMode val="edge"/>
          <c:x val="0.35874299999999998"/>
          <c:y val="0"/>
          <c:w val="0.28251500000000002"/>
          <c:h val="0.14784700000000001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2.5739499999999998E-2"/>
          <c:y val="0.14784700000000001"/>
          <c:w val="0.96539600000000003"/>
          <c:h val="0.6356279999999999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Hired More</c:v>
                </c:pt>
              </c:strCache>
            </c:strRef>
          </c:tx>
          <c:spPr>
            <a:ln w="47625" cap="flat">
              <a:solidFill>
                <a:srgbClr val="4A7EBB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 cap="flat">
                <a:solidFill>
                  <a:srgbClr val="4A7EBB"/>
                </a:solidFill>
                <a:prstDash val="solid"/>
                <a:round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Sheet1!$A$2:$A$24</c:f>
              <c:strCache>
                <c:ptCount val="23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Nov' 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'23</c:v>
                </c:pt>
              </c:strCache>
            </c:str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12</c:v>
                </c:pt>
                <c:pt idx="1">
                  <c:v>11</c:v>
                </c:pt>
                <c:pt idx="2">
                  <c:v>22</c:v>
                </c:pt>
                <c:pt idx="3">
                  <c:v>21</c:v>
                </c:pt>
                <c:pt idx="4">
                  <c:v>25</c:v>
                </c:pt>
                <c:pt idx="5">
                  <c:v>26</c:v>
                </c:pt>
                <c:pt idx="6">
                  <c:v>31</c:v>
                </c:pt>
                <c:pt idx="7">
                  <c:v>29</c:v>
                </c:pt>
                <c:pt idx="8">
                  <c:v>30</c:v>
                </c:pt>
                <c:pt idx="9">
                  <c:v>32</c:v>
                </c:pt>
                <c:pt idx="10">
                  <c:v>27</c:v>
                </c:pt>
                <c:pt idx="11">
                  <c:v>22</c:v>
                </c:pt>
                <c:pt idx="12">
                  <c:v>25</c:v>
                </c:pt>
                <c:pt idx="13">
                  <c:v>20</c:v>
                </c:pt>
                <c:pt idx="14">
                  <c:v>21</c:v>
                </c:pt>
                <c:pt idx="15">
                  <c:v>28</c:v>
                </c:pt>
                <c:pt idx="16">
                  <c:v>25</c:v>
                </c:pt>
                <c:pt idx="17">
                  <c:v>20</c:v>
                </c:pt>
                <c:pt idx="18">
                  <c:v>18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42-1645-91DC-86AA197D27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4620000" vert="horz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60"/>
          <c:min val="0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&quot;%&quot;?.#" sourceLinked="0"/>
        <c:majorTickMark val="out"/>
        <c:minorTickMark val="none"/>
        <c:tickLblPos val="none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000" b="1" i="0" u="none" strike="noStrike">
                <a:solidFill>
                  <a:srgbClr val="595959"/>
                </a:solidFill>
                <a:latin typeface="Calibri"/>
              </a:defRPr>
            </a:pPr>
            <a:r>
              <a:rPr lang="en-US" sz="2000" b="1" i="0" u="none" strike="noStrike" dirty="0">
                <a:solidFill>
                  <a:srgbClr val="595959"/>
                </a:solidFill>
                <a:latin typeface="Calibri"/>
              </a:rPr>
              <a:t>Employees</a:t>
            </a:r>
          </a:p>
        </c:rich>
      </c:tx>
      <c:layout>
        <c:manualLayout>
          <c:xMode val="edge"/>
          <c:yMode val="edge"/>
          <c:x val="0.101017472710308"/>
          <c:y val="0.42576708409613612"/>
          <c:w val="0.16075700000000001"/>
          <c:h val="8.2943699999999995E-2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3.1977800000000001E-2"/>
          <c:y val="9.2750600000000002E-2"/>
          <c:w val="0.28081600000000001"/>
          <c:h val="0.80199900000000002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Employees</c:v>
                </c:pt>
              </c:strCache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A270-F643-B596-3259305592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A270-F643-B596-3259305592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A270-F643-B596-3259305592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A270-F643-B596-3259305592AD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A270-F643-B596-3259305592AD}"/>
                </c:ext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270-F643-B596-3259305592AD}"/>
                </c:ext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270-F643-B596-3259305592AD}"/>
                </c:ext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A270-F643-B596-3259305592A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0" u="none" strike="noStrike">
                    <a:solidFill>
                      <a:srgbClr val="FFFC79"/>
                    </a:solidFill>
                    <a:effectLst>
                      <a:outerShdw blurRad="889000" dir="18900000" algn="tl">
                        <a:srgbClr val="000000">
                          <a:alpha val="100000"/>
                        </a:srgbClr>
                      </a:outerShdw>
                    </a:effectLst>
                    <a:latin typeface="Calibri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Increase</c:v>
                </c:pt>
                <c:pt idx="1">
                  <c:v>Stay Same</c:v>
                </c:pt>
                <c:pt idx="2">
                  <c:v>Decrease</c:v>
                </c:pt>
                <c:pt idx="3">
                  <c:v>DNA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22</c:v>
                </c:pt>
                <c:pt idx="1">
                  <c:v>56</c:v>
                </c:pt>
                <c:pt idx="2">
                  <c:v>18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70-F643-B596-3259305592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31348100000000001"/>
          <c:y val="0.39117200000000002"/>
          <c:w val="0.68651899999999999"/>
          <c:h val="0.116468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595959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800" b="1" i="0" u="none" strike="noStrike">
                <a:solidFill>
                  <a:srgbClr val="000000"/>
                </a:solidFill>
                <a:latin typeface="Calibri"/>
              </a:defRPr>
            </a:pPr>
            <a:r>
              <a:rPr lang="en-US" sz="2800" b="1" i="0" u="none" strike="noStrike">
                <a:solidFill>
                  <a:srgbClr val="000000"/>
                </a:solidFill>
                <a:latin typeface="Calibri"/>
              </a:rPr>
              <a:t>Past Six Months</a:t>
            </a:r>
          </a:p>
        </c:rich>
      </c:tx>
      <c:layout>
        <c:manualLayout>
          <c:xMode val="edge"/>
          <c:yMode val="edge"/>
          <c:x val="0.35983700000000002"/>
          <c:y val="0"/>
          <c:w val="0.28032600000000002"/>
          <c:h val="0.153637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2.55401E-2"/>
          <c:y val="0.153637"/>
          <c:w val="0.96591300000000002"/>
          <c:h val="0.621846000000000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Increased Capital Investments</c:v>
                </c:pt>
              </c:strCache>
            </c:strRef>
          </c:tx>
          <c:spPr>
            <a:ln w="47625" cap="flat">
              <a:solidFill>
                <a:srgbClr val="4A7EBB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 cap="flat">
                <a:solidFill>
                  <a:srgbClr val="4A7EBB"/>
                </a:solidFill>
                <a:prstDash val="solid"/>
                <a:round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Sheet1!$A$2:$A$24</c:f>
              <c:strCache>
                <c:ptCount val="23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'23</c:v>
                </c:pt>
              </c:strCache>
            </c:str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20</c:v>
                </c:pt>
                <c:pt idx="1">
                  <c:v>19</c:v>
                </c:pt>
                <c:pt idx="2">
                  <c:v>19</c:v>
                </c:pt>
                <c:pt idx="3">
                  <c:v>18</c:v>
                </c:pt>
                <c:pt idx="4">
                  <c:v>21</c:v>
                </c:pt>
                <c:pt idx="5">
                  <c:v>22</c:v>
                </c:pt>
                <c:pt idx="6">
                  <c:v>28</c:v>
                </c:pt>
                <c:pt idx="7">
                  <c:v>28</c:v>
                </c:pt>
                <c:pt idx="8">
                  <c:v>29</c:v>
                </c:pt>
                <c:pt idx="9">
                  <c:v>28</c:v>
                </c:pt>
                <c:pt idx="10">
                  <c:v>25</c:v>
                </c:pt>
                <c:pt idx="11">
                  <c:v>26</c:v>
                </c:pt>
                <c:pt idx="12">
                  <c:v>27</c:v>
                </c:pt>
                <c:pt idx="13">
                  <c:v>25</c:v>
                </c:pt>
                <c:pt idx="14">
                  <c:v>22</c:v>
                </c:pt>
                <c:pt idx="15">
                  <c:v>25</c:v>
                </c:pt>
                <c:pt idx="16">
                  <c:v>27</c:v>
                </c:pt>
                <c:pt idx="17">
                  <c:v>27</c:v>
                </c:pt>
                <c:pt idx="18">
                  <c:v>19</c:v>
                </c:pt>
                <c:pt idx="19">
                  <c:v>22</c:v>
                </c:pt>
                <c:pt idx="20">
                  <c:v>25</c:v>
                </c:pt>
                <c:pt idx="21">
                  <c:v>24</c:v>
                </c:pt>
                <c:pt idx="2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1F-124E-83B4-6ABA361843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5400000" vert="horz"/>
          <a:lstStyle/>
          <a:p>
            <a:pPr>
              <a:defRPr sz="1700" b="0" i="0" u="none" strike="noStrike" baseline="0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60"/>
          <c:min val="0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&quot;%&quot;?.#" sourceLinked="0"/>
        <c:majorTickMark val="out"/>
        <c:minorTickMark val="none"/>
        <c:tickLblPos val="none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0.6318</cdr:x>
      <cdr:y>0.58217</cdr:y>
    </cdr:from>
    <cdr:to>
      <cdr:x>0.87357</cdr:x>
      <cdr:y>0.66838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8BD1DE9-47EB-5F4D-99D3-57CCD75F09E4}"/>
            </a:ext>
          </a:extLst>
        </cdr:cNvPr>
        <cdr:cNvSpPr txBox="1"/>
      </cdr:nvSpPr>
      <cdr:spPr>
        <a:xfrm xmlns:a="http://schemas.openxmlformats.org/drawingml/2006/main">
          <a:off x="5670169" y="2616737"/>
          <a:ext cx="2169763" cy="3874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Overflow="clip" horzOverflow="overflow" vert="horz" wrap="square" lIns="45719" tIns="45719" rIns="45719" bIns="45719" numCol="1" spcCol="38100" rtlCol="0" anchor="t">
          <a:spAutoFit/>
        </a:bodyPr>
        <a:lstStyle xmlns:a="http://schemas.openxmlformats.org/drawingml/2006/main"/>
        <a:p xmlns:a="http://schemas.openxmlformats.org/drawingml/2006/main">
          <a:pPr marL="0" marR="0" indent="0" algn="l" defTabSz="914400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en-US" sz="1800" b="0" i="0" u="none" strike="noStrike" cap="none" spc="0" normalizeH="0" baseline="0" dirty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0.86749</cdr:x>
      <cdr:y>0.13891</cdr:y>
    </cdr:from>
    <cdr:to>
      <cdr:x>0.91834</cdr:x>
      <cdr:y>0.22425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67BA069-CF9E-554A-BAF1-C6C74F7F01AB}"/>
            </a:ext>
          </a:extLst>
        </cdr:cNvPr>
        <cdr:cNvSpPr txBox="1"/>
      </cdr:nvSpPr>
      <cdr:spPr>
        <a:xfrm xmlns:a="http://schemas.openxmlformats.org/drawingml/2006/main">
          <a:off x="7636182" y="601212"/>
          <a:ext cx="447614" cy="3693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Overflow="clip" horzOverflow="overflow" vert="horz" wrap="square" lIns="45719" tIns="45719" rIns="45719" bIns="45719" numCol="1" spcCol="38100" rtlCol="0" anchor="t">
          <a:spAutoFit/>
        </a:bodyPr>
        <a:lstStyle xmlns:a="http://schemas.openxmlformats.org/drawingml/2006/main"/>
        <a:p xmlns:a="http://schemas.openxmlformats.org/drawingml/2006/main">
          <a:pPr marL="0" marR="0" indent="0" algn="l" defTabSz="914400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lang="en-US" sz="1800" b="1" dirty="0">
              <a:solidFill>
                <a:srgbClr val="C00000"/>
              </a:solidFill>
              <a:sym typeface="Calibri"/>
            </a:rPr>
            <a:t>+13</a:t>
          </a:r>
          <a:endParaRPr kumimoji="0" lang="en-US" sz="1800" b="1" i="0" u="none" strike="noStrike" cap="none" spc="0" normalizeH="0" baseline="0" dirty="0">
            <a:ln>
              <a:noFill/>
            </a:ln>
            <a:solidFill>
              <a:srgbClr val="C00000"/>
            </a:solidFill>
            <a:effectLst/>
            <a:uFillTx/>
            <a:latin typeface="+mn-lt"/>
            <a:ea typeface="+mn-ea"/>
            <a:cs typeface="+mn-cs"/>
            <a:sym typeface="Calibri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6" name="Shape 15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457200" rtl="0" latinLnBrk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1427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While the top three challenges have not changed since November, there has been shifting further down the list. Concerns over a weakening economy emerged in this survey in the number four spot. Retaining talent dropped from number four in November to number seven now. </a:t>
            </a:r>
          </a:p>
          <a:p>
            <a:endParaRPr lang="en-US" dirty="0"/>
          </a:p>
          <a:p>
            <a:r>
              <a:rPr lang="en-US" dirty="0"/>
              <a:t>Inflation is still impacting Retail/Food Service (50%) and Manufacturing/Construction (52%) sectors most. Acquiring talent still impacts Manufacturing/Construction (41%) and Non-Profit/Health Care sectors (38%) most. Wage inflation still impacts Health Care/Non-Profit (32%), Retail/Food Service (31%) and Manufacturing/Construction (31%) sectors most.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0644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Demand is highest in the Finance/Insurance Real Estate (16%), Manufacturing/Construction (15%), and Business/Professional Services (14%) sectors. Growth is highest in the Health Care/Non-Profit (19%)  and Retail/Food Service (18%) sectors. Loyal customers are the primary reason for optimism in the Business/Professional Services sector (19%).</a:t>
            </a:r>
          </a:p>
        </p:txBody>
      </p:sp>
    </p:spTree>
    <p:extLst>
      <p:ext uri="{BB962C8B-B14F-4D97-AF65-F5344CB8AC3E}">
        <p14:creationId xmlns:p14="http://schemas.microsoft.com/office/powerpoint/2010/main" val="4118770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Health Care/Non-Profit (58%) are most likely to say they are pretty good to excellent, followed by Retail/Food Service (54%) and Business/Professional Services (53%). The Health Care/Non-Profit sector also has the highest percentage of respondents saying they are still doing not so well or poorly (19%).</a:t>
            </a:r>
          </a:p>
        </p:txBody>
      </p:sp>
    </p:spTree>
    <p:extLst>
      <p:ext uri="{BB962C8B-B14F-4D97-AF65-F5344CB8AC3E}">
        <p14:creationId xmlns:p14="http://schemas.microsoft.com/office/powerpoint/2010/main" val="3782039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Now, a slight majority (50.3%) say they have fully recovered from the pandemic losses. That number continues to grow and is up 6 points from November. The percentage of those who say they aren’t sure they will ever recover has increased slightly from November, from 13% to 15%. </a:t>
            </a:r>
          </a:p>
          <a:p>
            <a:endParaRPr lang="en-US" dirty="0"/>
          </a:p>
          <a:p>
            <a:r>
              <a:rPr lang="en-US" dirty="0"/>
              <a:t>Again, those in the Business/Professional Services sector are most likely to believe they have fully recovered (54%). Those in the Retail/Food Service sector are most likely to believe that they will never recover (25%).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37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457200" rtl="0" latinLnBrk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918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457200" rtl="0" latinLnBrk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964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4736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0976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6784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Business/Professional Services sector (60%) is having the most difficult time finding qualified talent, while the Health Care/Non-Profit sector (60%) is having the most difficulty getting anyone to apply.</a:t>
            </a:r>
          </a:p>
        </p:txBody>
      </p:sp>
    </p:spTree>
    <p:extLst>
      <p:ext uri="{BB962C8B-B14F-4D97-AF65-F5344CB8AC3E}">
        <p14:creationId xmlns:p14="http://schemas.microsoft.com/office/powerpoint/2010/main" val="1204713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Wages again increased most in the Manufacturing/Construction (72%), and Health Care / Non-Profit (64%) sectors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r>
              <a:rPr lang="en-US" dirty="0"/>
              <a:t>Sales increases again highest in Retail and Food Service (46%), and Manufacturing/Construction (34%) sectors.</a:t>
            </a:r>
          </a:p>
          <a:p>
            <a:endParaRPr lang="en-US" dirty="0"/>
          </a:p>
          <a:p>
            <a:r>
              <a:rPr lang="en-US" dirty="0"/>
              <a:t>Hiring is highest in Retail and Food Service (24%) and Manufacturing/Construction (24%)</a:t>
            </a:r>
          </a:p>
          <a:p>
            <a:endParaRPr lang="en-US" dirty="0"/>
          </a:p>
          <a:p>
            <a:r>
              <a:rPr lang="en-US" dirty="0"/>
              <a:t>Profit increases are highest in the Retail/Food Service sector (28%), and Insurance/Finance/Real Estate sector (22%). </a:t>
            </a:r>
          </a:p>
          <a:p>
            <a:endParaRPr lang="en-US" dirty="0"/>
          </a:p>
          <a:p>
            <a:r>
              <a:rPr lang="en-US" dirty="0"/>
              <a:t>Retail/Food Service sector is most likely to increase capital investments (35%), followed by the Manufacturing/Construction sector (26%).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7221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5369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3295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Health Care/Non-Profit sector is most likely to invest in employee education (74%) and advertising (69%).</a:t>
            </a:r>
          </a:p>
        </p:txBody>
      </p:sp>
    </p:spTree>
    <p:extLst>
      <p:ext uri="{BB962C8B-B14F-4D97-AF65-F5344CB8AC3E}">
        <p14:creationId xmlns:p14="http://schemas.microsoft.com/office/powerpoint/2010/main" val="585389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Wages again increased most in the Manufacturing/Construction (72%), and Health Care / Non-Profit (64%) sectors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505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Sales increases again highest in Retail and Food Service (46%), and Manufacturing/Construction (34%) sectors.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251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Profit increases are highest in the Retail/Food Service sector (28%), and Insurance/Finance/Real Estate sector (22%). </a:t>
            </a:r>
          </a:p>
        </p:txBody>
      </p:sp>
    </p:spTree>
    <p:extLst>
      <p:ext uri="{BB962C8B-B14F-4D97-AF65-F5344CB8AC3E}">
        <p14:creationId xmlns:p14="http://schemas.microsoft.com/office/powerpoint/2010/main" val="3692466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Hiring is highest in Retail and Food Service (24%) and Manufacturing/Construction (24%)</a:t>
            </a:r>
          </a:p>
        </p:txBody>
      </p:sp>
    </p:spTree>
    <p:extLst>
      <p:ext uri="{BB962C8B-B14F-4D97-AF65-F5344CB8AC3E}">
        <p14:creationId xmlns:p14="http://schemas.microsoft.com/office/powerpoint/2010/main" val="3688161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Retail/Food Service sector is most likely to increase capital investments (35%), followed by the Manufacturing/Construction sector (26%).</a:t>
            </a:r>
          </a:p>
        </p:txBody>
      </p:sp>
    </p:spTree>
    <p:extLst>
      <p:ext uri="{BB962C8B-B14F-4D97-AF65-F5344CB8AC3E}">
        <p14:creationId xmlns:p14="http://schemas.microsoft.com/office/powerpoint/2010/main" val="652287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457200" rtl="0" latinLnBrk="0"/>
            <a:r>
              <a:rPr lang="en-US" dirty="0"/>
              <a:t>Business/Professional Services and Retail/Food Service sectors are most likely to be satisfied with the economy (58%), which is a major positive turnaround in the Retail/Food Service sector.</a:t>
            </a:r>
          </a:p>
        </p:txBody>
      </p:sp>
    </p:spTree>
    <p:extLst>
      <p:ext uri="{BB962C8B-B14F-4D97-AF65-F5344CB8AC3E}">
        <p14:creationId xmlns:p14="http://schemas.microsoft.com/office/powerpoint/2010/main" val="1183324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457200" rtl="0" latinLnBrk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597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 dirty="0"/>
          </a:p>
        </p:txBody>
      </p:sp>
      <p:pic>
        <p:nvPicPr>
          <p:cNvPr id="18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9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Rectangle 3"/>
          <p:cNvSpPr/>
          <p:nvPr/>
        </p:nvSpPr>
        <p:spPr>
          <a:xfrm>
            <a:off x="0" y="1676400"/>
            <a:ext cx="9144000" cy="1905000"/>
          </a:xfrm>
          <a:prstGeom prst="rect">
            <a:avLst/>
          </a:prstGeom>
          <a:solidFill>
            <a:srgbClr val="2B5AA9"/>
          </a:solidFill>
          <a:ln w="12700">
            <a:miter lim="400000"/>
          </a:ln>
          <a:effectLst>
            <a:outerShdw blurRad="50800" dist="27940" dir="5400000" rotWithShape="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069975"/>
          </a:xfrm>
          <a:prstGeom prst="rect">
            <a:avLst/>
          </a:prstGeom>
        </p:spPr>
        <p:txBody>
          <a:bodyPr/>
          <a:lstStyle>
            <a:lvl1pPr algn="r"/>
          </a:lstStyle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2971800"/>
            <a:ext cx="7772400" cy="762000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>
                <a:solidFill>
                  <a:srgbClr val="0A0A0A"/>
                </a:solidFill>
              </a:defRPr>
            </a:lvl1pPr>
            <a:lvl2pPr marL="0" indent="457200" algn="r">
              <a:buSzTx/>
              <a:buFontTx/>
              <a:buNone/>
              <a:defRPr>
                <a:solidFill>
                  <a:srgbClr val="0A0A0A"/>
                </a:solidFill>
              </a:defRPr>
            </a:lvl2pPr>
            <a:lvl3pPr marL="0" indent="914400" algn="r">
              <a:buSzTx/>
              <a:buFontTx/>
              <a:buNone/>
              <a:defRPr>
                <a:solidFill>
                  <a:srgbClr val="0A0A0A"/>
                </a:solidFill>
              </a:defRPr>
            </a:lvl3pPr>
            <a:lvl4pPr marL="0" indent="1371600" algn="r">
              <a:buSzTx/>
              <a:buFontTx/>
              <a:buNone/>
              <a:defRPr>
                <a:solidFill>
                  <a:srgbClr val="0A0A0A"/>
                </a:solidFill>
              </a:defRPr>
            </a:lvl4pPr>
            <a:lvl5pPr marL="0" indent="1828800" algn="r">
              <a:buSzTx/>
              <a:buFontTx/>
              <a:buNone/>
              <a:defRPr>
                <a:solidFill>
                  <a:srgbClr val="0A0A0A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160EAD5-CEA5-B84B-B993-E100ECDD32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721" y="5931661"/>
            <a:ext cx="2050954" cy="79425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32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4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1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6FD4B1-CF19-3D43-B7E4-4D5345A700F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45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Title Text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>
            <a:lvl1pPr>
              <a:defRPr sz="44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148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CBC446D-B4AB-B84F-A15F-2FA9684862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41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42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cap="all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9D6D9F-AB7C-AA49-BB39-383CC88985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54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55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4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86FE9AB-9D42-3B49-B495-CDA09CF974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67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6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4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7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FA10BC4-CA2B-494E-A9D8-29C2ACD7374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81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82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8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4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4395B9-08F7-9C4B-BD22-C80CDFE36CA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93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03DE24-0DE9-7040-8856-15733499F4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04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79BF304-9257-3044-BFD5-D8F883F6367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18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121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B200369-232F-124A-8A35-E79EEA62ECD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89091" y="5970992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5" descr="Picture 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" y="6242758"/>
            <a:ext cx="2070618" cy="397242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2B5AA9"/>
          </a:solidFill>
          <a:ln w="12700">
            <a:miter lim="400000"/>
          </a:ln>
          <a:effectLst>
            <a:outerShdw blurRad="50800" dist="27940" dir="5400000" rotWithShape="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D3735E-6EC3-E04F-9B55-98C0D825315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higanbusinessnetwork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itle 1"/>
          <p:cNvSpPr txBox="1">
            <a:spLocks noGrp="1"/>
          </p:cNvSpPr>
          <p:nvPr>
            <p:ph type="ctrTitle"/>
          </p:nvPr>
        </p:nvSpPr>
        <p:spPr>
          <a:xfrm>
            <a:off x="457200" y="1893888"/>
            <a:ext cx="8153400" cy="914401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blurRad="50800" dist="38100" dir="27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Michigan Future Business Index</a:t>
            </a:r>
          </a:p>
        </p:txBody>
      </p:sp>
      <p:sp>
        <p:nvSpPr>
          <p:cNvPr id="159" name="Subtitle 2"/>
          <p:cNvSpPr txBox="1">
            <a:spLocks noGrp="1"/>
          </p:cNvSpPr>
          <p:nvPr>
            <p:ph type="subTitle" sz="quarter" idx="1"/>
          </p:nvPr>
        </p:nvSpPr>
        <p:spPr>
          <a:xfrm>
            <a:off x="762000" y="2514600"/>
            <a:ext cx="7848600" cy="914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b="1"/>
            </a:lvl1pPr>
          </a:lstStyle>
          <a:p>
            <a:r>
              <a:rPr dirty="0"/>
              <a:t>Q</a:t>
            </a:r>
            <a:r>
              <a:rPr lang="en-US" dirty="0"/>
              <a:t>2</a:t>
            </a:r>
            <a:r>
              <a:rPr dirty="0"/>
              <a:t> </a:t>
            </a:r>
            <a:r>
              <a:rPr lang="en-US" dirty="0"/>
              <a:t>2023</a:t>
            </a:r>
            <a:endParaRPr dirty="0"/>
          </a:p>
        </p:txBody>
      </p:sp>
      <p:sp>
        <p:nvSpPr>
          <p:cNvPr id="160" name="TextBox 3"/>
          <p:cNvSpPr txBox="1"/>
          <p:nvPr/>
        </p:nvSpPr>
        <p:spPr>
          <a:xfrm>
            <a:off x="2716306" y="4038600"/>
            <a:ext cx="5894295" cy="1384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r"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lang="en-US" dirty="0"/>
              <a:t>Josh </a:t>
            </a:r>
            <a:r>
              <a:rPr lang="en-US" dirty="0" err="1"/>
              <a:t>Ghena</a:t>
            </a:r>
            <a:endParaRPr lang="en-US" dirty="0"/>
          </a:p>
          <a:p>
            <a:pPr algn="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/>
              <a:t>Senior Vice President of Equity Funding</a:t>
            </a:r>
          </a:p>
          <a:p>
            <a:pPr algn="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 err="1"/>
              <a:t>Cinnaire</a:t>
            </a:r>
            <a:endParaRPr sz="2400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Satisfaction with Economy</a:t>
            </a:r>
          </a:p>
        </p:txBody>
      </p:sp>
      <p:sp>
        <p:nvSpPr>
          <p:cNvPr id="172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0" y="1569024"/>
            <a:ext cx="9144000" cy="4540827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  <a:defRPr sz="2800"/>
            </a:pPr>
            <a:r>
              <a:rPr lang="en-US" dirty="0"/>
              <a:t>Satisfaction with the business economy rebounds. Half now say they are satisfied with the economy.</a:t>
            </a:r>
            <a:endParaRPr dirty="0"/>
          </a:p>
          <a:p>
            <a:pPr marL="742950" lvl="1" indent="-285750">
              <a:spcBef>
                <a:spcPts val="500"/>
              </a:spcBef>
              <a:defRPr sz="2400" b="1">
                <a:solidFill>
                  <a:srgbClr val="2B59A9"/>
                </a:solidFill>
              </a:defRPr>
            </a:pPr>
            <a:r>
              <a:rPr lang="en-US" sz="2600" dirty="0"/>
              <a:t>The percentage of those saying they are</a:t>
            </a:r>
            <a:r>
              <a:rPr sz="2600" dirty="0"/>
              <a:t> </a:t>
            </a:r>
            <a:r>
              <a:rPr lang="en-US" sz="2600" dirty="0"/>
              <a:t>dis</a:t>
            </a:r>
            <a:r>
              <a:rPr sz="2600" dirty="0"/>
              <a:t>satisfied</a:t>
            </a:r>
            <a:r>
              <a:rPr lang="en-US" sz="2600" dirty="0"/>
              <a:t> with the economy dropped six points since Q4 2022 to 50%;</a:t>
            </a:r>
            <a:r>
              <a:rPr sz="2600" dirty="0"/>
              <a:t> </a:t>
            </a:r>
            <a:r>
              <a:rPr lang="en-US" sz="2600" dirty="0"/>
              <a:t>33</a:t>
            </a:r>
            <a:r>
              <a:rPr sz="2600" dirty="0"/>
              <a:t>% “somewhat </a:t>
            </a:r>
            <a:r>
              <a:rPr lang="en-US" sz="2600" dirty="0"/>
              <a:t>dis</a:t>
            </a:r>
            <a:r>
              <a:rPr sz="2600" dirty="0"/>
              <a:t>satisfied” and </a:t>
            </a:r>
            <a:r>
              <a:rPr lang="en-US" sz="2600" dirty="0"/>
              <a:t>17</a:t>
            </a:r>
            <a:r>
              <a:rPr sz="2600" dirty="0"/>
              <a:t>%</a:t>
            </a:r>
            <a:r>
              <a:rPr lang="en-US" sz="2600" dirty="0"/>
              <a:t> </a:t>
            </a:r>
            <a:r>
              <a:rPr sz="2600" dirty="0"/>
              <a:t>“very </a:t>
            </a:r>
            <a:r>
              <a:rPr lang="en-US" sz="2600" dirty="0"/>
              <a:t>dis</a:t>
            </a:r>
            <a:r>
              <a:rPr sz="2600" dirty="0"/>
              <a:t>satisfied”</a:t>
            </a:r>
            <a:endParaRPr lang="en-US" sz="2600" dirty="0"/>
          </a:p>
          <a:p>
            <a:pPr marL="1178379" lvl="2" indent="-285750">
              <a:spcBef>
                <a:spcPts val="500"/>
              </a:spcBef>
              <a:defRPr sz="2400" b="1">
                <a:solidFill>
                  <a:srgbClr val="2B59A9"/>
                </a:solidFill>
              </a:defRPr>
            </a:pPr>
            <a:r>
              <a:rPr lang="en-US" sz="2400" dirty="0">
                <a:solidFill>
                  <a:srgbClr val="C00000"/>
                </a:solidFill>
              </a:rPr>
              <a:t>Down from 55% dissatisfied one year ago</a:t>
            </a:r>
            <a:endParaRPr lang="en-US" sz="3300" dirty="0">
              <a:solidFill>
                <a:srgbClr val="C00000"/>
              </a:solidFill>
            </a:endParaRPr>
          </a:p>
          <a:p>
            <a:pPr marL="742950" lvl="1" indent="-285750">
              <a:spcBef>
                <a:spcPts val="500"/>
              </a:spcBef>
              <a:defRPr sz="2400"/>
            </a:pPr>
            <a:r>
              <a:rPr lang="en-US" sz="2600" b="1" dirty="0">
                <a:solidFill>
                  <a:srgbClr val="2B59A9"/>
                </a:solidFill>
              </a:rPr>
              <a:t>50% now say they are satisfied with the economy; 42% somewhat and 8% very satisfied </a:t>
            </a:r>
          </a:p>
          <a:p>
            <a:pPr marL="1178379" lvl="2" indent="-285750">
              <a:spcBef>
                <a:spcPts val="500"/>
              </a:spcBef>
              <a:defRPr sz="2400"/>
            </a:pPr>
            <a:r>
              <a:rPr lang="en-US" sz="2400" b="1" dirty="0">
                <a:solidFill>
                  <a:srgbClr val="C00000"/>
                </a:solidFill>
              </a:rPr>
              <a:t>Up from 45% one year ago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rPr lang="en-US" sz="2600" dirty="0"/>
              <a:t>Though softening, intensity is still strongest among the dissatisfied.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rPr lang="en-US" sz="2600" dirty="0"/>
              <a:t>Retail/Food Service (51%) and Business &amp; Professional Services sectors (49%) are now most likely to be satisfied with the economy, while Insurance/Finance/Real Estate (64%) and Non-Profit/Health Care (61%) sectors are most dissatisfied, which is a flip from Q2.</a:t>
            </a:r>
            <a:endParaRPr sz="2600" dirty="0"/>
          </a:p>
        </p:txBody>
      </p:sp>
    </p:spTree>
    <p:extLst>
      <p:ext uri="{BB962C8B-B14F-4D97-AF65-F5344CB8AC3E}">
        <p14:creationId xmlns:p14="http://schemas.microsoft.com/office/powerpoint/2010/main" val="257743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02076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886968">
              <a:defRPr sz="3783">
                <a:effectLst>
                  <a:outerShdw blurRad="49276" dist="36957" dir="54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dirty="0"/>
              <a:t>Satisfaction with Economy</a:t>
            </a:r>
            <a:r>
              <a:rPr lang="en-US" dirty="0"/>
              <a:t> Trends</a:t>
            </a:r>
            <a:br>
              <a:rPr dirty="0"/>
            </a:br>
            <a:r>
              <a:rPr sz="2619" dirty="0"/>
              <a:t>As it Affects Your Business</a:t>
            </a:r>
          </a:p>
        </p:txBody>
      </p:sp>
      <p:graphicFrame>
        <p:nvGraphicFramePr>
          <p:cNvPr id="195" name="Object 5"/>
          <p:cNvGraphicFramePr/>
          <p:nvPr>
            <p:extLst>
              <p:ext uri="{D42A27DB-BD31-4B8C-83A1-F6EECF244321}">
                <p14:modId xmlns:p14="http://schemas.microsoft.com/office/powerpoint/2010/main" val="569939658"/>
              </p:ext>
            </p:extLst>
          </p:nvPr>
        </p:nvGraphicFramePr>
        <p:xfrm>
          <a:off x="112812" y="1531748"/>
          <a:ext cx="8891330" cy="4261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401E483-C2E0-449B-D651-0356984BCF94}"/>
              </a:ext>
            </a:extLst>
          </p:cNvPr>
          <p:cNvSpPr txBox="1"/>
          <p:nvPr/>
        </p:nvSpPr>
        <p:spPr>
          <a:xfrm rot="16200000">
            <a:off x="6462451" y="4143264"/>
            <a:ext cx="134112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COVID-19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4B21EAE-2A2C-DD10-A59A-7AE865C25FEB}"/>
              </a:ext>
            </a:extLst>
          </p:cNvPr>
          <p:cNvCxnSpPr>
            <a:cxnSpLocks/>
          </p:cNvCxnSpPr>
          <p:nvPr/>
        </p:nvCxnSpPr>
        <p:spPr>
          <a:xfrm flipV="1">
            <a:off x="7133011" y="2017955"/>
            <a:ext cx="0" cy="192633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itle 1"/>
          <p:cNvSpPr txBox="1">
            <a:spLocks noGrp="1"/>
          </p:cNvSpPr>
          <p:nvPr>
            <p:ph type="title"/>
          </p:nvPr>
        </p:nvSpPr>
        <p:spPr>
          <a:xfrm>
            <a:off x="397310" y="175395"/>
            <a:ext cx="8349379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3600">
                <a:effectLst>
                  <a:outerShdw blurRad="50800" dist="38100" dir="2700000" rotWithShape="0">
                    <a:srgbClr val="000000">
                      <a:alpha val="43000"/>
                    </a:srgbClr>
                  </a:outerShdw>
                </a:effectLst>
              </a:defRPr>
            </a:pPr>
            <a:r>
              <a:rPr dirty="0"/>
              <a:t>Greatest Challenges To </a:t>
            </a:r>
            <a:r>
              <a:rPr lang="en-US" dirty="0"/>
              <a:t>Doing </a:t>
            </a:r>
            <a:r>
              <a:rPr dirty="0"/>
              <a:t>Business</a:t>
            </a:r>
            <a:br>
              <a:rPr lang="en-US" dirty="0"/>
            </a:br>
            <a:r>
              <a:rPr lang="en-US" sz="2200" dirty="0"/>
              <a:t>Inflation remains the top challenge. Supply chain issues drop again.</a:t>
            </a:r>
            <a:br>
              <a:rPr lang="en-US" sz="2200" dirty="0"/>
            </a:br>
            <a:r>
              <a:rPr lang="en-US" sz="2200" dirty="0"/>
              <a:t>Weakening economy emerges in top four.</a:t>
            </a:r>
            <a:endParaRPr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FA0FFD-BB6F-2F46-8E4E-99A2061C3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470376"/>
              </p:ext>
            </p:extLst>
          </p:nvPr>
        </p:nvGraphicFramePr>
        <p:xfrm>
          <a:off x="1601419" y="1532038"/>
          <a:ext cx="6420035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6297">
                  <a:extLst>
                    <a:ext uri="{9D8B030D-6E8A-4147-A177-3AD203B41FA5}">
                      <a16:colId xmlns:a16="http://schemas.microsoft.com/office/drawing/2014/main" val="2394897306"/>
                    </a:ext>
                  </a:extLst>
                </a:gridCol>
                <a:gridCol w="619034">
                  <a:extLst>
                    <a:ext uri="{9D8B030D-6E8A-4147-A177-3AD203B41FA5}">
                      <a16:colId xmlns:a16="http://schemas.microsoft.com/office/drawing/2014/main" val="1063755951"/>
                    </a:ext>
                  </a:extLst>
                </a:gridCol>
                <a:gridCol w="608660">
                  <a:extLst>
                    <a:ext uri="{9D8B030D-6E8A-4147-A177-3AD203B41FA5}">
                      <a16:colId xmlns:a16="http://schemas.microsoft.com/office/drawing/2014/main" val="4207003202"/>
                    </a:ext>
                  </a:extLst>
                </a:gridCol>
                <a:gridCol w="576533">
                  <a:extLst>
                    <a:ext uri="{9D8B030D-6E8A-4147-A177-3AD203B41FA5}">
                      <a16:colId xmlns:a16="http://schemas.microsoft.com/office/drawing/2014/main" val="1623691629"/>
                    </a:ext>
                  </a:extLst>
                </a:gridCol>
                <a:gridCol w="611125">
                  <a:extLst>
                    <a:ext uri="{9D8B030D-6E8A-4147-A177-3AD203B41FA5}">
                      <a16:colId xmlns:a16="http://schemas.microsoft.com/office/drawing/2014/main" val="3482078209"/>
                    </a:ext>
                  </a:extLst>
                </a:gridCol>
                <a:gridCol w="584193">
                  <a:extLst>
                    <a:ext uri="{9D8B030D-6E8A-4147-A177-3AD203B41FA5}">
                      <a16:colId xmlns:a16="http://schemas.microsoft.com/office/drawing/2014/main" val="216903099"/>
                    </a:ext>
                  </a:extLst>
                </a:gridCol>
                <a:gridCol w="584193">
                  <a:extLst>
                    <a:ext uri="{9D8B030D-6E8A-4147-A177-3AD203B41FA5}">
                      <a16:colId xmlns:a16="http://schemas.microsoft.com/office/drawing/2014/main" val="2576625893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Nov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June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Nov</a:t>
                      </a:r>
                    </a:p>
                    <a:p>
                      <a:pPr algn="ctr"/>
                      <a:r>
                        <a:rPr lang="en-US" sz="1500" b="1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b="1" dirty="0"/>
                        <a:t>June</a:t>
                      </a:r>
                    </a:p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b="1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b="1" dirty="0"/>
                        <a:t>Nov</a:t>
                      </a:r>
                    </a:p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b="1" dirty="0"/>
                        <a:t>2022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b="1" dirty="0"/>
                        <a:t>June</a:t>
                      </a:r>
                    </a:p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b="1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1535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/>
                        <a:t>Inflation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52%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46%</a:t>
                      </a:r>
                    </a:p>
                  </a:txBody>
                  <a:tcPr>
                    <a:solidFill>
                      <a:srgbClr val="C00000">
                        <a:alpha val="3294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49701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/>
                        <a:t>Acquiring Talent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41%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35%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8076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/>
                        <a:t>Wage Inflation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32%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26%</a:t>
                      </a:r>
                    </a:p>
                  </a:txBody>
                  <a:tcPr>
                    <a:solidFill>
                      <a:srgbClr val="FFFF00">
                        <a:alpha val="5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0246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Economy Weakening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5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25%</a:t>
                      </a:r>
                    </a:p>
                  </a:txBody>
                  <a:tcPr>
                    <a:solidFill>
                      <a:srgbClr val="92D050">
                        <a:alpha val="5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38909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/>
                        <a:t>Cost of Health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24%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23%</a:t>
                      </a:r>
                    </a:p>
                  </a:txBody>
                  <a:tcPr>
                    <a:solidFill>
                      <a:schemeClr val="accent5">
                        <a:alpha val="5098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21146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/>
                        <a:t>Government Regulations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524162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/>
                        <a:t>Retaining Talent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25%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659228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/>
                        <a:t>Finding Customers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21%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08292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/>
                        <a:t>Supply Chain Challenges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49915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/>
                        <a:t>Taxes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16%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80925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/>
                        <a:t>Retaining Customers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11%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408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/>
                        <a:t>Access to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7%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dirty="0"/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0774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B5A5997-3888-8247-8891-DF112D14ED0F}"/>
              </a:ext>
            </a:extLst>
          </p:cNvPr>
          <p:cNvSpPr txBox="1"/>
          <p:nvPr/>
        </p:nvSpPr>
        <p:spPr>
          <a:xfrm>
            <a:off x="203881" y="4536165"/>
            <a:ext cx="1262508" cy="1384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Multiple responses were accepted. 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Percentages add up to more than 100%.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AAAE6C-F034-034C-AA75-962B67A4F3A5}"/>
              </a:ext>
            </a:extLst>
          </p:cNvPr>
          <p:cNvSpPr txBox="1"/>
          <p:nvPr/>
        </p:nvSpPr>
        <p:spPr>
          <a:xfrm>
            <a:off x="8271795" y="2414821"/>
            <a:ext cx="370936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500" b="1" dirty="0">
                <a:solidFill>
                  <a:srgbClr val="2B59A9"/>
                </a:solidFill>
              </a:rPr>
              <a:t>-6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2B59A9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2ECEE8-64AC-EE40-993A-F7B2533B8129}"/>
              </a:ext>
            </a:extLst>
          </p:cNvPr>
          <p:cNvSpPr txBox="1"/>
          <p:nvPr/>
        </p:nvSpPr>
        <p:spPr>
          <a:xfrm>
            <a:off x="8245977" y="3675832"/>
            <a:ext cx="474690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+7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9AA7EE-1A6B-2C44-801B-DAFE3A7330D6}"/>
              </a:ext>
            </a:extLst>
          </p:cNvPr>
          <p:cNvSpPr txBox="1"/>
          <p:nvPr/>
        </p:nvSpPr>
        <p:spPr>
          <a:xfrm>
            <a:off x="8278768" y="4983398"/>
            <a:ext cx="370936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500" b="1" dirty="0">
                <a:solidFill>
                  <a:srgbClr val="2B59A9"/>
                </a:solidFill>
              </a:rPr>
              <a:t>-1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2B59A9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87DF135-32F7-4840-BDC2-934A482E95CB}"/>
              </a:ext>
            </a:extLst>
          </p:cNvPr>
          <p:cNvSpPr txBox="1"/>
          <p:nvPr/>
        </p:nvSpPr>
        <p:spPr>
          <a:xfrm>
            <a:off x="8204559" y="3037835"/>
            <a:ext cx="534785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500" b="1" dirty="0">
                <a:solidFill>
                  <a:schemeClr val="tx1"/>
                </a:solidFill>
              </a:rPr>
              <a:t>New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40C3F5-7D73-CD4D-8C58-C6B695888037}"/>
              </a:ext>
            </a:extLst>
          </p:cNvPr>
          <p:cNvSpPr txBox="1"/>
          <p:nvPr/>
        </p:nvSpPr>
        <p:spPr>
          <a:xfrm>
            <a:off x="8257563" y="5628710"/>
            <a:ext cx="370937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sym typeface="Calibri"/>
              </a:rPr>
              <a:t>+2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699A34A-6D7B-F644-94C5-6C990C601E96}"/>
              </a:ext>
            </a:extLst>
          </p:cNvPr>
          <p:cNvSpPr txBox="1"/>
          <p:nvPr/>
        </p:nvSpPr>
        <p:spPr>
          <a:xfrm>
            <a:off x="8021454" y="1469190"/>
            <a:ext cx="785125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ctr"/>
          </a:lstStyle>
          <a:p>
            <a:r>
              <a:rPr lang="en-US" b="1" dirty="0">
                <a:solidFill>
                  <a:srgbClr val="002060"/>
                </a:solidFill>
              </a:rPr>
              <a:t>Since Q4 ‘22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9384DA1-58AF-7480-5D68-708B974105BF}"/>
              </a:ext>
            </a:extLst>
          </p:cNvPr>
          <p:cNvSpPr txBox="1"/>
          <p:nvPr/>
        </p:nvSpPr>
        <p:spPr>
          <a:xfrm>
            <a:off x="8279327" y="3361765"/>
            <a:ext cx="370936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500" b="1" dirty="0">
                <a:solidFill>
                  <a:srgbClr val="2B59A9"/>
                </a:solidFill>
              </a:rPr>
              <a:t>-1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2B59A9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65B1D5-BCAE-0C85-ADDF-CB76A69FC53F}"/>
              </a:ext>
            </a:extLst>
          </p:cNvPr>
          <p:cNvSpPr txBox="1"/>
          <p:nvPr/>
        </p:nvSpPr>
        <p:spPr>
          <a:xfrm>
            <a:off x="8257563" y="5293523"/>
            <a:ext cx="370937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sym typeface="Calibri"/>
              </a:rPr>
              <a:t>+3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50DA7B-F923-213A-C4A4-7B3B3158AA6A}"/>
              </a:ext>
            </a:extLst>
          </p:cNvPr>
          <p:cNvSpPr txBox="1"/>
          <p:nvPr/>
        </p:nvSpPr>
        <p:spPr>
          <a:xfrm>
            <a:off x="8276010" y="2081765"/>
            <a:ext cx="370936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500" b="1" dirty="0">
                <a:solidFill>
                  <a:srgbClr val="2B59A9"/>
                </a:solidFill>
              </a:rPr>
              <a:t>-6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2B59A9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822154-8AD2-E506-7BF1-5D858B75EE2E}"/>
              </a:ext>
            </a:extLst>
          </p:cNvPr>
          <p:cNvSpPr txBox="1"/>
          <p:nvPr/>
        </p:nvSpPr>
        <p:spPr>
          <a:xfrm>
            <a:off x="8271795" y="2742089"/>
            <a:ext cx="370936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500" b="1" dirty="0">
                <a:solidFill>
                  <a:srgbClr val="2B59A9"/>
                </a:solidFill>
              </a:rPr>
              <a:t>-6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2B59A9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5992D6-9A9B-99F9-6916-EC1756B9146C}"/>
              </a:ext>
            </a:extLst>
          </p:cNvPr>
          <p:cNvSpPr txBox="1"/>
          <p:nvPr/>
        </p:nvSpPr>
        <p:spPr>
          <a:xfrm>
            <a:off x="8271795" y="4347593"/>
            <a:ext cx="370936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500" b="1" dirty="0">
                <a:solidFill>
                  <a:srgbClr val="2B59A9"/>
                </a:solidFill>
              </a:rPr>
              <a:t>-1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2B59A9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B5A06F-113E-704C-6C40-90FC2C59FC43}"/>
              </a:ext>
            </a:extLst>
          </p:cNvPr>
          <p:cNvSpPr txBox="1"/>
          <p:nvPr/>
        </p:nvSpPr>
        <p:spPr>
          <a:xfrm>
            <a:off x="8271795" y="4028105"/>
            <a:ext cx="370936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500" b="1" dirty="0">
                <a:solidFill>
                  <a:srgbClr val="2B59A9"/>
                </a:solidFill>
              </a:rPr>
              <a:t>-5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2B59A9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770D75-7F1B-B11E-6C48-330441E32420}"/>
              </a:ext>
            </a:extLst>
          </p:cNvPr>
          <p:cNvSpPr txBox="1"/>
          <p:nvPr/>
        </p:nvSpPr>
        <p:spPr>
          <a:xfrm>
            <a:off x="8278768" y="4670756"/>
            <a:ext cx="370936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500" b="1" dirty="0">
                <a:solidFill>
                  <a:srgbClr val="2B59A9"/>
                </a:solidFill>
              </a:rPr>
              <a:t>-7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2B59A9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573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effectLst>
                  <a:outerShdw blurRad="50800" dist="38100" dir="27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dirty="0"/>
              <a:t>Greatest</a:t>
            </a:r>
            <a:r>
              <a:rPr dirty="0"/>
              <a:t> Reasons for Optimism</a:t>
            </a:r>
            <a:br>
              <a:rPr lang="en-US" dirty="0"/>
            </a:br>
            <a:r>
              <a:rPr lang="en-US" sz="2400" dirty="0"/>
              <a:t>Optimism for Opportunity, Demand, Innovation </a:t>
            </a:r>
            <a:endParaRPr sz="2400" i="1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E120F9-FA5A-7F49-9169-E41D11CA7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190104"/>
              </p:ext>
            </p:extLst>
          </p:nvPr>
        </p:nvGraphicFramePr>
        <p:xfrm>
          <a:off x="595749" y="1570056"/>
          <a:ext cx="7440798" cy="4465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2032">
                  <a:extLst>
                    <a:ext uri="{9D8B030D-6E8A-4147-A177-3AD203B41FA5}">
                      <a16:colId xmlns:a16="http://schemas.microsoft.com/office/drawing/2014/main" val="2394897306"/>
                    </a:ext>
                  </a:extLst>
                </a:gridCol>
                <a:gridCol w="736461">
                  <a:extLst>
                    <a:ext uri="{9D8B030D-6E8A-4147-A177-3AD203B41FA5}">
                      <a16:colId xmlns:a16="http://schemas.microsoft.com/office/drawing/2014/main" val="1063755951"/>
                    </a:ext>
                  </a:extLst>
                </a:gridCol>
                <a:gridCol w="736461">
                  <a:extLst>
                    <a:ext uri="{9D8B030D-6E8A-4147-A177-3AD203B41FA5}">
                      <a16:colId xmlns:a16="http://schemas.microsoft.com/office/drawing/2014/main" val="1039138311"/>
                    </a:ext>
                  </a:extLst>
                </a:gridCol>
                <a:gridCol w="736461">
                  <a:extLst>
                    <a:ext uri="{9D8B030D-6E8A-4147-A177-3AD203B41FA5}">
                      <a16:colId xmlns:a16="http://schemas.microsoft.com/office/drawing/2014/main" val="3185511418"/>
                    </a:ext>
                  </a:extLst>
                </a:gridCol>
                <a:gridCol w="736461">
                  <a:extLst>
                    <a:ext uri="{9D8B030D-6E8A-4147-A177-3AD203B41FA5}">
                      <a16:colId xmlns:a16="http://schemas.microsoft.com/office/drawing/2014/main" val="547933415"/>
                    </a:ext>
                  </a:extLst>
                </a:gridCol>
                <a:gridCol w="736461">
                  <a:extLst>
                    <a:ext uri="{9D8B030D-6E8A-4147-A177-3AD203B41FA5}">
                      <a16:colId xmlns:a16="http://schemas.microsoft.com/office/drawing/2014/main" val="2265663483"/>
                    </a:ext>
                  </a:extLst>
                </a:gridCol>
                <a:gridCol w="736461">
                  <a:extLst>
                    <a:ext uri="{9D8B030D-6E8A-4147-A177-3AD203B41FA5}">
                      <a16:colId xmlns:a16="http://schemas.microsoft.com/office/drawing/2014/main" val="4054793529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Q4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Q2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Q4</a:t>
                      </a:r>
                    </a:p>
                    <a:p>
                      <a:pPr algn="ctr"/>
                      <a:r>
                        <a:rPr lang="en-US" sz="1700" b="1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700" b="1" dirty="0"/>
                        <a:t>Q2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700" b="1" dirty="0"/>
                        <a:t>Q4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700" b="1" dirty="0"/>
                        <a:t>Q2</a:t>
                      </a:r>
                    </a:p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700" b="1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96768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700" dirty="0"/>
                        <a:t>Demand For Products/Services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14%</a:t>
                      </a:r>
                    </a:p>
                  </a:txBody>
                  <a:tcPr>
                    <a:solidFill>
                      <a:srgbClr val="76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37521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700" dirty="0"/>
                        <a:t>Business Growth/Expansion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70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700" dirty="0"/>
                        <a:t>14%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700" dirty="0"/>
                        <a:t>14%</a:t>
                      </a:r>
                    </a:p>
                  </a:txBody>
                  <a:tcPr>
                    <a:solidFill>
                      <a:srgbClr val="76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8076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700" dirty="0"/>
                        <a:t>Great Customers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12%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13%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61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700" dirty="0"/>
                        <a:t>More 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8%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10%</a:t>
                      </a:r>
                    </a:p>
                  </a:txBody>
                  <a:tcPr>
                    <a:solidFill>
                      <a:srgbClr val="FFF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67987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700" dirty="0"/>
                        <a:t>My Staff/Team/Employees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12%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7%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36102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700" dirty="0"/>
                        <a:t>Politics/Hope For Reforms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2%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6%</a:t>
                      </a:r>
                    </a:p>
                  </a:txBody>
                  <a:tcPr>
                    <a:solidFill>
                      <a:srgbClr val="C0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30525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700" dirty="0"/>
                        <a:t>Flexible/Nimble/Innovative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5%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4%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885704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700" dirty="0"/>
                        <a:t>The Economy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4968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700" dirty="0"/>
                        <a:t>Longevity/Resilience/Still 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32284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700" dirty="0"/>
                        <a:t>Business Is 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700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70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700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87829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700" dirty="0"/>
                        <a:t>End of COVID-19 Pandemic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82812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34840A1-A0D1-4A45-9A55-B519A7DDB1F4}"/>
              </a:ext>
            </a:extLst>
          </p:cNvPr>
          <p:cNvSpPr txBox="1"/>
          <p:nvPr/>
        </p:nvSpPr>
        <p:spPr>
          <a:xfrm>
            <a:off x="8307274" y="2183896"/>
            <a:ext cx="37093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-2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AA3C3B-0E64-C446-9F64-0A5CAA5D4659}"/>
              </a:ext>
            </a:extLst>
          </p:cNvPr>
          <p:cNvSpPr txBox="1"/>
          <p:nvPr/>
        </p:nvSpPr>
        <p:spPr>
          <a:xfrm>
            <a:off x="8000978" y="2518022"/>
            <a:ext cx="12122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No Change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F8D15A-01FC-6A42-BE87-CD9B91056378}"/>
              </a:ext>
            </a:extLst>
          </p:cNvPr>
          <p:cNvSpPr txBox="1"/>
          <p:nvPr/>
        </p:nvSpPr>
        <p:spPr>
          <a:xfrm>
            <a:off x="8258464" y="5346565"/>
            <a:ext cx="48620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-1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9F0EF9-0E93-2540-B341-3F7B6558604B}"/>
              </a:ext>
            </a:extLst>
          </p:cNvPr>
          <p:cNvSpPr txBox="1"/>
          <p:nvPr/>
        </p:nvSpPr>
        <p:spPr>
          <a:xfrm>
            <a:off x="8234723" y="3235653"/>
            <a:ext cx="48620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+2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22AD10-510D-2C4D-BEA8-401484CE0F69}"/>
              </a:ext>
            </a:extLst>
          </p:cNvPr>
          <p:cNvSpPr txBox="1"/>
          <p:nvPr/>
        </p:nvSpPr>
        <p:spPr>
          <a:xfrm>
            <a:off x="8226361" y="3924967"/>
            <a:ext cx="53327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70C0"/>
                </a:solidFill>
              </a:rPr>
              <a:t>+4</a:t>
            </a:r>
            <a:endParaRPr kumimoji="0" lang="en-US" b="1" i="0" u="none" strike="noStrike" cap="none" spc="0" normalizeH="0" baseline="0" dirty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CFFA2D-7C7B-3446-BD56-000F0398686E}"/>
              </a:ext>
            </a:extLst>
          </p:cNvPr>
          <p:cNvSpPr txBox="1"/>
          <p:nvPr/>
        </p:nvSpPr>
        <p:spPr>
          <a:xfrm>
            <a:off x="8141921" y="1502288"/>
            <a:ext cx="733358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ctr"/>
          </a:lstStyle>
          <a:p>
            <a:r>
              <a:rPr lang="en-US" b="1" dirty="0">
                <a:solidFill>
                  <a:srgbClr val="002060"/>
                </a:solidFill>
              </a:rPr>
              <a:t>Since</a:t>
            </a:r>
          </a:p>
          <a:p>
            <a:r>
              <a:rPr lang="en-US" b="1" dirty="0">
                <a:solidFill>
                  <a:srgbClr val="002060"/>
                </a:solidFill>
              </a:rPr>
              <a:t>Q4 ‘22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F212D1-74F8-2CF4-5393-F1E8A44F3BD6}"/>
              </a:ext>
            </a:extLst>
          </p:cNvPr>
          <p:cNvSpPr txBox="1"/>
          <p:nvPr/>
        </p:nvSpPr>
        <p:spPr>
          <a:xfrm>
            <a:off x="8255397" y="2891212"/>
            <a:ext cx="4746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70C0"/>
                </a:solidFill>
              </a:rPr>
              <a:t>+1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AF7230-D12D-7758-F2ED-3F83276EFDF7}"/>
              </a:ext>
            </a:extLst>
          </p:cNvPr>
          <p:cNvSpPr txBox="1"/>
          <p:nvPr/>
        </p:nvSpPr>
        <p:spPr>
          <a:xfrm>
            <a:off x="8258463" y="3587008"/>
            <a:ext cx="48620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-5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C3CC4B-1CDD-9982-EDDD-381E6473F38C}"/>
              </a:ext>
            </a:extLst>
          </p:cNvPr>
          <p:cNvSpPr txBox="1"/>
          <p:nvPr/>
        </p:nvSpPr>
        <p:spPr>
          <a:xfrm>
            <a:off x="8258463" y="4279054"/>
            <a:ext cx="48620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-1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AD9C9D-F4DA-2DF2-A063-5F1BD4662735}"/>
              </a:ext>
            </a:extLst>
          </p:cNvPr>
          <p:cNvSpPr txBox="1"/>
          <p:nvPr/>
        </p:nvSpPr>
        <p:spPr>
          <a:xfrm>
            <a:off x="8258463" y="4639276"/>
            <a:ext cx="48620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-1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ACBE95-1627-7AB4-9681-DF63A483B800}"/>
              </a:ext>
            </a:extLst>
          </p:cNvPr>
          <p:cNvSpPr txBox="1"/>
          <p:nvPr/>
        </p:nvSpPr>
        <p:spPr>
          <a:xfrm>
            <a:off x="8000978" y="4983736"/>
            <a:ext cx="12122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No Change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FEB304C-465B-0AE8-CE59-A63310363907}"/>
              </a:ext>
            </a:extLst>
          </p:cNvPr>
          <p:cNvSpPr txBox="1"/>
          <p:nvPr/>
        </p:nvSpPr>
        <p:spPr>
          <a:xfrm>
            <a:off x="8000978" y="5648444"/>
            <a:ext cx="12122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No Change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724A7-A616-D646-A176-46210C57A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Emerging From Covid …</a:t>
            </a:r>
            <a:br>
              <a:rPr lang="en-US" dirty="0"/>
            </a:br>
            <a:r>
              <a:rPr lang="en-US" dirty="0"/>
              <a:t>How Is Your Business Doing Now?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0AF854C-189A-BE47-BB0A-F8AE9CB704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5540528"/>
              </p:ext>
            </p:extLst>
          </p:nvPr>
        </p:nvGraphicFramePr>
        <p:xfrm>
          <a:off x="158496" y="1755648"/>
          <a:ext cx="8802624" cy="4181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5322358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724A7-A616-D646-A176-46210C57A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Emerging From COVID-19 …</a:t>
            </a:r>
            <a:br>
              <a:rPr lang="en-US" dirty="0"/>
            </a:br>
            <a:r>
              <a:rPr lang="en-US" dirty="0"/>
              <a:t>When do you expect to fully recover?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0AF854C-189A-BE47-BB0A-F8AE9CB704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3054800"/>
              </p:ext>
            </p:extLst>
          </p:nvPr>
        </p:nvGraphicFramePr>
        <p:xfrm>
          <a:off x="170688" y="1609344"/>
          <a:ext cx="8802624" cy="4328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">
            <a:extLst>
              <a:ext uri="{FF2B5EF4-FFF2-40B4-BE49-F238E27FC236}">
                <a16:creationId xmlns:a16="http://schemas.microsoft.com/office/drawing/2014/main" id="{87C095AB-4A06-2449-A938-DCD892C05F8C}"/>
              </a:ext>
            </a:extLst>
          </p:cNvPr>
          <p:cNvSpPr txBox="1"/>
          <p:nvPr/>
        </p:nvSpPr>
        <p:spPr>
          <a:xfrm>
            <a:off x="4572000" y="1570431"/>
            <a:ext cx="44767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45719" tIns="45719" rIns="45719" bIns="45719" numCol="1" spcCol="38100" rtlCol="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b="1" dirty="0">
                <a:solidFill>
                  <a:srgbClr val="C00000"/>
                </a:solidFill>
                <a:sym typeface="Calibri"/>
              </a:rPr>
              <a:t>-6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C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87C095AB-4A06-2449-A938-DCD892C05F8C}"/>
              </a:ext>
            </a:extLst>
          </p:cNvPr>
          <p:cNvSpPr txBox="1"/>
          <p:nvPr/>
        </p:nvSpPr>
        <p:spPr>
          <a:xfrm>
            <a:off x="2414588" y="1748910"/>
            <a:ext cx="1157287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45719" tIns="45719" rIns="45719" bIns="45719" numCol="1" spcCol="38100" rtlCol="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b="1" dirty="0">
                <a:solidFill>
                  <a:srgbClr val="C00000"/>
                </a:solidFill>
                <a:sym typeface="Calibri"/>
              </a:rPr>
              <a:t>Since </a:t>
            </a:r>
            <a:r>
              <a:rPr lang="en-US" sz="1800" b="1" dirty="0">
                <a:solidFill>
                  <a:srgbClr val="C00000"/>
                </a:solidFill>
              </a:rPr>
              <a:t>One Year Ago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C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BFE241B-BA1F-BB4E-B5DA-3AA3A463B1D0}"/>
              </a:ext>
            </a:extLst>
          </p:cNvPr>
          <p:cNvCxnSpPr>
            <a:cxnSpLocks/>
          </p:cNvCxnSpPr>
          <p:nvPr/>
        </p:nvCxnSpPr>
        <p:spPr>
          <a:xfrm flipV="1">
            <a:off x="3440624" y="1939761"/>
            <a:ext cx="1022888" cy="132313"/>
          </a:xfrm>
          <a:prstGeom prst="straightConnector1">
            <a:avLst/>
          </a:prstGeom>
          <a:noFill/>
          <a:ln w="25400" cap="flat">
            <a:solidFill>
              <a:srgbClr val="C00000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662496598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41247">
              <a:defRPr sz="3680">
                <a:effectLst>
                  <a:outerShdw blurRad="46736" dist="35052" dir="5400000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dirty="0"/>
              <a:t>Sales </a:t>
            </a:r>
            <a:r>
              <a:rPr lang="en-US" dirty="0"/>
              <a:t>&amp; Profit </a:t>
            </a:r>
            <a:r>
              <a:rPr dirty="0"/>
              <a:t>Projections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Improving</a:t>
            </a:r>
            <a:endParaRPr dirty="0"/>
          </a:p>
        </p:txBody>
      </p:sp>
      <p:sp>
        <p:nvSpPr>
          <p:cNvPr id="18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237506" y="1600199"/>
            <a:ext cx="8657112" cy="457497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277749" indent="-277749" defTabSz="740663">
              <a:spcBef>
                <a:spcPts val="500"/>
              </a:spcBef>
              <a:spcAft>
                <a:spcPts val="600"/>
              </a:spcAft>
              <a:defRPr sz="2106"/>
            </a:pPr>
            <a:r>
              <a:rPr lang="en-US" sz="2400" dirty="0"/>
              <a:t>Projections for sales and profits are improving. Projections for </a:t>
            </a:r>
            <a:r>
              <a:rPr lang="en-US" sz="2400" u="sng" dirty="0"/>
              <a:t>decreased profits</a:t>
            </a:r>
            <a:r>
              <a:rPr lang="en-US" sz="2400" dirty="0"/>
              <a:t> have retreated from record levels in Q4 2022.</a:t>
            </a:r>
            <a:endParaRPr sz="2400" dirty="0"/>
          </a:p>
          <a:p>
            <a:pPr marL="601789" lvl="1" indent="-231457" defTabSz="740663">
              <a:spcBef>
                <a:spcPts val="400"/>
              </a:spcBef>
              <a:spcAft>
                <a:spcPts val="600"/>
              </a:spcAft>
              <a:defRPr sz="1782" b="1">
                <a:solidFill>
                  <a:srgbClr val="2B59A9"/>
                </a:solidFill>
              </a:defRPr>
            </a:pPr>
            <a:r>
              <a:rPr lang="en-US" sz="2200" dirty="0"/>
              <a:t>Projected sales growth at 46% — up one point from six months ago. Expectations for sales decreases dropped from a record level of 17% in November to 11% now. </a:t>
            </a:r>
          </a:p>
          <a:p>
            <a:pPr marL="601789" lvl="1" indent="-231457" defTabSz="740663">
              <a:spcBef>
                <a:spcPts val="400"/>
              </a:spcBef>
              <a:spcAft>
                <a:spcPts val="600"/>
              </a:spcAft>
              <a:defRPr sz="1782" b="1">
                <a:solidFill>
                  <a:srgbClr val="2B59A9"/>
                </a:solidFill>
              </a:defRPr>
            </a:pPr>
            <a:r>
              <a:rPr lang="en-US" sz="2200" dirty="0"/>
              <a:t>Now only eighteen percent (18</a:t>
            </a:r>
            <a:r>
              <a:rPr sz="2200" dirty="0"/>
              <a:t>%</a:t>
            </a:r>
            <a:r>
              <a:rPr lang="en-US" sz="2200" dirty="0"/>
              <a:t>) expect profits to decline in the next six months. That’s a drop of nine points since November. The percentage of those believing profits will increase holds steady at 36%.</a:t>
            </a:r>
            <a:endParaRPr sz="2200" dirty="0"/>
          </a:p>
          <a:p>
            <a:pPr marL="277749" lvl="1" indent="-277749" defTabSz="740663">
              <a:spcBef>
                <a:spcPts val="500"/>
              </a:spcBef>
              <a:spcAft>
                <a:spcPts val="600"/>
              </a:spcAft>
              <a:buChar char="•"/>
              <a:defRPr sz="2106"/>
            </a:pPr>
            <a:r>
              <a:rPr sz="2400" dirty="0"/>
              <a:t>Expectations for sales growth is</a:t>
            </a:r>
            <a:r>
              <a:rPr lang="en-US" sz="2400" dirty="0"/>
              <a:t> now</a:t>
            </a:r>
            <a:r>
              <a:rPr sz="2400" dirty="0"/>
              <a:t> highest </a:t>
            </a:r>
            <a:r>
              <a:rPr lang="en-US" sz="2400" dirty="0"/>
              <a:t>in the Retail/Food Service sector (53%) and lowest in the Non-Profit/Health Care sector (43%). </a:t>
            </a:r>
          </a:p>
          <a:p>
            <a:pPr marL="277749" lvl="1" indent="-277749" defTabSz="740663">
              <a:spcBef>
                <a:spcPts val="500"/>
              </a:spcBef>
              <a:spcAft>
                <a:spcPts val="600"/>
              </a:spcAft>
              <a:buChar char="•"/>
              <a:defRPr sz="2106"/>
            </a:pPr>
            <a:r>
              <a:rPr lang="en-US" sz="2400" dirty="0"/>
              <a:t>P</a:t>
            </a:r>
            <a:r>
              <a:rPr sz="2400" dirty="0"/>
              <a:t>rofit</a:t>
            </a:r>
            <a:r>
              <a:rPr lang="en-US" sz="2400" dirty="0"/>
              <a:t> increases</a:t>
            </a:r>
            <a:r>
              <a:rPr sz="2400" dirty="0"/>
              <a:t> </a:t>
            </a:r>
            <a:r>
              <a:rPr lang="en-US" sz="2400" dirty="0"/>
              <a:t>are most expected in the Retail/Food Service (42%) and lowest in the Finance/Insurance/Real Estate sector (29%)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15137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/>
          <a:lstStyle/>
          <a:p>
            <a:r>
              <a:rPr dirty="0"/>
              <a:t>Projected Sales</a:t>
            </a:r>
            <a:r>
              <a:rPr lang="en-US" dirty="0"/>
              <a:t> Trends</a:t>
            </a:r>
            <a:endParaRPr dirty="0"/>
          </a:p>
        </p:txBody>
      </p:sp>
      <p:graphicFrame>
        <p:nvGraphicFramePr>
          <p:cNvPr id="212" name="Object 2"/>
          <p:cNvGraphicFramePr/>
          <p:nvPr>
            <p:extLst>
              <p:ext uri="{D42A27DB-BD31-4B8C-83A1-F6EECF244321}">
                <p14:modId xmlns:p14="http://schemas.microsoft.com/office/powerpoint/2010/main" val="4012470184"/>
              </p:ext>
            </p:extLst>
          </p:nvPr>
        </p:nvGraphicFramePr>
        <p:xfrm>
          <a:off x="136948" y="1553460"/>
          <a:ext cx="8872793" cy="4459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A1F647A-EBEB-F84C-93E0-2574504BB1EF}"/>
              </a:ext>
            </a:extLst>
          </p:cNvPr>
          <p:cNvSpPr txBox="1"/>
          <p:nvPr/>
        </p:nvSpPr>
        <p:spPr>
          <a:xfrm rot="16200000">
            <a:off x="6405743" y="4368637"/>
            <a:ext cx="134112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COVID-19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EEDDCE-A679-1841-AF24-70FB946C4327}"/>
              </a:ext>
            </a:extLst>
          </p:cNvPr>
          <p:cNvCxnSpPr>
            <a:cxnSpLocks/>
          </p:cNvCxnSpPr>
          <p:nvPr/>
        </p:nvCxnSpPr>
        <p:spPr>
          <a:xfrm flipV="1">
            <a:off x="7076303" y="2243328"/>
            <a:ext cx="0" cy="192633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/>
          <a:lstStyle/>
          <a:p>
            <a:r>
              <a:rPr dirty="0"/>
              <a:t>Projected Profit</a:t>
            </a:r>
            <a:r>
              <a:rPr lang="en-US" dirty="0"/>
              <a:t> Trends</a:t>
            </a:r>
            <a:endParaRPr dirty="0"/>
          </a:p>
        </p:txBody>
      </p:sp>
      <p:graphicFrame>
        <p:nvGraphicFramePr>
          <p:cNvPr id="209" name="Object 2"/>
          <p:cNvGraphicFramePr/>
          <p:nvPr>
            <p:extLst>
              <p:ext uri="{D42A27DB-BD31-4B8C-83A1-F6EECF244321}">
                <p14:modId xmlns:p14="http://schemas.microsoft.com/office/powerpoint/2010/main" val="1591209836"/>
              </p:ext>
            </p:extLst>
          </p:nvPr>
        </p:nvGraphicFramePr>
        <p:xfrm>
          <a:off x="71005" y="1551644"/>
          <a:ext cx="9001990" cy="446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DBA9F12-6B7B-514C-9A18-F7BA89D0F799}"/>
              </a:ext>
            </a:extLst>
          </p:cNvPr>
          <p:cNvSpPr txBox="1"/>
          <p:nvPr/>
        </p:nvSpPr>
        <p:spPr>
          <a:xfrm rot="16200000">
            <a:off x="6417636" y="4368637"/>
            <a:ext cx="134112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COVID-19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6710D4D-35AA-0848-BC2D-EC950E6C76FE}"/>
              </a:ext>
            </a:extLst>
          </p:cNvPr>
          <p:cNvCxnSpPr>
            <a:cxnSpLocks/>
          </p:cNvCxnSpPr>
          <p:nvPr/>
        </p:nvCxnSpPr>
        <p:spPr>
          <a:xfrm flipV="1">
            <a:off x="7088196" y="2243328"/>
            <a:ext cx="0" cy="192633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/>
              <a:t>Most Maintaining Current Staff Levels</a:t>
            </a:r>
            <a:endParaRPr dirty="0"/>
          </a:p>
        </p:txBody>
      </p:sp>
      <p:sp>
        <p:nvSpPr>
          <p:cNvPr id="183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76200" y="1523998"/>
            <a:ext cx="8991600" cy="454429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defRPr sz="2600"/>
            </a:pPr>
            <a:r>
              <a:rPr lang="en-US" sz="2200" dirty="0"/>
              <a:t>Now a clear majority (55%) of respondents say they will maintain current staffing levels, while fewer than four in ten (36%) say they plan to hire more employees. That’s the lowest hiring projections have been since before the COVID pandemic. Layoff projections are again down to five percent.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defRPr sz="2200" b="1">
                <a:solidFill>
                  <a:srgbClr val="2B59A9"/>
                </a:solidFill>
              </a:defRPr>
            </a:pPr>
            <a:r>
              <a:rPr lang="en-US" sz="2000" dirty="0"/>
              <a:t>Thirty-six percent (36%) say they plan to hire more employees over the next six months. This is the third consecutive MFBI indicating a hiring slowdown. 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defRPr sz="2200" b="1">
                <a:solidFill>
                  <a:srgbClr val="2B59A9"/>
                </a:solidFill>
              </a:defRPr>
            </a:pPr>
            <a:r>
              <a:rPr lang="en-US" sz="2000" dirty="0"/>
              <a:t>Fifty-five percent (55%) </a:t>
            </a:r>
            <a:r>
              <a:rPr sz="2000" dirty="0"/>
              <a:t>will maintain staff at current levels, </a:t>
            </a:r>
            <a:r>
              <a:rPr lang="en-US" sz="2000" dirty="0"/>
              <a:t>up seven </a:t>
            </a:r>
            <a:r>
              <a:rPr sz="2000" dirty="0"/>
              <a:t>points from </a:t>
            </a:r>
            <a:r>
              <a:rPr lang="en-US" sz="2000" dirty="0"/>
              <a:t>one year ago.</a:t>
            </a:r>
            <a:r>
              <a:rPr sz="2000" dirty="0"/>
              <a:t> 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defRPr sz="2200" b="1">
                <a:solidFill>
                  <a:srgbClr val="2B59A9"/>
                </a:solidFill>
              </a:defRPr>
            </a:pPr>
            <a:r>
              <a:rPr lang="en-US" sz="2000" dirty="0"/>
              <a:t>Only five percent (5</a:t>
            </a:r>
            <a:r>
              <a:rPr sz="2000" dirty="0"/>
              <a:t>%</a:t>
            </a:r>
            <a:r>
              <a:rPr lang="en-US" sz="2000" dirty="0"/>
              <a:t>)</a:t>
            </a:r>
            <a:r>
              <a:rPr sz="2000" dirty="0"/>
              <a:t> say they plan to lay off employee</a:t>
            </a:r>
            <a:r>
              <a:rPr lang="en-US" sz="2000" dirty="0"/>
              <a:t>s</a:t>
            </a:r>
            <a:r>
              <a:rPr sz="2000" dirty="0"/>
              <a:t>,</a:t>
            </a:r>
            <a:r>
              <a:rPr lang="en-US" sz="2000" dirty="0"/>
              <a:t> back down to ‘21 levels.</a:t>
            </a:r>
            <a:endParaRPr sz="2000" dirty="0"/>
          </a:p>
          <a:p>
            <a:pPr>
              <a:spcBef>
                <a:spcPts val="0"/>
              </a:spcBef>
              <a:spcAft>
                <a:spcPts val="600"/>
              </a:spcAft>
              <a:defRPr sz="2600"/>
            </a:pPr>
            <a:r>
              <a:rPr sz="2200" dirty="0"/>
              <a:t>The </a:t>
            </a:r>
            <a:r>
              <a:rPr lang="en-US" sz="2200" dirty="0"/>
              <a:t>Manufacturing/Construction sector (41%) is most</a:t>
            </a:r>
            <a:r>
              <a:rPr sz="2200" dirty="0"/>
              <a:t> likely to be hiring</a:t>
            </a:r>
            <a:r>
              <a:rPr lang="en-US" sz="2200" dirty="0"/>
              <a:t> in the next six months, while the Health Care/Non-Profit sector is least likely to be hiring in the next six months (27%). </a:t>
            </a:r>
            <a:endParaRPr sz="2200" dirty="0"/>
          </a:p>
        </p:txBody>
      </p:sp>
    </p:spTree>
    <p:extLst>
      <p:ext uri="{BB962C8B-B14F-4D97-AF65-F5344CB8AC3E}">
        <p14:creationId xmlns:p14="http://schemas.microsoft.com/office/powerpoint/2010/main" val="238118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/>
              <a:t>Michigan Future Business Index</a:t>
            </a:r>
            <a:br>
              <a:rPr lang="en-US" dirty="0"/>
            </a:br>
            <a:r>
              <a:rPr lang="en-US" sz="3100" dirty="0"/>
              <a:t>Methodology</a:t>
            </a:r>
            <a:endParaRPr dirty="0"/>
          </a:p>
        </p:txBody>
      </p:sp>
      <p:sp>
        <p:nvSpPr>
          <p:cNvPr id="163" name="Content Placehold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39470" indent="-339470" defTabSz="905255">
              <a:spcBef>
                <a:spcPts val="600"/>
              </a:spcBef>
              <a:defRPr sz="2772"/>
            </a:pPr>
            <a:r>
              <a:rPr dirty="0"/>
              <a:t>Statewide survey of </a:t>
            </a:r>
            <a:r>
              <a:rPr lang="en-US" dirty="0"/>
              <a:t>836 </a:t>
            </a:r>
            <a:r>
              <a:rPr dirty="0"/>
              <a:t>small to medium-sized businesses</a:t>
            </a:r>
            <a:r>
              <a:rPr lang="en-US" dirty="0"/>
              <a:t>; 615 completed the survey</a:t>
            </a:r>
            <a:endParaRPr dirty="0"/>
          </a:p>
          <a:p>
            <a:pPr marL="735520" lvl="1" indent="-282892" defTabSz="905255">
              <a:spcBef>
                <a:spcPts val="500"/>
              </a:spcBef>
              <a:defRPr sz="2376" b="1">
                <a:solidFill>
                  <a:srgbClr val="2B59A9"/>
                </a:solidFill>
              </a:defRPr>
            </a:pPr>
            <a:r>
              <a:rPr dirty="0"/>
              <a:t>Mixed-mode survey, conducted online and by phone</a:t>
            </a:r>
            <a:endParaRPr sz="2772" dirty="0"/>
          </a:p>
          <a:p>
            <a:pPr marL="339470" indent="-339470" defTabSz="905255">
              <a:spcBef>
                <a:spcPts val="600"/>
              </a:spcBef>
              <a:defRPr sz="2772"/>
            </a:pPr>
            <a:r>
              <a:rPr dirty="0"/>
              <a:t>Commissioned by </a:t>
            </a:r>
            <a:r>
              <a:rPr lang="en-US" dirty="0" err="1"/>
              <a:t>Cinnaire</a:t>
            </a:r>
            <a:r>
              <a:rPr lang="en-US" dirty="0"/>
              <a:t> </a:t>
            </a:r>
            <a:r>
              <a:rPr dirty="0"/>
              <a:t>&amp; Michigan Business Network</a:t>
            </a:r>
          </a:p>
          <a:p>
            <a:pPr marL="339470" indent="-339470" defTabSz="905255">
              <a:spcBef>
                <a:spcPts val="600"/>
              </a:spcBef>
              <a:defRPr sz="2772"/>
            </a:pPr>
            <a:r>
              <a:rPr dirty="0"/>
              <a:t>Conducted by ROI Insight </a:t>
            </a:r>
          </a:p>
          <a:p>
            <a:pPr marL="735520" lvl="1" indent="-282892" defTabSz="905255">
              <a:spcBef>
                <a:spcPts val="500"/>
              </a:spcBef>
              <a:defRPr sz="2376" b="1">
                <a:solidFill>
                  <a:srgbClr val="2B59A9"/>
                </a:solidFill>
              </a:defRPr>
            </a:pPr>
            <a:r>
              <a:rPr dirty="0"/>
              <a:t>Field Dates: </a:t>
            </a:r>
            <a:r>
              <a:rPr lang="en-US" dirty="0"/>
              <a:t>May 22 </a:t>
            </a:r>
            <a:r>
              <a:rPr dirty="0"/>
              <a:t>through </a:t>
            </a:r>
            <a:r>
              <a:rPr lang="en-US" dirty="0"/>
              <a:t>June 27</a:t>
            </a:r>
            <a:r>
              <a:rPr dirty="0"/>
              <a:t>, </a:t>
            </a:r>
            <a:r>
              <a:rPr lang="en-US" dirty="0"/>
              <a:t>2023</a:t>
            </a:r>
            <a:endParaRPr sz="2772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" name="Object 2"/>
          <p:cNvGraphicFramePr/>
          <p:nvPr>
            <p:extLst>
              <p:ext uri="{D42A27DB-BD31-4B8C-83A1-F6EECF244321}">
                <p14:modId xmlns:p14="http://schemas.microsoft.com/office/powerpoint/2010/main" val="1429745939"/>
              </p:ext>
            </p:extLst>
          </p:nvPr>
        </p:nvGraphicFramePr>
        <p:xfrm>
          <a:off x="180064" y="1543449"/>
          <a:ext cx="8911553" cy="4419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8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/>
          <a:lstStyle/>
          <a:p>
            <a:r>
              <a:t>Projected Hiring Trends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CF21B6-F9FC-1040-8A84-4701F05F0184}"/>
              </a:ext>
            </a:extLst>
          </p:cNvPr>
          <p:cNvSpPr txBox="1"/>
          <p:nvPr/>
        </p:nvSpPr>
        <p:spPr>
          <a:xfrm rot="16200000">
            <a:off x="6960330" y="4307677"/>
            <a:ext cx="134112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COVID-19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E733CB8-5638-794C-B568-296B8780F48C}"/>
              </a:ext>
            </a:extLst>
          </p:cNvPr>
          <p:cNvCxnSpPr>
            <a:cxnSpLocks/>
          </p:cNvCxnSpPr>
          <p:nvPr/>
        </p:nvCxnSpPr>
        <p:spPr>
          <a:xfrm flipV="1">
            <a:off x="7630890" y="2182368"/>
            <a:ext cx="0" cy="192633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41247">
              <a:defRPr sz="3680">
                <a:effectLst>
                  <a:outerShdw blurRad="46736" dist="35052" dir="5400000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dirty="0"/>
              <a:t>While Difficulties Remain, </a:t>
            </a:r>
            <a:br>
              <a:rPr lang="en-US" dirty="0"/>
            </a:br>
            <a:r>
              <a:rPr lang="en-US" dirty="0"/>
              <a:t>Talent Acquisition is Improving</a:t>
            </a:r>
            <a:endParaRPr dirty="0"/>
          </a:p>
        </p:txBody>
      </p:sp>
      <p:sp>
        <p:nvSpPr>
          <p:cNvPr id="221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04800" y="1524000"/>
            <a:ext cx="8610600" cy="462915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defRPr sz="2800"/>
            </a:pPr>
            <a:r>
              <a:rPr lang="en-US" dirty="0"/>
              <a:t>Thirty-two percent (32%) say their access to qualified talent is “pretty good” or “excellent,” up three points from one year ago. Fifty-eight percent (58%) rate their access to qualified talent as “only fair” or “poor,” down five points.</a:t>
            </a:r>
          </a:p>
          <a:p>
            <a:pPr>
              <a:spcBef>
                <a:spcPts val="600"/>
              </a:spcBef>
              <a:defRPr sz="2800"/>
            </a:pPr>
            <a:r>
              <a:rPr lang="en-US" dirty="0"/>
              <a:t>Nearly six in ten (59</a:t>
            </a:r>
            <a:r>
              <a:rPr dirty="0"/>
              <a:t>%</a:t>
            </a:r>
            <a:r>
              <a:rPr lang="en-US" dirty="0"/>
              <a:t>)</a:t>
            </a:r>
            <a:r>
              <a:rPr dirty="0"/>
              <a:t> are</a:t>
            </a:r>
            <a:r>
              <a:rPr lang="en-US" dirty="0"/>
              <a:t> having </a:t>
            </a:r>
            <a:r>
              <a:rPr dirty="0"/>
              <a:t>difficulty filling open jobs</a:t>
            </a:r>
            <a:r>
              <a:rPr lang="en-US" dirty="0"/>
              <a:t>, which is down five points from last year.</a:t>
            </a:r>
            <a:endParaRPr dirty="0"/>
          </a:p>
          <a:p>
            <a:pPr marL="742950" lvl="1" indent="-285750">
              <a:spcBef>
                <a:spcPts val="500"/>
              </a:spcBef>
              <a:defRPr sz="2400" b="1">
                <a:solidFill>
                  <a:srgbClr val="2B59A9"/>
                </a:solidFill>
              </a:defRPr>
            </a:pPr>
            <a:r>
              <a:rPr lang="en-US" dirty="0"/>
              <a:t>Down one point from a year ago, 79</a:t>
            </a:r>
            <a:r>
              <a:rPr dirty="0"/>
              <a:t>% of those </a:t>
            </a:r>
            <a:r>
              <a:rPr u="sng" dirty="0"/>
              <a:t>actively searching</a:t>
            </a:r>
            <a:r>
              <a:rPr dirty="0"/>
              <a:t> for talent are having difficulty</a:t>
            </a:r>
            <a:r>
              <a:rPr lang="en-US" dirty="0"/>
              <a:t>.</a:t>
            </a:r>
            <a:r>
              <a:rPr dirty="0"/>
              <a:t> </a:t>
            </a:r>
            <a:endParaRPr lang="en-US" dirty="0"/>
          </a:p>
          <a:p>
            <a:pPr marL="742950" lvl="1" indent="-285750">
              <a:spcBef>
                <a:spcPts val="500"/>
              </a:spcBef>
              <a:defRPr sz="2400" b="1">
                <a:solidFill>
                  <a:srgbClr val="2B59A9"/>
                </a:solidFill>
              </a:defRPr>
            </a:pPr>
            <a:r>
              <a:rPr lang="en-US" dirty="0"/>
              <a:t>39% attribute that difficulty to a lack of </a:t>
            </a:r>
            <a:r>
              <a:rPr lang="en-US" u="sng" dirty="0"/>
              <a:t>any</a:t>
            </a:r>
            <a:r>
              <a:rPr lang="en-US" dirty="0"/>
              <a:t> applicants – down 18 points from a year ago</a:t>
            </a:r>
          </a:p>
          <a:p>
            <a:pPr marL="742950" lvl="1" indent="-285750">
              <a:spcBef>
                <a:spcPts val="500"/>
              </a:spcBef>
              <a:defRPr sz="2400" b="1">
                <a:solidFill>
                  <a:srgbClr val="2B59A9"/>
                </a:solidFill>
              </a:defRPr>
            </a:pPr>
            <a:r>
              <a:rPr lang="en-US" dirty="0"/>
              <a:t>47% attribute it to a lack of </a:t>
            </a:r>
            <a:r>
              <a:rPr lang="en-US" u="sng" dirty="0"/>
              <a:t>qualified</a:t>
            </a:r>
            <a:r>
              <a:rPr lang="en-US" dirty="0"/>
              <a:t> applicants – up 18 points from a year ago.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896111">
              <a:defRPr sz="3920">
                <a:effectLst>
                  <a:outerShdw blurRad="49784" dist="37338" dir="5400000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dirty="0"/>
              <a:t>Has Wage Inflation Crested?</a:t>
            </a:r>
            <a:endParaRPr dirty="0"/>
          </a:p>
        </p:txBody>
      </p:sp>
      <p:sp>
        <p:nvSpPr>
          <p:cNvPr id="18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25708" y="1638300"/>
            <a:ext cx="8229601" cy="450564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  <a:defRPr sz="2800"/>
            </a:pPr>
            <a:r>
              <a:rPr lang="en-US" b="1" dirty="0"/>
              <a:t>Reminder: </a:t>
            </a:r>
            <a:r>
              <a:rPr lang="en-US" dirty="0"/>
              <a:t>earlier in the survey, sixty percent (60%) said they’ve already raised wages in the past six months and “wage inflation” remains as the third most significant challenge (26%) to doing business in Michigan.</a:t>
            </a:r>
          </a:p>
          <a:p>
            <a:pPr>
              <a:spcBef>
                <a:spcPts val="0"/>
              </a:spcBef>
              <a:spcAft>
                <a:spcPts val="1200"/>
              </a:spcAft>
              <a:defRPr sz="2800"/>
            </a:pPr>
            <a:r>
              <a:rPr lang="en-US" dirty="0"/>
              <a:t>However, fewer than four in ten (38%) say they will continue to raise wages in the next six months, down six points from November. A majority (55%) say they will not raise wages.</a:t>
            </a:r>
            <a:endParaRPr dirty="0"/>
          </a:p>
          <a:p>
            <a:pPr>
              <a:spcBef>
                <a:spcPts val="0"/>
              </a:spcBef>
              <a:spcAft>
                <a:spcPts val="1200"/>
              </a:spcAft>
              <a:defRPr sz="2800"/>
            </a:pPr>
            <a:r>
              <a:rPr dirty="0"/>
              <a:t>Projections for </a:t>
            </a:r>
            <a:r>
              <a:rPr lang="en-US" dirty="0"/>
              <a:t>continued </a:t>
            </a:r>
            <a:r>
              <a:rPr dirty="0"/>
              <a:t>wage </a:t>
            </a:r>
            <a:r>
              <a:rPr lang="en-US" dirty="0"/>
              <a:t>growth</a:t>
            </a:r>
            <a:r>
              <a:rPr dirty="0"/>
              <a:t> are strongest in the </a:t>
            </a:r>
            <a:r>
              <a:rPr lang="en-US" dirty="0"/>
              <a:t>Health Care/Non-Profit (48%) and Manufacturing/Construction sectors (45%).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2430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886968">
              <a:defRPr sz="3880">
                <a:effectLst>
                  <a:outerShdw blurRad="49276" dist="36957" dir="5400000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dirty="0"/>
              <a:t>Projected </a:t>
            </a:r>
            <a:r>
              <a:rPr lang="en-US" dirty="0"/>
              <a:t>Wage Trends</a:t>
            </a:r>
            <a:endParaRPr dirty="0"/>
          </a:p>
        </p:txBody>
      </p:sp>
      <p:graphicFrame>
        <p:nvGraphicFramePr>
          <p:cNvPr id="227" name="Object 2"/>
          <p:cNvGraphicFramePr/>
          <p:nvPr>
            <p:extLst>
              <p:ext uri="{D42A27DB-BD31-4B8C-83A1-F6EECF244321}">
                <p14:modId xmlns:p14="http://schemas.microsoft.com/office/powerpoint/2010/main" val="3082199512"/>
              </p:ext>
            </p:extLst>
          </p:nvPr>
        </p:nvGraphicFramePr>
        <p:xfrm>
          <a:off x="98133" y="1595132"/>
          <a:ext cx="8901732" cy="4318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8" name="* Only 0.7% Decreasing Wages"/>
          <p:cNvSpPr txBox="1"/>
          <p:nvPr/>
        </p:nvSpPr>
        <p:spPr>
          <a:xfrm>
            <a:off x="5048288" y="4765463"/>
            <a:ext cx="2177838" cy="292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300"/>
            </a:lvl1pPr>
          </a:lstStyle>
          <a:p>
            <a:r>
              <a:rPr dirty="0"/>
              <a:t>* Only </a:t>
            </a:r>
            <a:r>
              <a:rPr lang="en-US" dirty="0"/>
              <a:t>0.7</a:t>
            </a:r>
            <a:r>
              <a:rPr dirty="0"/>
              <a:t>% Decreasing Wages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42BCB1-FE30-7F4B-9293-C03297E26C1F}"/>
              </a:ext>
            </a:extLst>
          </p:cNvPr>
          <p:cNvSpPr txBox="1"/>
          <p:nvPr/>
        </p:nvSpPr>
        <p:spPr>
          <a:xfrm rot="16200000">
            <a:off x="6948325" y="4283293"/>
            <a:ext cx="134112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COVID-19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ADF5550-F28D-504D-925E-DAFEA462FD8A}"/>
              </a:ext>
            </a:extLst>
          </p:cNvPr>
          <p:cNvCxnSpPr>
            <a:cxnSpLocks/>
          </p:cNvCxnSpPr>
          <p:nvPr/>
        </p:nvCxnSpPr>
        <p:spPr>
          <a:xfrm flipV="1">
            <a:off x="7607162" y="2193153"/>
            <a:ext cx="0" cy="192633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/>
              <a:t>Projected Investments</a:t>
            </a:r>
            <a:r>
              <a:rPr lang="en-US" dirty="0"/>
              <a:t> &amp; Growth</a:t>
            </a:r>
            <a:endParaRPr dirty="0"/>
          </a:p>
        </p:txBody>
      </p:sp>
      <p:sp>
        <p:nvSpPr>
          <p:cNvPr id="232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199" y="1709055"/>
            <a:ext cx="8341743" cy="4419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39470" indent="-339470" defTabSz="905255">
              <a:spcBef>
                <a:spcPts val="600"/>
              </a:spcBef>
              <a:defRPr sz="2772"/>
            </a:pPr>
            <a:r>
              <a:rPr lang="en-US" dirty="0"/>
              <a:t>A majority (55%) plan to </a:t>
            </a:r>
            <a:r>
              <a:rPr dirty="0"/>
              <a:t>invest in </a:t>
            </a:r>
            <a:r>
              <a:rPr b="1" dirty="0"/>
              <a:t>employee training </a:t>
            </a:r>
            <a:r>
              <a:rPr lang="en-US" dirty="0"/>
              <a:t>within the next 6 months </a:t>
            </a:r>
            <a:r>
              <a:rPr dirty="0"/>
              <a:t>– </a:t>
            </a:r>
            <a:r>
              <a:rPr lang="en-US" dirty="0"/>
              <a:t>up two points from one year ago, but down six from November.</a:t>
            </a:r>
          </a:p>
          <a:p>
            <a:pPr marL="339470" indent="-339470" defTabSz="905255">
              <a:spcBef>
                <a:spcPts val="600"/>
              </a:spcBef>
              <a:defRPr sz="2772"/>
            </a:pPr>
            <a:r>
              <a:rPr lang="en-US" dirty="0"/>
              <a:t>More than half </a:t>
            </a:r>
            <a:r>
              <a:rPr dirty="0"/>
              <a:t>(5</a:t>
            </a:r>
            <a:r>
              <a:rPr lang="en-US" dirty="0"/>
              <a:t>3</a:t>
            </a:r>
            <a:r>
              <a:rPr dirty="0"/>
              <a:t>%) will invest in </a:t>
            </a:r>
            <a:r>
              <a:rPr b="1" dirty="0"/>
              <a:t>advertising</a:t>
            </a:r>
            <a:r>
              <a:rPr dirty="0"/>
              <a:t> – </a:t>
            </a:r>
            <a:r>
              <a:rPr lang="en-US" dirty="0"/>
              <a:t>up one point from one year ago.</a:t>
            </a:r>
          </a:p>
          <a:p>
            <a:pPr marL="339470" indent="-339470" defTabSz="905255">
              <a:spcBef>
                <a:spcPts val="600"/>
              </a:spcBef>
              <a:defRPr sz="2772"/>
            </a:pPr>
            <a:r>
              <a:rPr lang="en-US" dirty="0"/>
              <a:t>One quarter (25%) plan to invest in </a:t>
            </a:r>
            <a:r>
              <a:rPr lang="en-US" b="1" dirty="0"/>
              <a:t>new equipment</a:t>
            </a:r>
            <a:r>
              <a:rPr lang="en-US" dirty="0"/>
              <a:t> – up one point from a year ago.</a:t>
            </a:r>
          </a:p>
          <a:p>
            <a:pPr marL="339470" indent="-339470" defTabSz="905255">
              <a:spcBef>
                <a:spcPts val="600"/>
              </a:spcBef>
              <a:defRPr sz="2772"/>
            </a:pPr>
            <a:r>
              <a:rPr lang="en-US" dirty="0"/>
              <a:t>Over one-third </a:t>
            </a:r>
            <a:r>
              <a:rPr dirty="0"/>
              <a:t>(</a:t>
            </a:r>
            <a:r>
              <a:rPr lang="en-US" dirty="0"/>
              <a:t>37</a:t>
            </a:r>
            <a:r>
              <a:rPr dirty="0"/>
              <a:t>%) plan to </a:t>
            </a:r>
            <a:r>
              <a:rPr lang="en-US" dirty="0"/>
              <a:t>expand their business with</a:t>
            </a:r>
            <a:r>
              <a:rPr dirty="0"/>
              <a:t> a </a:t>
            </a:r>
            <a:r>
              <a:rPr b="1" dirty="0"/>
              <a:t>new product line or service</a:t>
            </a:r>
            <a:r>
              <a:rPr dirty="0"/>
              <a:t> — </a:t>
            </a:r>
            <a:r>
              <a:rPr lang="en-US" dirty="0"/>
              <a:t>up five points from one year ago.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Conclusions:</a:t>
            </a:r>
          </a:p>
        </p:txBody>
      </p:sp>
      <p:sp>
        <p:nvSpPr>
          <p:cNvPr id="235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279400" y="1600200"/>
            <a:ext cx="8585200" cy="441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57175" indent="-257175" defTabSz="685800">
              <a:spcBef>
                <a:spcPts val="400"/>
              </a:spcBef>
              <a:defRPr sz="2400"/>
            </a:pPr>
            <a:r>
              <a:rPr lang="en-US" sz="2400" dirty="0"/>
              <a:t>Inflation worries continue but they are softening. In addition, wage inflation appears to have reached its peak. </a:t>
            </a:r>
          </a:p>
          <a:p>
            <a:pPr marL="257175" indent="-257175" defTabSz="685800">
              <a:spcBef>
                <a:spcPts val="400"/>
              </a:spcBef>
              <a:defRPr sz="2400"/>
            </a:pPr>
            <a:r>
              <a:rPr lang="en-US" sz="2400" dirty="0"/>
              <a:t>Satisfaction with the economy is rebounding.</a:t>
            </a:r>
            <a:endParaRPr sz="2400" dirty="0"/>
          </a:p>
          <a:p>
            <a:pPr marL="257175" indent="-257175" defTabSz="685800">
              <a:spcBef>
                <a:spcPts val="400"/>
              </a:spcBef>
              <a:defRPr sz="2400"/>
            </a:pPr>
            <a:r>
              <a:rPr lang="en-US" sz="2400" dirty="0"/>
              <a:t>While sales and profits took a dip over the last six months, projections for future sales and profits are improving, as wage increases and projections for further increases are slowing. </a:t>
            </a:r>
          </a:p>
          <a:p>
            <a:pPr marL="257175" indent="-257175" defTabSz="685800">
              <a:spcBef>
                <a:spcPts val="400"/>
              </a:spcBef>
              <a:defRPr sz="2400"/>
            </a:pPr>
            <a:r>
              <a:rPr lang="en-US" sz="2400" dirty="0"/>
              <a:t>As job creators are pulling back on hiring, they are focusing on finding success with their existing teams. </a:t>
            </a:r>
          </a:p>
          <a:p>
            <a:pPr marL="257175" indent="-257175" defTabSz="685800">
              <a:spcBef>
                <a:spcPts val="400"/>
              </a:spcBef>
              <a:defRPr sz="2400"/>
            </a:pPr>
            <a:r>
              <a:rPr lang="en-US" sz="2400" dirty="0"/>
              <a:t>Most now say they’ve fully recovered from COVID-19 pandemic, and many say supply chain challenges are becoming less significant.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ctangle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18897" indent="-318897" defTabSz="850391">
              <a:spcBef>
                <a:spcPts val="600"/>
              </a:spcBef>
              <a:defRPr sz="2604">
                <a:solidFill>
                  <a:srgbClr val="0D0D0D"/>
                </a:solidFill>
              </a:defRPr>
            </a:pPr>
            <a:r>
              <a:rPr lang="en-US" sz="2400" dirty="0">
                <a:solidFill>
                  <a:schemeClr val="tx1"/>
                </a:solidFill>
                <a:latin typeface="+mj-ea"/>
              </a:rPr>
              <a:t>Michigan is a great place to have a small business!</a:t>
            </a:r>
          </a:p>
          <a:p>
            <a:pPr marL="759768" lvl="1" indent="-318897" defTabSz="850391">
              <a:spcBef>
                <a:spcPts val="600"/>
              </a:spcBef>
              <a:defRPr sz="2604">
                <a:solidFill>
                  <a:srgbClr val="0D0D0D"/>
                </a:solidFill>
              </a:defRPr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ea"/>
              </a:rPr>
              <a:t>66% now believe Michigan remains a pretty good (53%) to excellent (14%) market for their business – up four points from November.</a:t>
            </a:r>
          </a:p>
          <a:p>
            <a:pPr marL="759768" lvl="1" indent="-318897" defTabSz="850391">
              <a:spcBef>
                <a:spcPts val="600"/>
              </a:spcBef>
              <a:defRPr sz="2604">
                <a:solidFill>
                  <a:srgbClr val="0D0D0D"/>
                </a:solidFill>
              </a:defRPr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ea"/>
              </a:rPr>
              <a:t>63% say our state business taxes as mostly (57%) to very (6%) fair – up one point from November.</a:t>
            </a:r>
          </a:p>
          <a:p>
            <a:pPr marL="0" indent="0" defTabSz="850391">
              <a:spcBef>
                <a:spcPts val="600"/>
              </a:spcBef>
              <a:buNone/>
              <a:defRPr sz="2604" b="1">
                <a:solidFill>
                  <a:srgbClr val="0D0D0D"/>
                </a:solidFill>
              </a:defRPr>
            </a:pPr>
            <a:endParaRPr sz="24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92" name="Title 1"/>
          <p:cNvSpPr txBox="1"/>
          <p:nvPr/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 algn="ctr">
              <a:defRPr sz="4000" b="1">
                <a:solidFill>
                  <a:srgbClr val="FFFFFF"/>
                </a:solidFill>
                <a:effectLst>
                  <a:outerShdw blurRad="50800" dist="38100" dir="5400000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Conclusions:</a:t>
            </a:r>
          </a:p>
        </p:txBody>
      </p:sp>
    </p:spTree>
    <p:extLst>
      <p:ext uri="{BB962C8B-B14F-4D97-AF65-F5344CB8AC3E}">
        <p14:creationId xmlns:p14="http://schemas.microsoft.com/office/powerpoint/2010/main" val="298839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hank you!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Thank you!</a:t>
            </a:r>
          </a:p>
        </p:txBody>
      </p:sp>
      <p:sp>
        <p:nvSpPr>
          <p:cNvPr id="241" name="We appreciate your interest in the MFBI. For more information or detailed findings, please contact Michigan Business Network.…"/>
          <p:cNvSpPr txBox="1"/>
          <p:nvPr/>
        </p:nvSpPr>
        <p:spPr>
          <a:xfrm>
            <a:off x="954611" y="3630929"/>
            <a:ext cx="7234778" cy="2225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We appreciate your interest in the MFBI. For more information or detailed findings, please contact Michigan Business Network. </a:t>
            </a:r>
          </a:p>
          <a:p>
            <a:endParaRPr/>
          </a:p>
          <a:p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http://www.michiganbusinessnetwork.com</a:t>
            </a:r>
          </a:p>
          <a:p>
            <a:r>
              <a:t>109 E. Oakland Ave.</a:t>
            </a:r>
          </a:p>
          <a:p>
            <a:r>
              <a:t>P.O. Box 15279</a:t>
            </a:r>
          </a:p>
          <a:p>
            <a:r>
              <a:t>Lansing, MI 48906</a:t>
            </a:r>
          </a:p>
          <a:p>
            <a:r>
              <a:t>(517) 755-9649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Key Takeaways </a:t>
            </a:r>
          </a:p>
        </p:txBody>
      </p:sp>
      <p:sp>
        <p:nvSpPr>
          <p:cNvPr id="16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178131" y="1533832"/>
            <a:ext cx="8882742" cy="464049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16623" indent="-416623" defTabSz="740663">
              <a:spcBef>
                <a:spcPts val="500"/>
              </a:spcBef>
              <a:defRPr sz="2268"/>
            </a:pPr>
            <a:r>
              <a:rPr lang="en-US" dirty="0"/>
              <a:t>Even though the impacts of a weakening economy have emerged on the list of top challenges to doing business in Michigan in the past six months, overall concern for a deepening recession or continued inflation appears to be softening. </a:t>
            </a:r>
          </a:p>
          <a:p>
            <a:pPr marL="416623" indent="-416623" defTabSz="740663">
              <a:spcBef>
                <a:spcPts val="500"/>
              </a:spcBef>
              <a:defRPr sz="2268"/>
            </a:pPr>
            <a:r>
              <a:rPr lang="en-US" dirty="0"/>
              <a:t>While the impacts of wage inflation remain high, they appear to have crested.</a:t>
            </a:r>
          </a:p>
          <a:p>
            <a:pPr marL="416623" indent="-416623" defTabSz="740663">
              <a:spcBef>
                <a:spcPts val="500"/>
              </a:spcBef>
              <a:defRPr sz="2268"/>
            </a:pPr>
            <a:r>
              <a:rPr lang="en-US" dirty="0"/>
              <a:t>Sales and profits both saw a decline over the past six months, with profit increases hitting a record low for the MFBI.</a:t>
            </a:r>
          </a:p>
          <a:p>
            <a:pPr marL="416623" indent="-416623" defTabSz="740663">
              <a:spcBef>
                <a:spcPts val="500"/>
              </a:spcBef>
              <a:defRPr sz="2268"/>
            </a:pPr>
            <a:r>
              <a:rPr lang="en-US" dirty="0"/>
              <a:t>That said, overall satisfaction with the business economy has improved significantly since last year, with half now saying they are satisfied with the economy.</a:t>
            </a:r>
          </a:p>
          <a:p>
            <a:pPr marL="416623" indent="-416623" defTabSz="740663">
              <a:spcBef>
                <a:spcPts val="500"/>
              </a:spcBef>
              <a:defRPr sz="2268"/>
            </a:pPr>
            <a:r>
              <a:rPr lang="en-US" dirty="0"/>
              <a:t>A majority now say they’ve fully recovered from the COVID-19 pandemic and comments to open-end questions indicate that small business owners are becoming bullish on Michigan’s future economy. </a:t>
            </a:r>
          </a:p>
        </p:txBody>
      </p:sp>
    </p:spTree>
    <p:extLst>
      <p:ext uri="{BB962C8B-B14F-4D97-AF65-F5344CB8AC3E}">
        <p14:creationId xmlns:p14="http://schemas.microsoft.com/office/powerpoint/2010/main" val="25668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The Past Six Months</a:t>
            </a:r>
          </a:p>
        </p:txBody>
      </p:sp>
      <p:sp>
        <p:nvSpPr>
          <p:cNvPr id="169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0" y="1658219"/>
            <a:ext cx="9144000" cy="454862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62915" indent="-462915" defTabSz="822959">
              <a:spcBef>
                <a:spcPts val="600"/>
              </a:spcBef>
              <a:defRPr sz="2520"/>
            </a:pPr>
            <a:r>
              <a:rPr lang="en-US" dirty="0"/>
              <a:t>Except for hiring and wages, most indicators for the past six months have declined, with profit increases hitting a record low. </a:t>
            </a:r>
          </a:p>
          <a:p>
            <a:pPr marL="822959" lvl="1" indent="-462915" defTabSz="822959">
              <a:spcBef>
                <a:spcPts val="500"/>
              </a:spcBef>
              <a:defRPr sz="2159" b="1">
                <a:solidFill>
                  <a:srgbClr val="2B59A9"/>
                </a:solidFill>
              </a:defRPr>
            </a:pPr>
            <a:r>
              <a:rPr lang="en-US" dirty="0"/>
              <a:t>While still high, w</a:t>
            </a:r>
            <a:r>
              <a:rPr dirty="0"/>
              <a:t>age </a:t>
            </a:r>
            <a:r>
              <a:rPr lang="en-US" dirty="0"/>
              <a:t>increases dropped slightly from record level</a:t>
            </a:r>
            <a:endParaRPr sz="2520" dirty="0"/>
          </a:p>
          <a:p>
            <a:pPr marL="1183004" lvl="2" indent="-462915" defTabSz="822959">
              <a:spcBef>
                <a:spcPts val="400"/>
              </a:spcBef>
              <a:defRPr sz="1800" b="1">
                <a:solidFill>
                  <a:srgbClr val="BD1B40"/>
                </a:solidFill>
              </a:defRPr>
            </a:pPr>
            <a:r>
              <a:rPr lang="en-US" dirty="0"/>
              <a:t>Six in ten (60%) say their employee wages have increased in last six months, down two points from last year.</a:t>
            </a:r>
            <a:endParaRPr sz="1600" dirty="0"/>
          </a:p>
          <a:p>
            <a:pPr marL="822959" lvl="1" indent="-462915" defTabSz="822959">
              <a:spcBef>
                <a:spcPts val="500"/>
              </a:spcBef>
              <a:defRPr sz="2159" b="1">
                <a:solidFill>
                  <a:srgbClr val="2B59A9"/>
                </a:solidFill>
              </a:defRPr>
            </a:pPr>
            <a:r>
              <a:rPr lang="en-US" dirty="0"/>
              <a:t>Sales increases dropped since last year</a:t>
            </a:r>
            <a:endParaRPr lang="en-US" sz="2520" dirty="0"/>
          </a:p>
          <a:p>
            <a:pPr marL="1183004" lvl="2" indent="-462915" defTabSz="822959">
              <a:spcBef>
                <a:spcPts val="400"/>
              </a:spcBef>
              <a:defRPr sz="1800" b="1">
                <a:solidFill>
                  <a:srgbClr val="BD1B40"/>
                </a:solidFill>
              </a:defRPr>
            </a:pPr>
            <a:r>
              <a:rPr lang="en-US" dirty="0"/>
              <a:t>Thirty-five (35%) say sales have increased in the last six months, down five points since last year.</a:t>
            </a:r>
            <a:endParaRPr lang="en-US" sz="1600" dirty="0"/>
          </a:p>
          <a:p>
            <a:pPr marL="822959" lvl="1" indent="-462915" defTabSz="822959">
              <a:spcBef>
                <a:spcPts val="500"/>
              </a:spcBef>
              <a:defRPr sz="2159" b="1">
                <a:solidFill>
                  <a:srgbClr val="2B59A9"/>
                </a:solidFill>
              </a:defRPr>
            </a:pPr>
            <a:r>
              <a:rPr lang="en-US" dirty="0"/>
              <a:t>Profit increases have hit a record low</a:t>
            </a:r>
            <a:endParaRPr lang="en-US" sz="2520" dirty="0"/>
          </a:p>
          <a:p>
            <a:pPr marL="1183004" lvl="2" indent="-462915" defTabSz="822959">
              <a:spcBef>
                <a:spcPts val="400"/>
              </a:spcBef>
              <a:defRPr sz="1800" b="1">
                <a:solidFill>
                  <a:srgbClr val="BD1B40"/>
                </a:solidFill>
              </a:defRPr>
            </a:pPr>
            <a:r>
              <a:rPr lang="en-US" sz="1800" dirty="0"/>
              <a:t>Fewer than two in ten (19%) report profit increases, setting an MFBI record low.</a:t>
            </a:r>
            <a:endParaRPr lang="en-US" sz="1600" dirty="0"/>
          </a:p>
          <a:p>
            <a:pPr marL="822959" lvl="1" indent="-462915" defTabSz="822959">
              <a:spcBef>
                <a:spcPts val="500"/>
              </a:spcBef>
              <a:defRPr sz="2159" b="1">
                <a:solidFill>
                  <a:srgbClr val="2B59A9"/>
                </a:solidFill>
              </a:defRPr>
            </a:pPr>
            <a:r>
              <a:rPr lang="en-US" dirty="0"/>
              <a:t>Hiring has held steady, while layoffs decreased slightly</a:t>
            </a:r>
            <a:endParaRPr lang="en-US" sz="2520" dirty="0"/>
          </a:p>
          <a:p>
            <a:pPr marL="1183004" lvl="2" indent="-462915" defTabSz="822959">
              <a:spcBef>
                <a:spcPts val="400"/>
              </a:spcBef>
              <a:defRPr sz="1800" b="1">
                <a:solidFill>
                  <a:srgbClr val="BD1B40"/>
                </a:solidFill>
              </a:defRPr>
            </a:pPr>
            <a:r>
              <a:rPr lang="en-US" dirty="0"/>
              <a:t>More than two in ten (22%) say they have hired new employees, no change from 2022.</a:t>
            </a:r>
            <a:endParaRPr lang="en-US" sz="1600" i="1" dirty="0"/>
          </a:p>
          <a:p>
            <a:pPr marL="822959" lvl="1" indent="-462915" defTabSz="822959">
              <a:spcBef>
                <a:spcPts val="500"/>
              </a:spcBef>
              <a:defRPr sz="2159" b="1">
                <a:solidFill>
                  <a:srgbClr val="2B59A9"/>
                </a:solidFill>
              </a:defRPr>
            </a:pPr>
            <a:r>
              <a:rPr lang="en-US" dirty="0"/>
              <a:t>Investments dropped slightly</a:t>
            </a:r>
            <a:endParaRPr lang="en-US" sz="2520" dirty="0"/>
          </a:p>
          <a:p>
            <a:pPr marL="1183004" lvl="2" indent="-462915" defTabSz="822959">
              <a:spcBef>
                <a:spcPts val="400"/>
              </a:spcBef>
              <a:defRPr sz="1800" b="1">
                <a:solidFill>
                  <a:srgbClr val="BD1B40"/>
                </a:solidFill>
              </a:defRPr>
            </a:pPr>
            <a:r>
              <a:rPr lang="en-US" dirty="0"/>
              <a:t>Those reporting increased capital investments dropped two points to 22%, while those reporting decreases increased two points to 14% from one year ago.</a:t>
            </a:r>
            <a:endParaRPr lang="en-US" sz="1600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3600"/>
            </a:pPr>
            <a:r>
              <a:rPr dirty="0"/>
              <a:t>Trending The Indicators:</a:t>
            </a:r>
            <a:br>
              <a:rPr dirty="0"/>
            </a:br>
            <a:r>
              <a:rPr dirty="0">
                <a:solidFill>
                  <a:srgbClr val="FFC000"/>
                </a:solidFill>
              </a:rPr>
              <a:t>Wage</a:t>
            </a:r>
            <a:r>
              <a:rPr lang="en-US" dirty="0">
                <a:solidFill>
                  <a:srgbClr val="FFC000"/>
                </a:solidFill>
              </a:rPr>
              <a:t>s</a:t>
            </a:r>
            <a:endParaRPr dirty="0">
              <a:solidFill>
                <a:srgbClr val="FFC000"/>
              </a:solidFill>
            </a:endParaRPr>
          </a:p>
        </p:txBody>
      </p:sp>
      <p:graphicFrame>
        <p:nvGraphicFramePr>
          <p:cNvPr id="172" name="Object 2"/>
          <p:cNvGraphicFramePr/>
          <p:nvPr>
            <p:extLst>
              <p:ext uri="{D42A27DB-BD31-4B8C-83A1-F6EECF244321}">
                <p14:modId xmlns:p14="http://schemas.microsoft.com/office/powerpoint/2010/main" val="235481490"/>
              </p:ext>
            </p:extLst>
          </p:nvPr>
        </p:nvGraphicFramePr>
        <p:xfrm>
          <a:off x="-157600" y="1506195"/>
          <a:ext cx="9238252" cy="4560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214550C-5B8C-6D44-AA49-CCE880CF5957}"/>
              </a:ext>
            </a:extLst>
          </p:cNvPr>
          <p:cNvSpPr txBox="1"/>
          <p:nvPr/>
        </p:nvSpPr>
        <p:spPr>
          <a:xfrm>
            <a:off x="2247470" y="4269503"/>
            <a:ext cx="442811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/>
              <a:t>Has w</a:t>
            </a: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age inflation crested?</a:t>
            </a:r>
          </a:p>
        </p:txBody>
      </p:sp>
      <p:graphicFrame>
        <p:nvGraphicFramePr>
          <p:cNvPr id="173" name="Chart 5"/>
          <p:cNvGraphicFramePr/>
          <p:nvPr>
            <p:extLst>
              <p:ext uri="{D42A27DB-BD31-4B8C-83A1-F6EECF244321}">
                <p14:modId xmlns:p14="http://schemas.microsoft.com/office/powerpoint/2010/main" val="1650876852"/>
              </p:ext>
            </p:extLst>
          </p:nvPr>
        </p:nvGraphicFramePr>
        <p:xfrm>
          <a:off x="-652967" y="187969"/>
          <a:ext cx="9037852" cy="3867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BF58D8-9238-A642-AFD4-B5D6D49F1CBF}"/>
              </a:ext>
            </a:extLst>
          </p:cNvPr>
          <p:cNvCxnSpPr>
            <a:cxnSpLocks/>
          </p:cNvCxnSpPr>
          <p:nvPr/>
        </p:nvCxnSpPr>
        <p:spPr>
          <a:xfrm>
            <a:off x="3243072" y="2474976"/>
            <a:ext cx="801390" cy="784039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8554034-A633-ED4A-BAAC-26980218EB72}"/>
              </a:ext>
            </a:extLst>
          </p:cNvPr>
          <p:cNvSpPr txBox="1"/>
          <p:nvPr/>
        </p:nvSpPr>
        <p:spPr>
          <a:xfrm rot="16200000">
            <a:off x="6286219" y="4247186"/>
            <a:ext cx="134112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COVID-19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F9EC1C6-E3BC-CF49-A63E-F1FC5E94B1E6}"/>
              </a:ext>
            </a:extLst>
          </p:cNvPr>
          <p:cNvCxnSpPr>
            <a:cxnSpLocks/>
          </p:cNvCxnSpPr>
          <p:nvPr/>
        </p:nvCxnSpPr>
        <p:spPr>
          <a:xfrm flipV="1">
            <a:off x="6956779" y="2121877"/>
            <a:ext cx="0" cy="192633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3600"/>
            </a:pPr>
            <a:r>
              <a:rPr dirty="0"/>
              <a:t>Trending The Indicators: </a:t>
            </a:r>
            <a:br>
              <a:rPr dirty="0"/>
            </a:br>
            <a:r>
              <a:rPr dirty="0">
                <a:solidFill>
                  <a:srgbClr val="FFC000"/>
                </a:solidFill>
              </a:rPr>
              <a:t>Sales</a:t>
            </a:r>
          </a:p>
        </p:txBody>
      </p:sp>
      <p:graphicFrame>
        <p:nvGraphicFramePr>
          <p:cNvPr id="180" name="Object 2"/>
          <p:cNvGraphicFramePr/>
          <p:nvPr>
            <p:extLst>
              <p:ext uri="{D42A27DB-BD31-4B8C-83A1-F6EECF244321}">
                <p14:modId xmlns:p14="http://schemas.microsoft.com/office/powerpoint/2010/main" val="1017372824"/>
              </p:ext>
            </p:extLst>
          </p:nvPr>
        </p:nvGraphicFramePr>
        <p:xfrm>
          <a:off x="187442" y="1547468"/>
          <a:ext cx="8808145" cy="4548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1" name="Chart 2"/>
          <p:cNvGraphicFramePr/>
          <p:nvPr>
            <p:extLst>
              <p:ext uri="{D42A27DB-BD31-4B8C-83A1-F6EECF244321}">
                <p14:modId xmlns:p14="http://schemas.microsoft.com/office/powerpoint/2010/main" val="12248705"/>
              </p:ext>
            </p:extLst>
          </p:nvPr>
        </p:nvGraphicFramePr>
        <p:xfrm>
          <a:off x="2241179" y="2778934"/>
          <a:ext cx="4337621" cy="2308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2197C37-7FB0-2D45-B280-2AE113BFA8B8}"/>
              </a:ext>
            </a:extLst>
          </p:cNvPr>
          <p:cNvSpPr txBox="1"/>
          <p:nvPr/>
        </p:nvSpPr>
        <p:spPr>
          <a:xfrm>
            <a:off x="7189700" y="3773013"/>
            <a:ext cx="1769635" cy="1200327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Those r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eporting a </a:t>
            </a: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decrease in sales </a:t>
            </a:r>
            <a:r>
              <a:rPr lang="en-US" b="1" dirty="0"/>
              <a:t>up 4 points </a:t>
            </a:r>
            <a:r>
              <a:rPr lang="en-US" dirty="0"/>
              <a:t>from last June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D22854F-525F-5B4B-802F-292C8D85B621}"/>
              </a:ext>
            </a:extLst>
          </p:cNvPr>
          <p:cNvCxnSpPr>
            <a:cxnSpLocks/>
          </p:cNvCxnSpPr>
          <p:nvPr/>
        </p:nvCxnSpPr>
        <p:spPr>
          <a:xfrm flipV="1">
            <a:off x="6108192" y="2938272"/>
            <a:ext cx="121920" cy="466344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CEE4E55-09A1-054A-A72F-544279A2E7E2}"/>
              </a:ext>
            </a:extLst>
          </p:cNvPr>
          <p:cNvSpPr txBox="1"/>
          <p:nvPr/>
        </p:nvSpPr>
        <p:spPr>
          <a:xfrm rot="16200000">
            <a:off x="6213690" y="4258909"/>
            <a:ext cx="134112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COVID-19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0E26AA-5BC5-5E4F-BB4D-2F053F892E25}"/>
              </a:ext>
            </a:extLst>
          </p:cNvPr>
          <p:cNvCxnSpPr>
            <a:cxnSpLocks/>
          </p:cNvCxnSpPr>
          <p:nvPr/>
        </p:nvCxnSpPr>
        <p:spPr>
          <a:xfrm flipV="1">
            <a:off x="6884250" y="2133600"/>
            <a:ext cx="0" cy="192633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3600"/>
            </a:pPr>
            <a:r>
              <a:rPr dirty="0"/>
              <a:t>Trending The Indicators:</a:t>
            </a:r>
            <a:br>
              <a:rPr dirty="0"/>
            </a:br>
            <a:r>
              <a:rPr dirty="0">
                <a:solidFill>
                  <a:srgbClr val="FFC000"/>
                </a:solidFill>
              </a:rPr>
              <a:t>Profi</a:t>
            </a:r>
            <a:r>
              <a:rPr lang="en-US" dirty="0">
                <a:solidFill>
                  <a:srgbClr val="FFC000"/>
                </a:solidFill>
              </a:rPr>
              <a:t>ts</a:t>
            </a:r>
            <a:endParaRPr dirty="0">
              <a:solidFill>
                <a:srgbClr val="FFC000"/>
              </a:solidFill>
            </a:endParaRPr>
          </a:p>
        </p:txBody>
      </p:sp>
      <p:graphicFrame>
        <p:nvGraphicFramePr>
          <p:cNvPr id="184" name="Object 2"/>
          <p:cNvGraphicFramePr/>
          <p:nvPr>
            <p:extLst>
              <p:ext uri="{D42A27DB-BD31-4B8C-83A1-F6EECF244321}">
                <p14:modId xmlns:p14="http://schemas.microsoft.com/office/powerpoint/2010/main" val="3050062626"/>
              </p:ext>
            </p:extLst>
          </p:nvPr>
        </p:nvGraphicFramePr>
        <p:xfrm>
          <a:off x="95200" y="1614300"/>
          <a:ext cx="8974617" cy="4494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5" name="Chart 4"/>
          <p:cNvGraphicFramePr/>
          <p:nvPr>
            <p:extLst>
              <p:ext uri="{D42A27DB-BD31-4B8C-83A1-F6EECF244321}">
                <p14:modId xmlns:p14="http://schemas.microsoft.com/office/powerpoint/2010/main" val="2958404964"/>
              </p:ext>
            </p:extLst>
          </p:nvPr>
        </p:nvGraphicFramePr>
        <p:xfrm>
          <a:off x="389466" y="1054800"/>
          <a:ext cx="7768170" cy="2286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9947892-B954-2742-9577-FCD081962E89}"/>
              </a:ext>
            </a:extLst>
          </p:cNvPr>
          <p:cNvSpPr txBox="1"/>
          <p:nvPr/>
        </p:nvSpPr>
        <p:spPr>
          <a:xfrm>
            <a:off x="294268" y="4355603"/>
            <a:ext cx="5447626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Profit </a:t>
            </a: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increases down six, decreases five, and “no change” up 10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since last June. Plurality holding steady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706AE70-D4C5-6B4C-82BF-ED83F98EF7C5}"/>
              </a:ext>
            </a:extLst>
          </p:cNvPr>
          <p:cNvCxnSpPr>
            <a:cxnSpLocks/>
          </p:cNvCxnSpPr>
          <p:nvPr/>
        </p:nvCxnSpPr>
        <p:spPr>
          <a:xfrm>
            <a:off x="3450336" y="2834806"/>
            <a:ext cx="97536" cy="682394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F5E278A-D5FE-CF48-9479-BD7925143FC2}"/>
              </a:ext>
            </a:extLst>
          </p:cNvPr>
          <p:cNvSpPr txBox="1"/>
          <p:nvPr/>
        </p:nvSpPr>
        <p:spPr>
          <a:xfrm rot="16200000">
            <a:off x="6314683" y="4258909"/>
            <a:ext cx="134112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COVID-19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98EBE0-C3F8-6642-B6B0-7B3C7911882E}"/>
              </a:ext>
            </a:extLst>
          </p:cNvPr>
          <p:cNvCxnSpPr>
            <a:cxnSpLocks/>
          </p:cNvCxnSpPr>
          <p:nvPr/>
        </p:nvCxnSpPr>
        <p:spPr>
          <a:xfrm flipV="1">
            <a:off x="6985243" y="2133600"/>
            <a:ext cx="0" cy="192633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3600"/>
            </a:pPr>
            <a:r>
              <a:rPr dirty="0"/>
              <a:t>Trending The Indicators:</a:t>
            </a:r>
            <a:br>
              <a:rPr dirty="0"/>
            </a:br>
            <a:r>
              <a:rPr lang="en-US" dirty="0">
                <a:solidFill>
                  <a:srgbClr val="FFC000"/>
                </a:solidFill>
              </a:rPr>
              <a:t>Number of Employees</a:t>
            </a:r>
            <a:endParaRPr dirty="0">
              <a:solidFill>
                <a:srgbClr val="FFC000"/>
              </a:solidFill>
            </a:endParaRPr>
          </a:p>
        </p:txBody>
      </p:sp>
      <p:graphicFrame>
        <p:nvGraphicFramePr>
          <p:cNvPr id="176" name="Object 2"/>
          <p:cNvGraphicFramePr/>
          <p:nvPr>
            <p:extLst>
              <p:ext uri="{D42A27DB-BD31-4B8C-83A1-F6EECF244321}">
                <p14:modId xmlns:p14="http://schemas.microsoft.com/office/powerpoint/2010/main" val="4263792833"/>
              </p:ext>
            </p:extLst>
          </p:nvPr>
        </p:nvGraphicFramePr>
        <p:xfrm>
          <a:off x="-175227" y="1532157"/>
          <a:ext cx="9103420" cy="4552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7" name="Chart 4"/>
          <p:cNvGraphicFramePr/>
          <p:nvPr>
            <p:extLst>
              <p:ext uri="{D42A27DB-BD31-4B8C-83A1-F6EECF244321}">
                <p14:modId xmlns:p14="http://schemas.microsoft.com/office/powerpoint/2010/main" val="3367744204"/>
              </p:ext>
            </p:extLst>
          </p:nvPr>
        </p:nvGraphicFramePr>
        <p:xfrm>
          <a:off x="-10091" y="1101182"/>
          <a:ext cx="8457131" cy="2915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9956309-58CD-3E4C-BAB1-C36A022AE932}"/>
              </a:ext>
            </a:extLst>
          </p:cNvPr>
          <p:cNvSpPr txBox="1"/>
          <p:nvPr/>
        </p:nvSpPr>
        <p:spPr>
          <a:xfrm>
            <a:off x="1206006" y="4287032"/>
            <a:ext cx="5563727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Those reporting a </a:t>
            </a:r>
            <a:r>
              <a:rPr lang="en-US" b="1" dirty="0"/>
              <a:t>decrease in employees down 2 points </a:t>
            </a:r>
            <a:r>
              <a:rPr lang="en-US" dirty="0"/>
              <a:t>from one year ago, most holding steady.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2BD8AF7-AAA4-D14D-90DC-04444D34EEF2}"/>
              </a:ext>
            </a:extLst>
          </p:cNvPr>
          <p:cNvCxnSpPr>
            <a:cxnSpLocks/>
          </p:cNvCxnSpPr>
          <p:nvPr/>
        </p:nvCxnSpPr>
        <p:spPr>
          <a:xfrm>
            <a:off x="3706368" y="2559073"/>
            <a:ext cx="85344" cy="1024208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140302D-0426-114B-B994-9DC26089D591}"/>
              </a:ext>
            </a:extLst>
          </p:cNvPr>
          <p:cNvSpPr txBox="1"/>
          <p:nvPr/>
        </p:nvSpPr>
        <p:spPr>
          <a:xfrm rot="16200000">
            <a:off x="6295165" y="4258909"/>
            <a:ext cx="134112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COVID-19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244935E-BE25-D247-BEE1-F5A04A58A925}"/>
              </a:ext>
            </a:extLst>
          </p:cNvPr>
          <p:cNvCxnSpPr>
            <a:cxnSpLocks/>
          </p:cNvCxnSpPr>
          <p:nvPr/>
        </p:nvCxnSpPr>
        <p:spPr>
          <a:xfrm flipV="1">
            <a:off x="6952278" y="2133600"/>
            <a:ext cx="0" cy="192633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3600"/>
            </a:pPr>
            <a:r>
              <a:rPr dirty="0"/>
              <a:t>Trending The Indicators:</a:t>
            </a:r>
            <a:br>
              <a:rPr dirty="0"/>
            </a:br>
            <a:r>
              <a:rPr dirty="0">
                <a:solidFill>
                  <a:srgbClr val="FFC000"/>
                </a:solidFill>
              </a:rPr>
              <a:t>Capital Investmen</a:t>
            </a:r>
            <a:r>
              <a:rPr lang="en-US" dirty="0">
                <a:solidFill>
                  <a:srgbClr val="FFC000"/>
                </a:solidFill>
              </a:rPr>
              <a:t>ts</a:t>
            </a:r>
            <a:endParaRPr dirty="0">
              <a:solidFill>
                <a:srgbClr val="FFC000"/>
              </a:solidFill>
            </a:endParaRPr>
          </a:p>
        </p:txBody>
      </p:sp>
      <p:graphicFrame>
        <p:nvGraphicFramePr>
          <p:cNvPr id="188" name="Object 2"/>
          <p:cNvGraphicFramePr/>
          <p:nvPr>
            <p:extLst>
              <p:ext uri="{D42A27DB-BD31-4B8C-83A1-F6EECF244321}">
                <p14:modId xmlns:p14="http://schemas.microsoft.com/office/powerpoint/2010/main" val="984231262"/>
              </p:ext>
            </p:extLst>
          </p:nvPr>
        </p:nvGraphicFramePr>
        <p:xfrm>
          <a:off x="7395" y="1543252"/>
          <a:ext cx="9174481" cy="4381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9" name="Chart 5"/>
          <p:cNvGraphicFramePr/>
          <p:nvPr>
            <p:extLst>
              <p:ext uri="{D42A27DB-BD31-4B8C-83A1-F6EECF244321}">
                <p14:modId xmlns:p14="http://schemas.microsoft.com/office/powerpoint/2010/main" val="96894953"/>
              </p:ext>
            </p:extLst>
          </p:nvPr>
        </p:nvGraphicFramePr>
        <p:xfrm>
          <a:off x="376522" y="1059307"/>
          <a:ext cx="8137490" cy="2530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27554F1-94F7-4444-A1E6-8A6447FD0564}"/>
              </a:ext>
            </a:extLst>
          </p:cNvPr>
          <p:cNvCxnSpPr>
            <a:cxnSpLocks/>
          </p:cNvCxnSpPr>
          <p:nvPr/>
        </p:nvCxnSpPr>
        <p:spPr>
          <a:xfrm>
            <a:off x="3986784" y="2596896"/>
            <a:ext cx="97536" cy="926592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F89BC3D-8DC8-854A-8E27-0AD54EC38C88}"/>
              </a:ext>
            </a:extLst>
          </p:cNvPr>
          <p:cNvSpPr txBox="1"/>
          <p:nvPr/>
        </p:nvSpPr>
        <p:spPr>
          <a:xfrm rot="16200000">
            <a:off x="6489345" y="4076029"/>
            <a:ext cx="134112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COVID-19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6E712E7-B2D8-1F41-9BE0-88A18898BB3C}"/>
              </a:ext>
            </a:extLst>
          </p:cNvPr>
          <p:cNvCxnSpPr>
            <a:cxnSpLocks/>
          </p:cNvCxnSpPr>
          <p:nvPr/>
        </p:nvCxnSpPr>
        <p:spPr>
          <a:xfrm flipV="1">
            <a:off x="7159905" y="1950720"/>
            <a:ext cx="0" cy="192633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30411</TotalTime>
  <Words>2787</Words>
  <Application>Microsoft Macintosh PowerPoint</Application>
  <PresentationFormat>On-screen Show (4:3)</PresentationFormat>
  <Paragraphs>377</Paragraphs>
  <Slides>27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Helvetica</vt:lpstr>
      <vt:lpstr>Office Theme</vt:lpstr>
      <vt:lpstr>Michigan Future Business Index</vt:lpstr>
      <vt:lpstr>Michigan Future Business Index Methodology</vt:lpstr>
      <vt:lpstr>Key Takeaways </vt:lpstr>
      <vt:lpstr>The Past Six Months</vt:lpstr>
      <vt:lpstr>Trending The Indicators: Wages</vt:lpstr>
      <vt:lpstr>Trending The Indicators:  Sales</vt:lpstr>
      <vt:lpstr>Trending The Indicators: Profits</vt:lpstr>
      <vt:lpstr>Trending The Indicators: Number of Employees</vt:lpstr>
      <vt:lpstr>Trending The Indicators: Capital Investments</vt:lpstr>
      <vt:lpstr>Satisfaction with Economy</vt:lpstr>
      <vt:lpstr>Satisfaction with Economy Trends As it Affects Your Business</vt:lpstr>
      <vt:lpstr>Greatest Challenges To Doing Business Inflation remains the top challenge. Supply chain issues drop again. Weakening economy emerges in top four.</vt:lpstr>
      <vt:lpstr>Greatest Reasons for Optimism Optimism for Opportunity, Demand, Innovation </vt:lpstr>
      <vt:lpstr>Emerging From Covid … How Is Your Business Doing Now?</vt:lpstr>
      <vt:lpstr>Emerging From COVID-19 … When do you expect to fully recover?</vt:lpstr>
      <vt:lpstr>Sales &amp; Profit Projections  Improving</vt:lpstr>
      <vt:lpstr>Projected Sales Trends</vt:lpstr>
      <vt:lpstr>Projected Profit Trends</vt:lpstr>
      <vt:lpstr>Most Maintaining Current Staff Levels</vt:lpstr>
      <vt:lpstr>Projected Hiring Trends</vt:lpstr>
      <vt:lpstr>While Difficulties Remain,  Talent Acquisition is Improving</vt:lpstr>
      <vt:lpstr>Has Wage Inflation Crested?</vt:lpstr>
      <vt:lpstr>Projected Wage Trends</vt:lpstr>
      <vt:lpstr>Projected Investments &amp; Growth</vt:lpstr>
      <vt:lpstr>Conclusions:</vt:lpstr>
      <vt:lpstr>PowerPoint Presentation</vt:lpstr>
      <vt:lpstr>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Michigan Future Business Index</dc:title>
  <dc:subject/>
  <dc:creator/>
  <cp:keywords/>
  <dc:description/>
  <cp:lastModifiedBy>Paul King</cp:lastModifiedBy>
  <cp:revision>260</cp:revision>
  <dcterms:modified xsi:type="dcterms:W3CDTF">2023-06-30T18:27:30Z</dcterms:modified>
  <cp:category/>
</cp:coreProperties>
</file>