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6.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charts/chart1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6.xml" ContentType="application/vnd.openxmlformats-officedocument.drawingml.chart+xml"/>
  <Override PartName="/ppt/notesSlides/notesSlide15.xml" ContentType="application/vnd.openxmlformats-officedocument.presentationml.notesSlide+xml"/>
  <Override PartName="/ppt/charts/chart17.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8.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89" r:id="rId4"/>
    <p:sldId id="259" r:id="rId5"/>
    <p:sldId id="260" r:id="rId6"/>
    <p:sldId id="262" r:id="rId7"/>
    <p:sldId id="263" r:id="rId8"/>
    <p:sldId id="261" r:id="rId9"/>
    <p:sldId id="264" r:id="rId10"/>
    <p:sldId id="281" r:id="rId11"/>
    <p:sldId id="266" r:id="rId12"/>
    <p:sldId id="282" r:id="rId13"/>
    <p:sldId id="301" r:id="rId14"/>
    <p:sldId id="268" r:id="rId15"/>
    <p:sldId id="297" r:id="rId16"/>
    <p:sldId id="298" r:id="rId17"/>
    <p:sldId id="300" r:id="rId18"/>
    <p:sldId id="283" r:id="rId19"/>
    <p:sldId id="271" r:id="rId20"/>
    <p:sldId id="270" r:id="rId21"/>
    <p:sldId id="284" r:id="rId22"/>
    <p:sldId id="273" r:id="rId23"/>
    <p:sldId id="274" r:id="rId24"/>
    <p:sldId id="285" r:id="rId25"/>
    <p:sldId id="276" r:id="rId26"/>
    <p:sldId id="277" r:id="rId27"/>
    <p:sldId id="278" r:id="rId28"/>
    <p:sldId id="286" r:id="rId29"/>
    <p:sldId id="280"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59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56"/>
    <p:restoredTop sz="78043"/>
  </p:normalViewPr>
  <p:slideViewPr>
    <p:cSldViewPr snapToGrid="0" snapToObjects="1">
      <p:cViewPr varScale="1">
        <p:scale>
          <a:sx n="107" d="100"/>
          <a:sy n="107" d="100"/>
        </p:scale>
        <p:origin x="20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2.xml"/><Relationship Id="rId1" Type="http://schemas.microsoft.com/office/2011/relationships/chartStyle" Target="style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6080400000000001"/>
          <c:y val="0"/>
          <c:w val="0.278391"/>
          <c:h val="0.147587"/>
        </c:manualLayout>
      </c:layout>
      <c:overlay val="1"/>
      <c:spPr>
        <a:noFill/>
        <a:effectLst/>
      </c:spPr>
    </c:title>
    <c:autoTitleDeleted val="0"/>
    <c:plotArea>
      <c:layout>
        <c:manualLayout>
          <c:layoutTarget val="inner"/>
          <c:xMode val="edge"/>
          <c:yMode val="edge"/>
          <c:x val="1.7115467298359041E-2"/>
          <c:y val="0.15148198936389945"/>
          <c:w val="0.96637099999999998"/>
          <c:h val="0.63624499999999995"/>
        </c:manualLayout>
      </c:layout>
      <c:lineChart>
        <c:grouping val="standard"/>
        <c:varyColors val="0"/>
        <c:ser>
          <c:idx val="0"/>
          <c:order val="0"/>
          <c:tx>
            <c:strRef>
              <c:f>Sheet1!$B$1</c:f>
              <c:strCache>
                <c:ptCount val="1"/>
                <c:pt idx="0">
                  <c:v>Wages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Sheet1!$B$2:$B$22</c:f>
              <c:numCache>
                <c:formatCode>General</c:formatCode>
                <c:ptCount val="21"/>
                <c:pt idx="0">
                  <c:v>14</c:v>
                </c:pt>
                <c:pt idx="1">
                  <c:v>15</c:v>
                </c:pt>
                <c:pt idx="2">
                  <c:v>27</c:v>
                </c:pt>
                <c:pt idx="3">
                  <c:v>25</c:v>
                </c:pt>
                <c:pt idx="4">
                  <c:v>30</c:v>
                </c:pt>
                <c:pt idx="5">
                  <c:v>27</c:v>
                </c:pt>
                <c:pt idx="6">
                  <c:v>43</c:v>
                </c:pt>
                <c:pt idx="7">
                  <c:v>40</c:v>
                </c:pt>
                <c:pt idx="8">
                  <c:v>44</c:v>
                </c:pt>
                <c:pt idx="9">
                  <c:v>44</c:v>
                </c:pt>
                <c:pt idx="10">
                  <c:v>42</c:v>
                </c:pt>
                <c:pt idx="11">
                  <c:v>37</c:v>
                </c:pt>
                <c:pt idx="12">
                  <c:v>46</c:v>
                </c:pt>
                <c:pt idx="13">
                  <c:v>36</c:v>
                </c:pt>
                <c:pt idx="14">
                  <c:v>43</c:v>
                </c:pt>
                <c:pt idx="15">
                  <c:v>46</c:v>
                </c:pt>
                <c:pt idx="16">
                  <c:v>53</c:v>
                </c:pt>
                <c:pt idx="17">
                  <c:v>48</c:v>
                </c:pt>
                <c:pt idx="18">
                  <c:v>50</c:v>
                </c:pt>
                <c:pt idx="19">
                  <c:v>59</c:v>
                </c:pt>
                <c:pt idx="20">
                  <c:v>62</c:v>
                </c:pt>
              </c:numCache>
            </c:numRef>
          </c:val>
          <c:smooth val="0"/>
          <c:extLst>
            <c:ext xmlns:c16="http://schemas.microsoft.com/office/drawing/2014/chart" uri="{C3380CC4-5D6E-409C-BE32-E72D297353CC}">
              <c16:uniqueId val="{00000000-EA89-F740-82A7-1B20C7131B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620000"/>
          <a:lstStyle/>
          <a:p>
            <a:pPr>
              <a:defRPr sz="1700" b="0" i="0" u="none" strike="noStrike" baseline="0">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7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Equip-</a:t>
            </a:r>
          </a:p>
          <a:p>
            <a:pPr>
              <a:defRPr sz="2000" b="1" i="0" u="none" strike="noStrike">
                <a:solidFill>
                  <a:srgbClr val="595959"/>
                </a:solidFill>
                <a:latin typeface="Calibri"/>
              </a:defRPr>
            </a:pPr>
            <a:r>
              <a:rPr lang="en-US" sz="2000" b="1" i="0" u="none" strike="noStrike" dirty="0" err="1">
                <a:solidFill>
                  <a:srgbClr val="595959"/>
                </a:solidFill>
                <a:latin typeface="Calibri"/>
              </a:rPr>
              <a:t>ment</a:t>
            </a:r>
            <a:r>
              <a:rPr lang="en-US" sz="2000" b="1" i="0" u="none" strike="noStrike" dirty="0">
                <a:solidFill>
                  <a:srgbClr val="595959"/>
                </a:solidFill>
                <a:latin typeface="Calibri"/>
              </a:rPr>
              <a:t>/</a:t>
            </a:r>
          </a:p>
          <a:p>
            <a:pPr>
              <a:defRPr sz="2000" b="1" i="0" u="none" strike="noStrike">
                <a:solidFill>
                  <a:srgbClr val="595959"/>
                </a:solidFill>
                <a:latin typeface="Calibri"/>
              </a:defRPr>
            </a:pPr>
            <a:r>
              <a:rPr lang="en-US" sz="2000" b="1" i="0" u="none" strike="noStrike" dirty="0">
                <a:solidFill>
                  <a:srgbClr val="595959"/>
                </a:solidFill>
                <a:latin typeface="Calibri"/>
              </a:rPr>
              <a:t>Facilities</a:t>
            </a:r>
          </a:p>
        </c:rich>
      </c:tx>
      <c:layout>
        <c:manualLayout>
          <c:xMode val="edge"/>
          <c:yMode val="edge"/>
          <c:x val="9.135398500289206E-2"/>
          <c:y val="0.28510070426641937"/>
          <c:w val="0.32699699999999998"/>
          <c:h val="0.102198"/>
        </c:manualLayout>
      </c:layout>
      <c:overlay val="1"/>
      <c:spPr>
        <a:noFill/>
        <a:effectLst/>
      </c:spPr>
    </c:title>
    <c:autoTitleDeleted val="0"/>
    <c:plotArea>
      <c:layout>
        <c:manualLayout>
          <c:layoutTarget val="inner"/>
          <c:xMode val="edge"/>
          <c:yMode val="edge"/>
          <c:x val="5.0000000000000001E-3"/>
          <c:y val="5.0000000000000001E-3"/>
          <c:w val="0.30397000000000002"/>
          <c:h val="0.98750000000000004"/>
        </c:manualLayout>
      </c:layout>
      <c:doughnutChart>
        <c:varyColors val="0"/>
        <c:ser>
          <c:idx val="0"/>
          <c:order val="0"/>
          <c:tx>
            <c:strRef>
              <c:f>Sheet1!$A$2</c:f>
              <c:strCache>
                <c:ptCount val="1"/>
                <c:pt idx="0">
                  <c:v>Investments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B07-2B46-905B-A19EF5CDCD08}"/>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B07-2B46-905B-A19EF5CDCD08}"/>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B07-2B46-905B-A19EF5CDCD08}"/>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B07-2B46-905B-A19EF5CDCD08}"/>
              </c:ext>
            </c:extLst>
          </c:dPt>
          <c:dLbls>
            <c:dLbl>
              <c:idx val="0"/>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B07-2B46-905B-A19EF5CDCD08}"/>
                </c:ext>
              </c:extLst>
            </c:dLbl>
            <c:dLbl>
              <c:idx val="1"/>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B07-2B46-905B-A19EF5CDCD08}"/>
                </c:ext>
              </c:extLst>
            </c:dLbl>
            <c:dLbl>
              <c:idx val="2"/>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B07-2B46-905B-A19EF5CDCD08}"/>
                </c:ext>
              </c:extLst>
            </c:dLbl>
            <c:dLbl>
              <c:idx val="3"/>
              <c:numFmt formatCode="0%" sourceLinked="0"/>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B07-2B46-905B-A19EF5CDCD08}"/>
                </c:ext>
              </c:extLst>
            </c:dLbl>
            <c:numFmt formatCode="0%" sourceLinked="0"/>
            <c:spPr>
              <a:noFill/>
              <a:ln>
                <a:noFill/>
              </a:ln>
              <a:effectLst/>
            </c:spPr>
            <c:txPr>
              <a:bodyPr/>
              <a:lstStyle/>
              <a:p>
                <a:pPr>
                  <a:defRPr sz="14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Decreased</c:v>
                </c:pt>
                <c:pt idx="3">
                  <c:v>DNA</c:v>
                </c:pt>
              </c:strCache>
            </c:strRef>
          </c:cat>
          <c:val>
            <c:numRef>
              <c:f>Sheet1!$B$2:$E$2</c:f>
              <c:numCache>
                <c:formatCode>General</c:formatCode>
                <c:ptCount val="4"/>
                <c:pt idx="0">
                  <c:v>25</c:v>
                </c:pt>
                <c:pt idx="1">
                  <c:v>45</c:v>
                </c:pt>
                <c:pt idx="2">
                  <c:v>11</c:v>
                </c:pt>
                <c:pt idx="3">
                  <c:v>20</c:v>
                </c:pt>
              </c:numCache>
            </c:numRef>
          </c:val>
          <c:extLst>
            <c:ext xmlns:c16="http://schemas.microsoft.com/office/drawing/2014/chart" uri="{C3380CC4-5D6E-409C-BE32-E72D297353CC}">
              <c16:uniqueId val="{00000008-4B07-2B46-905B-A19EF5CDCD08}"/>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9853200000000002"/>
          <c:y val="0.35759600000000002"/>
          <c:w val="0.70146799999999998"/>
          <c:h val="0.137700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3.8106599999999997E-2"/>
          <c:y val="4.76836E-2"/>
          <c:w val="0.94777800000000001"/>
          <c:h val="0.76648700000000003"/>
        </c:manualLayout>
      </c:layout>
      <c:lineChart>
        <c:grouping val="standard"/>
        <c:varyColors val="0"/>
        <c:ser>
          <c:idx val="0"/>
          <c:order val="0"/>
          <c:tx>
            <c:strRef>
              <c:f>Sheet1!$B$1</c:f>
              <c:strCache>
                <c:ptCount val="1"/>
                <c:pt idx="0">
                  <c:v>Dissatisfied</c:v>
                </c:pt>
              </c:strCache>
            </c:strRef>
          </c:tx>
          <c:spPr>
            <a:ln w="31750" cap="rnd">
              <a:solidFill>
                <a:srgbClr val="C00000"/>
              </a:solidFill>
              <a:prstDash val="solid"/>
              <a:round/>
            </a:ln>
            <a:effectLst/>
          </c:spPr>
          <c:marker>
            <c:symbol val="circle"/>
            <c:size val="16"/>
            <c:spPr>
              <a:solidFill>
                <a:srgbClr val="C00000"/>
              </a:solidFill>
              <a:ln w="9525" cap="flat">
                <a:solidFill>
                  <a:srgbClr val="C0000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c:f>
              <c:strCache>
                <c:ptCount val="32"/>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strCache>
            </c:strRef>
          </c:cat>
          <c:val>
            <c:numRef>
              <c:f>Sheet1!$B$2:$B$33</c:f>
              <c:numCache>
                <c:formatCode>General</c:formatCode>
                <c:ptCount val="32"/>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pt idx="26">
                  <c:v>18</c:v>
                </c:pt>
                <c:pt idx="27">
                  <c:v>73</c:v>
                </c:pt>
                <c:pt idx="28">
                  <c:v>55</c:v>
                </c:pt>
                <c:pt idx="29">
                  <c:v>48</c:v>
                </c:pt>
                <c:pt idx="30">
                  <c:v>52</c:v>
                </c:pt>
                <c:pt idx="31">
                  <c:v>55</c:v>
                </c:pt>
              </c:numCache>
            </c:numRef>
          </c:val>
          <c:smooth val="0"/>
          <c:extLst>
            <c:ext xmlns:c16="http://schemas.microsoft.com/office/drawing/2014/chart" uri="{C3380CC4-5D6E-409C-BE32-E72D297353CC}">
              <c16:uniqueId val="{00000000-38EB-614F-BD67-7954A4843A85}"/>
            </c:ext>
          </c:extLst>
        </c:ser>
        <c:ser>
          <c:idx val="1"/>
          <c:order val="1"/>
          <c:tx>
            <c:strRef>
              <c:f>Sheet1!$C$1</c:f>
              <c:strCache>
                <c:ptCount val="1"/>
                <c:pt idx="0">
                  <c:v>Satisfied</c:v>
                </c:pt>
              </c:strCache>
            </c:strRef>
          </c:tx>
          <c:spPr>
            <a:ln w="31750" cap="rnd">
              <a:solidFill>
                <a:srgbClr val="0070C0"/>
              </a:solidFill>
              <a:prstDash val="solid"/>
              <a:round/>
            </a:ln>
            <a:effectLst/>
          </c:spPr>
          <c:marker>
            <c:symbol val="circle"/>
            <c:size val="16"/>
            <c:spPr>
              <a:solidFill>
                <a:srgbClr val="0070C0"/>
              </a:solidFill>
              <a:ln w="9525" cap="flat">
                <a:solidFill>
                  <a:srgbClr val="0070C0"/>
                </a:solidFill>
                <a:prstDash val="solid"/>
                <a:round/>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c:f>
              <c:strCache>
                <c:ptCount val="32"/>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strCache>
            </c:strRef>
          </c:cat>
          <c:val>
            <c:numRef>
              <c:f>Sheet1!$C$2:$C$33</c:f>
              <c:numCache>
                <c:formatCode>General</c:formatCode>
                <c:ptCount val="32"/>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pt idx="26">
                  <c:v>82</c:v>
                </c:pt>
                <c:pt idx="27">
                  <c:v>11</c:v>
                </c:pt>
                <c:pt idx="28">
                  <c:v>29</c:v>
                </c:pt>
                <c:pt idx="29">
                  <c:v>52</c:v>
                </c:pt>
                <c:pt idx="30">
                  <c:v>48</c:v>
                </c:pt>
                <c:pt idx="31">
                  <c:v>45</c:v>
                </c:pt>
              </c:numCache>
            </c:numRef>
          </c:val>
          <c:smooth val="0"/>
          <c:extLst>
            <c:ext xmlns:c16="http://schemas.microsoft.com/office/drawing/2014/chart" uri="{C3380CC4-5D6E-409C-BE32-E72D297353CC}">
              <c16:uniqueId val="{00000001-38EB-614F-BD67-7954A4843A85}"/>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37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22.5"/>
        <c:minorUnit val="11.25"/>
      </c:valAx>
      <c:spPr>
        <a:noFill/>
        <a:ln w="12700" cap="flat">
          <a:noFill/>
          <a:miter lim="400000"/>
        </a:ln>
        <a:effectLst/>
      </c:spPr>
    </c:plotArea>
    <c:legend>
      <c:legendPos val="r"/>
      <c:layout>
        <c:manualLayout>
          <c:xMode val="edge"/>
          <c:yMode val="edge"/>
          <c:x val="5.8562667227512646E-2"/>
          <c:y val="0.29657384238731632"/>
          <c:w val="0.357709"/>
          <c:h val="0.16209000000000001"/>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0100079249093E-2"/>
          <c:y val="0.22738480225126959"/>
          <c:w val="0.91989843028624207"/>
          <c:h val="0.59458140165132278"/>
        </c:manualLayout>
      </c:layout>
      <c:barChart>
        <c:barDir val="bar"/>
        <c:grouping val="percentStacked"/>
        <c:varyColors val="0"/>
        <c:ser>
          <c:idx val="0"/>
          <c:order val="0"/>
          <c:tx>
            <c:strRef>
              <c:f>Sheet1!$A$2</c:f>
              <c:strCache>
                <c:ptCount val="1"/>
                <c:pt idx="0">
                  <c:v>1 - Extremely Concerned</c:v>
                </c:pt>
              </c:strCache>
            </c:strRef>
          </c:tx>
          <c:spPr>
            <a:solidFill>
              <a:srgbClr val="C00000"/>
            </a:solidFill>
            <a:ln w="47625">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June 21</c:v>
                </c:pt>
                <c:pt idx="1">
                  <c:v>Nov 21</c:v>
                </c:pt>
                <c:pt idx="2">
                  <c:v>June 22</c:v>
                </c:pt>
              </c:strCache>
            </c:strRef>
          </c:cat>
          <c:val>
            <c:numRef>
              <c:f>Sheet1!$B$2:$D$2</c:f>
              <c:numCache>
                <c:formatCode>0%</c:formatCode>
                <c:ptCount val="3"/>
                <c:pt idx="0">
                  <c:v>0.4</c:v>
                </c:pt>
                <c:pt idx="1">
                  <c:v>0.47</c:v>
                </c:pt>
                <c:pt idx="2">
                  <c:v>0.53</c:v>
                </c:pt>
              </c:numCache>
            </c:numRef>
          </c:val>
          <c:extLst>
            <c:ext xmlns:c16="http://schemas.microsoft.com/office/drawing/2014/chart" uri="{C3380CC4-5D6E-409C-BE32-E72D297353CC}">
              <c16:uniqueId val="{00000000-51D2-3C42-86AD-D664D440B612}"/>
            </c:ext>
          </c:extLst>
        </c:ser>
        <c:ser>
          <c:idx val="1"/>
          <c:order val="1"/>
          <c:tx>
            <c:strRef>
              <c:f>Sheet1!$A$3</c:f>
              <c:strCache>
                <c:ptCount val="1"/>
                <c:pt idx="0">
                  <c:v>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June 21</c:v>
                </c:pt>
                <c:pt idx="1">
                  <c:v>Nov 21</c:v>
                </c:pt>
                <c:pt idx="2">
                  <c:v>June 22</c:v>
                </c:pt>
              </c:strCache>
            </c:strRef>
          </c:cat>
          <c:val>
            <c:numRef>
              <c:f>Sheet1!$B$3:$D$3</c:f>
              <c:numCache>
                <c:formatCode>0%</c:formatCode>
                <c:ptCount val="3"/>
                <c:pt idx="0">
                  <c:v>0.27</c:v>
                </c:pt>
                <c:pt idx="1">
                  <c:v>0.23</c:v>
                </c:pt>
                <c:pt idx="2">
                  <c:v>0.2</c:v>
                </c:pt>
              </c:numCache>
            </c:numRef>
          </c:val>
          <c:extLst>
            <c:ext xmlns:c16="http://schemas.microsoft.com/office/drawing/2014/chart" uri="{C3380CC4-5D6E-409C-BE32-E72D297353CC}">
              <c16:uniqueId val="{00000000-0121-E24C-AC56-24531B981E00}"/>
            </c:ext>
          </c:extLst>
        </c:ser>
        <c:ser>
          <c:idx val="2"/>
          <c:order val="2"/>
          <c:tx>
            <c:strRef>
              <c:f>Sheet1!$A$4</c:f>
              <c:strCache>
                <c:ptCount val="1"/>
                <c:pt idx="0">
                  <c:v>3</c:v>
                </c:pt>
              </c:strCache>
            </c:strRef>
          </c:tx>
          <c:spPr>
            <a:solidFill>
              <a:srgbClr val="FFFF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June 21</c:v>
                </c:pt>
                <c:pt idx="1">
                  <c:v>Nov 21</c:v>
                </c:pt>
                <c:pt idx="2">
                  <c:v>June 22</c:v>
                </c:pt>
              </c:strCache>
            </c:strRef>
          </c:cat>
          <c:val>
            <c:numRef>
              <c:f>Sheet1!$B$4:$D$4</c:f>
              <c:numCache>
                <c:formatCode>0%</c:formatCode>
                <c:ptCount val="3"/>
                <c:pt idx="0">
                  <c:v>0.2</c:v>
                </c:pt>
                <c:pt idx="1">
                  <c:v>0.19</c:v>
                </c:pt>
                <c:pt idx="2">
                  <c:v>0.14000000000000001</c:v>
                </c:pt>
              </c:numCache>
            </c:numRef>
          </c:val>
          <c:extLst>
            <c:ext xmlns:c16="http://schemas.microsoft.com/office/drawing/2014/chart" uri="{C3380CC4-5D6E-409C-BE32-E72D297353CC}">
              <c16:uniqueId val="{00000001-0121-E24C-AC56-24531B981E00}"/>
            </c:ext>
          </c:extLst>
        </c:ser>
        <c:ser>
          <c:idx val="3"/>
          <c:order val="3"/>
          <c:tx>
            <c:strRef>
              <c:f>Sheet1!$A$5</c:f>
              <c:strCache>
                <c:ptCount val="1"/>
                <c:pt idx="0">
                  <c:v>4</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June 21</c:v>
                </c:pt>
                <c:pt idx="1">
                  <c:v>Nov 21</c:v>
                </c:pt>
                <c:pt idx="2">
                  <c:v>June 22</c:v>
                </c:pt>
              </c:strCache>
            </c:strRef>
          </c:cat>
          <c:val>
            <c:numRef>
              <c:f>Sheet1!$B$5:$D$5</c:f>
              <c:numCache>
                <c:formatCode>0%</c:formatCode>
                <c:ptCount val="3"/>
                <c:pt idx="0">
                  <c:v>0.08</c:v>
                </c:pt>
                <c:pt idx="1">
                  <c:v>0.06</c:v>
                </c:pt>
                <c:pt idx="2">
                  <c:v>7.0000000000000007E-2</c:v>
                </c:pt>
              </c:numCache>
            </c:numRef>
          </c:val>
          <c:extLst>
            <c:ext xmlns:c16="http://schemas.microsoft.com/office/drawing/2014/chart" uri="{C3380CC4-5D6E-409C-BE32-E72D297353CC}">
              <c16:uniqueId val="{00000002-0121-E24C-AC56-24531B981E00}"/>
            </c:ext>
          </c:extLst>
        </c:ser>
        <c:ser>
          <c:idx val="4"/>
          <c:order val="4"/>
          <c:tx>
            <c:strRef>
              <c:f>Sheet1!$A$6</c:f>
              <c:strCache>
                <c:ptCount val="1"/>
                <c:pt idx="0">
                  <c:v>5 - Not Concerned At All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June 21</c:v>
                </c:pt>
                <c:pt idx="1">
                  <c:v>Nov 21</c:v>
                </c:pt>
                <c:pt idx="2">
                  <c:v>June 22</c:v>
                </c:pt>
              </c:strCache>
            </c:strRef>
          </c:cat>
          <c:val>
            <c:numRef>
              <c:f>Sheet1!$B$6:$D$6</c:f>
              <c:numCache>
                <c:formatCode>0%</c:formatCode>
                <c:ptCount val="3"/>
                <c:pt idx="0">
                  <c:v>0.06</c:v>
                </c:pt>
                <c:pt idx="1">
                  <c:v>0.06</c:v>
                </c:pt>
                <c:pt idx="2">
                  <c:v>0.06</c:v>
                </c:pt>
              </c:numCache>
            </c:numRef>
          </c:val>
          <c:extLst>
            <c:ext xmlns:c16="http://schemas.microsoft.com/office/drawing/2014/chart" uri="{C3380CC4-5D6E-409C-BE32-E72D297353CC}">
              <c16:uniqueId val="{00000003-0121-E24C-AC56-24531B981E00}"/>
            </c:ext>
          </c:extLst>
        </c:ser>
        <c:dLbls>
          <c:dLblPos val="ctr"/>
          <c:showLegendKey val="0"/>
          <c:showVal val="1"/>
          <c:showCatName val="0"/>
          <c:showSerName val="0"/>
          <c:showPercent val="0"/>
          <c:showBubbleSize val="0"/>
        </c:dLbls>
        <c:gapWidth val="219"/>
        <c:overlap val="100"/>
        <c:axId val="1183092607"/>
        <c:axId val="1233610159"/>
      </c:barChart>
      <c:valAx>
        <c:axId val="123361015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2"/>
      </c:valAx>
      <c:catAx>
        <c:axId val="1183092607"/>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1740000" spcFirstLastPara="1" vertOverflow="ellipsis" vert="horz" wrap="square" anchor="ctr" anchorCtr="0"/>
          <a:lstStyle/>
          <a:p>
            <a:pPr>
              <a:defRPr sz="1400" b="1" i="0" u="none" strike="noStrike" kern="1200" baseline="0">
                <a:solidFill>
                  <a:schemeClr val="tx1">
                    <a:lumMod val="65000"/>
                    <a:lumOff val="35000"/>
                  </a:schemeClr>
                </a:solidFill>
                <a:latin typeface="+mn-lt"/>
                <a:ea typeface="+mn-ea"/>
                <a:cs typeface="+mn-cs"/>
              </a:defRPr>
            </a:pPr>
            <a:endParaRPr lang="en-US"/>
          </a:p>
        </c:txPr>
        <c:crossAx val="1233610159"/>
        <c:crosses val="autoZero"/>
        <c:auto val="1"/>
        <c:lblAlgn val="ctr"/>
        <c:lblOffset val="100"/>
        <c:noMultiLvlLbl val="0"/>
      </c:catAx>
      <c:spPr>
        <a:noFill/>
        <a:ln>
          <a:noFill/>
        </a:ln>
        <a:effectLst/>
      </c:spPr>
    </c:plotArea>
    <c:legend>
      <c:legendPos val="b"/>
      <c:layout>
        <c:manualLayout>
          <c:xMode val="edge"/>
          <c:yMode val="edge"/>
          <c:x val="7.7070541693022437E-2"/>
          <c:y val="0.91172889473824492"/>
          <c:w val="0.84585891661395496"/>
          <c:h val="8.187368487579278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87510996720981E-2"/>
          <c:y val="6.9170483153891474E-2"/>
          <c:w val="0.92014222122857914"/>
          <c:h val="0.82487608372932986"/>
        </c:manualLayout>
      </c:layout>
      <c:lineChart>
        <c:grouping val="standard"/>
        <c:varyColors val="0"/>
        <c:ser>
          <c:idx val="0"/>
          <c:order val="0"/>
          <c:tx>
            <c:strRef>
              <c:f>Sheet1!$B$1</c:f>
              <c:strCache>
                <c:ptCount val="1"/>
                <c:pt idx="0">
                  <c:v>Pretty good/Excellent</c:v>
                </c:pt>
              </c:strCache>
            </c:strRef>
          </c:tx>
          <c:spPr>
            <a:ln w="47625" cap="rnd">
              <a:solidFill>
                <a:schemeClr val="accent1"/>
              </a:solidFill>
              <a:round/>
            </a:ln>
            <a:effectLst/>
          </c:spPr>
          <c:marker>
            <c:symbol val="circle"/>
            <c:size val="5"/>
            <c:spPr>
              <a:solidFill>
                <a:schemeClr val="accent1"/>
              </a:solidFill>
              <a:ln w="47625" cap="rnd">
                <a:solidFill>
                  <a:schemeClr val="accent1"/>
                </a:solidFill>
              </a:ln>
              <a:effectLst/>
            </c:spPr>
          </c:marker>
          <c:dLbls>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95-7B48-A489-6F36F6E707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Before COVID-19</c:v>
                </c:pt>
                <c:pt idx="1">
                  <c:v>May 2020</c:v>
                </c:pt>
                <c:pt idx="2">
                  <c:v>Nov 2020</c:v>
                </c:pt>
                <c:pt idx="3">
                  <c:v>June 2021 </c:v>
                </c:pt>
                <c:pt idx="4">
                  <c:v>Nov 2021</c:v>
                </c:pt>
                <c:pt idx="5">
                  <c:v>June 2022</c:v>
                </c:pt>
              </c:strCache>
            </c:strRef>
          </c:cat>
          <c:val>
            <c:numRef>
              <c:f>Sheet1!$B$2:$B$7</c:f>
              <c:numCache>
                <c:formatCode>0%</c:formatCode>
                <c:ptCount val="6"/>
                <c:pt idx="0">
                  <c:v>0.81</c:v>
                </c:pt>
                <c:pt idx="1">
                  <c:v>0.08</c:v>
                </c:pt>
                <c:pt idx="2">
                  <c:v>0.27</c:v>
                </c:pt>
                <c:pt idx="3">
                  <c:v>0.42</c:v>
                </c:pt>
                <c:pt idx="4">
                  <c:v>0.43</c:v>
                </c:pt>
                <c:pt idx="5">
                  <c:v>0.51</c:v>
                </c:pt>
              </c:numCache>
            </c:numRef>
          </c:val>
          <c:smooth val="0"/>
          <c:extLst>
            <c:ext xmlns:c16="http://schemas.microsoft.com/office/drawing/2014/chart" uri="{C3380CC4-5D6E-409C-BE32-E72D297353CC}">
              <c16:uniqueId val="{00000000-51D2-3C42-86AD-D664D440B612}"/>
            </c:ext>
          </c:extLst>
        </c:ser>
        <c:ser>
          <c:idx val="1"/>
          <c:order val="1"/>
          <c:tx>
            <c:strRef>
              <c:f>Sheet1!$C$1</c:f>
              <c:strCache>
                <c:ptCount val="1"/>
                <c:pt idx="0">
                  <c:v>Not so good/Poor</c:v>
                </c:pt>
              </c:strCache>
            </c:strRef>
          </c:tx>
          <c:spPr>
            <a:ln w="47625" cap="rnd">
              <a:solidFill>
                <a:schemeClr val="accent2"/>
              </a:solidFill>
              <a:round/>
            </a:ln>
            <a:effectLst/>
          </c:spPr>
          <c:marker>
            <c:symbol val="circle"/>
            <c:size val="5"/>
            <c:spPr>
              <a:solidFill>
                <a:schemeClr val="accent2"/>
              </a:solidFill>
              <a:ln w="47625" cap="rnd">
                <a:solidFill>
                  <a:schemeClr val="accent2"/>
                </a:solidFill>
              </a:ln>
              <a:effectLst/>
            </c:spPr>
          </c:marker>
          <c:dLbls>
            <c:dLbl>
              <c:idx val="0"/>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1D2-3C42-86AD-D664D440B612}"/>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95-7B48-A489-6F36F6E7077D}"/>
                </c:ext>
              </c:extLst>
            </c:dLbl>
            <c:dLbl>
              <c:idx val="4"/>
              <c:layout>
                <c:manualLayout>
                  <c:x val="-3.2378981540049985E-2"/>
                  <c:y val="5.23490048437821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D8A-9943-AC58-2263C8967E2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Before COVID-19</c:v>
                </c:pt>
                <c:pt idx="1">
                  <c:v>May 2020</c:v>
                </c:pt>
                <c:pt idx="2">
                  <c:v>Nov 2020</c:v>
                </c:pt>
                <c:pt idx="3">
                  <c:v>June 2021 </c:v>
                </c:pt>
                <c:pt idx="4">
                  <c:v>Nov 2021</c:v>
                </c:pt>
                <c:pt idx="5">
                  <c:v>June 2022</c:v>
                </c:pt>
              </c:strCache>
            </c:strRef>
          </c:cat>
          <c:val>
            <c:numRef>
              <c:f>Sheet1!$C$2:$C$7</c:f>
              <c:numCache>
                <c:formatCode>0%</c:formatCode>
                <c:ptCount val="6"/>
                <c:pt idx="0">
                  <c:v>0.04</c:v>
                </c:pt>
                <c:pt idx="1">
                  <c:v>0.77</c:v>
                </c:pt>
                <c:pt idx="2">
                  <c:v>0.5</c:v>
                </c:pt>
                <c:pt idx="3">
                  <c:v>0.27</c:v>
                </c:pt>
                <c:pt idx="4">
                  <c:v>0.24</c:v>
                </c:pt>
                <c:pt idx="5">
                  <c:v>0.15</c:v>
                </c:pt>
              </c:numCache>
            </c:numRef>
          </c:val>
          <c:smooth val="0"/>
          <c:extLst>
            <c:ext xmlns:c16="http://schemas.microsoft.com/office/drawing/2014/chart" uri="{C3380CC4-5D6E-409C-BE32-E72D297353CC}">
              <c16:uniqueId val="{00000001-51D2-3C42-86AD-D664D440B612}"/>
            </c:ext>
          </c:extLst>
        </c:ser>
        <c:ser>
          <c:idx val="2"/>
          <c:order val="2"/>
          <c:tx>
            <c:strRef>
              <c:f>Sheet1!$D$1</c:f>
              <c:strCache>
                <c:ptCount val="1"/>
                <c:pt idx="0">
                  <c:v>Just Okay/Surviving</c:v>
                </c:pt>
              </c:strCache>
            </c:strRef>
          </c:tx>
          <c:spPr>
            <a:ln w="47625" cap="rnd">
              <a:solidFill>
                <a:schemeClr val="accent3"/>
              </a:solidFill>
              <a:round/>
            </a:ln>
            <a:effectLst/>
          </c:spPr>
          <c:marker>
            <c:symbol val="circle"/>
            <c:size val="5"/>
            <c:spPr>
              <a:solidFill>
                <a:schemeClr val="accent3"/>
              </a:solidFill>
              <a:ln w="47625" cap="rnd">
                <a:solidFill>
                  <a:schemeClr val="accent3"/>
                </a:solidFill>
              </a:ln>
              <a:effectLst/>
            </c:spPr>
          </c:marker>
          <c:dLbls>
            <c:dLbl>
              <c:idx val="0"/>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95-7B48-A489-6F36F6E7077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Before COVID-19</c:v>
                </c:pt>
                <c:pt idx="1">
                  <c:v>May 2020</c:v>
                </c:pt>
                <c:pt idx="2">
                  <c:v>Nov 2020</c:v>
                </c:pt>
                <c:pt idx="3">
                  <c:v>June 2021 </c:v>
                </c:pt>
                <c:pt idx="4">
                  <c:v>Nov 2021</c:v>
                </c:pt>
                <c:pt idx="5">
                  <c:v>June 2022</c:v>
                </c:pt>
              </c:strCache>
            </c:strRef>
          </c:cat>
          <c:val>
            <c:numRef>
              <c:f>Sheet1!$D$2:$D$7</c:f>
              <c:numCache>
                <c:formatCode>0%</c:formatCode>
                <c:ptCount val="6"/>
                <c:pt idx="0">
                  <c:v>0.15</c:v>
                </c:pt>
                <c:pt idx="1">
                  <c:v>0.16</c:v>
                </c:pt>
                <c:pt idx="2">
                  <c:v>0.24</c:v>
                </c:pt>
                <c:pt idx="3">
                  <c:v>0.31</c:v>
                </c:pt>
                <c:pt idx="4">
                  <c:v>0.33</c:v>
                </c:pt>
                <c:pt idx="5">
                  <c:v>0.34</c:v>
                </c:pt>
              </c:numCache>
            </c:numRef>
          </c:val>
          <c:smooth val="0"/>
          <c:extLst>
            <c:ext xmlns:c16="http://schemas.microsoft.com/office/drawing/2014/chart" uri="{C3380CC4-5D6E-409C-BE32-E72D297353CC}">
              <c16:uniqueId val="{00000003-51D2-3C42-86AD-D664D440B612}"/>
            </c:ext>
          </c:extLst>
        </c:ser>
        <c:dLbls>
          <c:showLegendKey val="0"/>
          <c:showVal val="1"/>
          <c:showCatName val="0"/>
          <c:showSerName val="0"/>
          <c:showPercent val="0"/>
          <c:showBubbleSize val="0"/>
        </c:dLbls>
        <c:marker val="1"/>
        <c:smooth val="0"/>
        <c:axId val="1183092607"/>
        <c:axId val="1233610159"/>
      </c:lineChart>
      <c:catAx>
        <c:axId val="118309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1"/>
      </c:valAx>
      <c:spPr>
        <a:noFill/>
        <a:ln>
          <a:noFill/>
        </a:ln>
        <a:effectLst/>
      </c:spPr>
    </c:plotArea>
    <c:legend>
      <c:legendPos val="b"/>
      <c:layout>
        <c:manualLayout>
          <c:xMode val="edge"/>
          <c:yMode val="edge"/>
          <c:x val="0.14659980932958172"/>
          <c:y val="3.7741615206262459E-3"/>
          <c:w val="0.76451044597610884"/>
          <c:h val="7.4957871033166312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87510996720981E-2"/>
          <c:y val="3.6406604181579573E-2"/>
          <c:w val="0.90427195345387923"/>
          <c:h val="0.86739301852183248"/>
        </c:manualLayout>
      </c:layout>
      <c:barChart>
        <c:barDir val="col"/>
        <c:grouping val="stacked"/>
        <c:varyColors val="0"/>
        <c:ser>
          <c:idx val="0"/>
          <c:order val="0"/>
          <c:tx>
            <c:strRef>
              <c:f>Sheet1!$B$1</c:f>
              <c:strCache>
                <c:ptCount val="1"/>
                <c:pt idx="0">
                  <c:v>Absolutely</c:v>
                </c:pt>
              </c:strCache>
            </c:strRef>
          </c:tx>
          <c:spPr>
            <a:solidFill>
              <a:schemeClr val="accent1"/>
            </a:solidFill>
            <a:ln w="47625">
              <a:noFill/>
            </a:ln>
            <a:effectLst/>
          </c:spPr>
          <c:invertIfNegative val="0"/>
          <c:dPt>
            <c:idx val="2"/>
            <c:invertIfNegative val="0"/>
            <c:bubble3D val="0"/>
            <c:spPr>
              <a:solidFill>
                <a:schemeClr val="accent3"/>
              </a:solidFill>
              <a:ln w="47625">
                <a:noFill/>
              </a:ln>
              <a:effectLst/>
            </c:spPr>
            <c:extLst>
              <c:ext xmlns:c16="http://schemas.microsoft.com/office/drawing/2014/chart" uri="{C3380CC4-5D6E-409C-BE32-E72D297353CC}">
                <c16:uniqueId val="{00000000-5F95-7B48-A489-6F36F6E7077D}"/>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 </c:v>
                </c:pt>
                <c:pt idx="2">
                  <c:v>Haven't Decided</c:v>
                </c:pt>
              </c:strCache>
            </c:strRef>
          </c:cat>
          <c:val>
            <c:numRef>
              <c:f>Sheet1!$B$2:$B$4</c:f>
              <c:numCache>
                <c:formatCode>0%</c:formatCode>
                <c:ptCount val="3"/>
                <c:pt idx="0">
                  <c:v>0.26</c:v>
                </c:pt>
                <c:pt idx="1">
                  <c:v>0.31</c:v>
                </c:pt>
                <c:pt idx="2">
                  <c:v>0.08</c:v>
                </c:pt>
              </c:numCache>
            </c:numRef>
          </c:val>
          <c:extLst>
            <c:ext xmlns:c16="http://schemas.microsoft.com/office/drawing/2014/chart" uri="{C3380CC4-5D6E-409C-BE32-E72D297353CC}">
              <c16:uniqueId val="{00000000-51D2-3C42-86AD-D664D440B612}"/>
            </c:ext>
          </c:extLst>
        </c:ser>
        <c:ser>
          <c:idx val="1"/>
          <c:order val="1"/>
          <c:tx>
            <c:strRef>
              <c:f>Sheet1!$C$1</c:f>
              <c:strCache>
                <c:ptCount val="1"/>
                <c:pt idx="0">
                  <c:v>Probably</c:v>
                </c:pt>
              </c:strCache>
            </c:strRef>
          </c:tx>
          <c:spPr>
            <a:solidFill>
              <a:schemeClr val="accent2"/>
            </a:solidFill>
            <a:ln w="47625">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0850-F64E-A581-C5BCC93A764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 </c:v>
                </c:pt>
                <c:pt idx="2">
                  <c:v>Haven't Decided</c:v>
                </c:pt>
              </c:strCache>
            </c:strRef>
          </c:cat>
          <c:val>
            <c:numRef>
              <c:f>Sheet1!$C$2:$C$4</c:f>
              <c:numCache>
                <c:formatCode>0%</c:formatCode>
                <c:ptCount val="3"/>
                <c:pt idx="0">
                  <c:v>0.23</c:v>
                </c:pt>
                <c:pt idx="1">
                  <c:v>0.13</c:v>
                </c:pt>
              </c:numCache>
            </c:numRef>
          </c:val>
          <c:extLst>
            <c:ext xmlns:c16="http://schemas.microsoft.com/office/drawing/2014/chart" uri="{C3380CC4-5D6E-409C-BE32-E72D297353CC}">
              <c16:uniqueId val="{00000001-51D2-3C42-86AD-D664D440B612}"/>
            </c:ext>
          </c:extLst>
        </c:ser>
        <c:dLbls>
          <c:showLegendKey val="0"/>
          <c:showVal val="1"/>
          <c:showCatName val="0"/>
          <c:showSerName val="0"/>
          <c:showPercent val="0"/>
          <c:showBubbleSize val="0"/>
        </c:dLbls>
        <c:gapWidth val="219"/>
        <c:overlap val="100"/>
        <c:axId val="1183092607"/>
        <c:axId val="1233610159"/>
      </c:barChart>
      <c:catAx>
        <c:axId val="1183092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83092607"/>
        <c:crosses val="autoZero"/>
        <c:crossBetween val="between"/>
        <c:majorUnit val="0.2"/>
      </c:valAx>
      <c:spPr>
        <a:noFill/>
        <a:ln>
          <a:noFill/>
        </a:ln>
        <a:effectLst/>
      </c:spPr>
    </c:plotArea>
    <c:legend>
      <c:legendPos val="b"/>
      <c:layout>
        <c:manualLayout>
          <c:xMode val="edge"/>
          <c:yMode val="edge"/>
          <c:x val="0.22162289335543583"/>
          <c:y val="0.89069023307393602"/>
          <c:w val="0.27686039980805721"/>
          <c:h val="7.670570098693803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27770901040417"/>
          <c:y val="9.0962441314553985E-3"/>
          <c:w val="0.48274469067405357"/>
          <c:h val="1"/>
        </c:manualLayout>
      </c:layout>
      <c:pieChart>
        <c:varyColors val="1"/>
        <c:ser>
          <c:idx val="0"/>
          <c:order val="0"/>
          <c:tx>
            <c:strRef>
              <c:f>Sheet1!$B$1</c:f>
              <c:strCache>
                <c:ptCount val="1"/>
                <c:pt idx="0">
                  <c:v>Column1</c:v>
                </c:pt>
              </c:strCache>
            </c:strRef>
          </c:tx>
          <c:spPr>
            <a:ln w="47625"/>
          </c:spPr>
          <c:dPt>
            <c:idx val="0"/>
            <c:bubble3D val="0"/>
            <c:spPr>
              <a:solidFill>
                <a:schemeClr val="accent1"/>
              </a:solidFill>
              <a:ln w="47625">
                <a:noFill/>
              </a:ln>
              <a:effectLst/>
            </c:spPr>
            <c:extLst>
              <c:ext xmlns:c16="http://schemas.microsoft.com/office/drawing/2014/chart" uri="{C3380CC4-5D6E-409C-BE32-E72D297353CC}">
                <c16:uniqueId val="{00000000-AA0F-554C-8C9A-761B170D06B6}"/>
              </c:ext>
            </c:extLst>
          </c:dPt>
          <c:dPt>
            <c:idx val="1"/>
            <c:bubble3D val="0"/>
            <c:spPr>
              <a:solidFill>
                <a:schemeClr val="accent2"/>
              </a:solidFill>
              <a:ln w="47625">
                <a:noFill/>
              </a:ln>
              <a:effectLst/>
            </c:spPr>
            <c:extLst>
              <c:ext xmlns:c16="http://schemas.microsoft.com/office/drawing/2014/chart" uri="{C3380CC4-5D6E-409C-BE32-E72D297353CC}">
                <c16:uniqueId val="{00000003-5F95-7B48-A489-6F36F6E7077D}"/>
              </c:ext>
            </c:extLst>
          </c:dPt>
          <c:dPt>
            <c:idx val="2"/>
            <c:bubble3D val="0"/>
            <c:spPr>
              <a:solidFill>
                <a:schemeClr val="accent3"/>
              </a:solidFill>
              <a:ln w="47625">
                <a:noFill/>
              </a:ln>
              <a:effectLst/>
            </c:spPr>
            <c:extLst>
              <c:ext xmlns:c16="http://schemas.microsoft.com/office/drawing/2014/chart" uri="{C3380CC4-5D6E-409C-BE32-E72D297353CC}">
                <c16:uniqueId val="{00000000-5F95-7B48-A489-6F36F6E7077D}"/>
              </c:ext>
            </c:extLst>
          </c:dPt>
          <c:dPt>
            <c:idx val="3"/>
            <c:bubble3D val="0"/>
            <c:spPr>
              <a:solidFill>
                <a:schemeClr val="accent4"/>
              </a:solidFill>
              <a:ln w="47625">
                <a:noFill/>
              </a:ln>
              <a:effectLst/>
            </c:spPr>
            <c:extLst>
              <c:ext xmlns:c16="http://schemas.microsoft.com/office/drawing/2014/chart" uri="{C3380CC4-5D6E-409C-BE32-E72D297353CC}">
                <c16:uniqueId val="{00000007-DF20-5144-B708-9B34DFE9D267}"/>
              </c:ext>
            </c:extLst>
          </c:dPt>
          <c:dPt>
            <c:idx val="4"/>
            <c:bubble3D val="0"/>
            <c:spPr>
              <a:solidFill>
                <a:schemeClr val="accent5"/>
              </a:solidFill>
              <a:ln w="47625">
                <a:noFill/>
              </a:ln>
              <a:effectLst/>
            </c:spPr>
            <c:extLst>
              <c:ext xmlns:c16="http://schemas.microsoft.com/office/drawing/2014/chart" uri="{C3380CC4-5D6E-409C-BE32-E72D297353CC}">
                <c16:uniqueId val="{00000009-DF20-5144-B708-9B34DFE9D267}"/>
              </c:ext>
            </c:extLst>
          </c:dPt>
          <c:dPt>
            <c:idx val="5"/>
            <c:bubble3D val="0"/>
            <c:spPr>
              <a:solidFill>
                <a:schemeClr val="accent6"/>
              </a:solidFill>
              <a:ln w="47625">
                <a:noFill/>
              </a:ln>
              <a:effectLst/>
            </c:spPr>
            <c:extLst>
              <c:ext xmlns:c16="http://schemas.microsoft.com/office/drawing/2014/chart" uri="{C3380CC4-5D6E-409C-BE32-E72D297353CC}">
                <c16:uniqueId val="{0000000B-DF20-5144-B708-9B34DFE9D267}"/>
              </c:ext>
            </c:extLst>
          </c:dPt>
          <c:dPt>
            <c:idx val="6"/>
            <c:bubble3D val="0"/>
            <c:spPr>
              <a:solidFill>
                <a:schemeClr val="accent1">
                  <a:lumMod val="60000"/>
                </a:schemeClr>
              </a:solidFill>
              <a:ln w="47625">
                <a:noFill/>
              </a:ln>
              <a:effectLst/>
            </c:spPr>
            <c:extLst>
              <c:ext xmlns:c16="http://schemas.microsoft.com/office/drawing/2014/chart" uri="{C3380CC4-5D6E-409C-BE32-E72D297353CC}">
                <c16:uniqueId val="{0000000D-DF20-5144-B708-9B34DFE9D267}"/>
              </c:ext>
            </c:extLst>
          </c:dPt>
          <c:dPt>
            <c:idx val="7"/>
            <c:bubble3D val="0"/>
            <c:spPr>
              <a:solidFill>
                <a:schemeClr val="accent2">
                  <a:lumMod val="60000"/>
                </a:schemeClr>
              </a:solidFill>
              <a:ln w="47625">
                <a:noFill/>
              </a:ln>
              <a:effectLst/>
            </c:spPr>
            <c:extLst>
              <c:ext xmlns:c16="http://schemas.microsoft.com/office/drawing/2014/chart" uri="{C3380CC4-5D6E-409C-BE32-E72D297353CC}">
                <c16:uniqueId val="{0000000F-DF20-5144-B708-9B34DFE9D267}"/>
              </c:ext>
            </c:extLst>
          </c:dPt>
          <c:dLbls>
            <c:dLbl>
              <c:idx val="0"/>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0F-554C-8C9A-761B170D06B6}"/>
                </c:ext>
              </c:extLst>
            </c:dLbl>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F95-7B48-A489-6F36F6E7077D}"/>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95-7B48-A489-6F36F6E7077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Already Fully Recovered</c:v>
                </c:pt>
                <c:pt idx="1">
                  <c:v>By Q3 2022</c:v>
                </c:pt>
                <c:pt idx="2">
                  <c:v>By Q4 2022</c:v>
                </c:pt>
                <c:pt idx="3">
                  <c:v>2023 or later</c:v>
                </c:pt>
                <c:pt idx="4">
                  <c:v>Not Sure I Will Ever Recover</c:v>
                </c:pt>
              </c:strCache>
            </c:strRef>
          </c:cat>
          <c:val>
            <c:numRef>
              <c:f>Sheet1!$B$2:$B$6</c:f>
              <c:numCache>
                <c:formatCode>0%</c:formatCode>
                <c:ptCount val="5"/>
                <c:pt idx="0">
                  <c:v>0.37</c:v>
                </c:pt>
                <c:pt idx="1">
                  <c:v>0.06</c:v>
                </c:pt>
                <c:pt idx="2">
                  <c:v>0.08</c:v>
                </c:pt>
                <c:pt idx="3">
                  <c:v>0.28999999999999998</c:v>
                </c:pt>
                <c:pt idx="4">
                  <c:v>0.21</c:v>
                </c:pt>
              </c:numCache>
            </c:numRef>
          </c:val>
          <c:extLst>
            <c:ext xmlns:c16="http://schemas.microsoft.com/office/drawing/2014/chart" uri="{C3380CC4-5D6E-409C-BE32-E72D297353CC}">
              <c16:uniqueId val="{00000000-51D2-3C42-86AD-D664D440B61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0496306555863339E-2"/>
          <c:y val="0.21899398358655875"/>
          <c:w val="0.34200074886761039"/>
          <c:h val="0.61094968073020739"/>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8754600000000002"/>
          <c:y val="0"/>
          <c:w val="0.42490899999999998"/>
          <c:h val="0.11960899999999999"/>
        </c:manualLayout>
      </c:layout>
      <c:overlay val="1"/>
      <c:spPr>
        <a:noFill/>
        <a:effectLst/>
      </c:spPr>
    </c:title>
    <c:autoTitleDeleted val="0"/>
    <c:plotArea>
      <c:layout>
        <c:manualLayout>
          <c:layoutTarget val="inner"/>
          <c:xMode val="edge"/>
          <c:yMode val="edge"/>
          <c:x val="1.54666E-2"/>
          <c:y val="0.11960899999999999"/>
          <c:w val="0.97953299999999999"/>
          <c:h val="0.70226299999999997"/>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Sheet1!$B$2:$B$22</c:f>
              <c:numCache>
                <c:formatCode>General</c:formatCode>
                <c:ptCount val="21"/>
                <c:pt idx="0">
                  <c:v>43</c:v>
                </c:pt>
                <c:pt idx="1">
                  <c:v>39</c:v>
                </c:pt>
                <c:pt idx="2">
                  <c:v>44</c:v>
                </c:pt>
                <c:pt idx="3">
                  <c:v>42</c:v>
                </c:pt>
                <c:pt idx="4">
                  <c:v>50</c:v>
                </c:pt>
                <c:pt idx="5">
                  <c:v>48</c:v>
                </c:pt>
                <c:pt idx="6">
                  <c:v>62</c:v>
                </c:pt>
                <c:pt idx="7">
                  <c:v>61</c:v>
                </c:pt>
                <c:pt idx="8">
                  <c:v>66</c:v>
                </c:pt>
                <c:pt idx="9">
                  <c:v>63</c:v>
                </c:pt>
                <c:pt idx="10">
                  <c:v>60</c:v>
                </c:pt>
                <c:pt idx="11">
                  <c:v>62</c:v>
                </c:pt>
                <c:pt idx="12">
                  <c:v>61</c:v>
                </c:pt>
                <c:pt idx="13">
                  <c:v>57</c:v>
                </c:pt>
                <c:pt idx="14">
                  <c:v>68</c:v>
                </c:pt>
                <c:pt idx="15">
                  <c:v>58</c:v>
                </c:pt>
                <c:pt idx="16">
                  <c:v>59</c:v>
                </c:pt>
                <c:pt idx="17">
                  <c:v>60</c:v>
                </c:pt>
                <c:pt idx="18">
                  <c:v>57</c:v>
                </c:pt>
                <c:pt idx="19">
                  <c:v>53</c:v>
                </c:pt>
                <c:pt idx="20">
                  <c:v>50</c:v>
                </c:pt>
              </c:numCache>
            </c:numRef>
          </c:val>
          <c:smooth val="0"/>
          <c:extLst>
            <c:ext xmlns:c16="http://schemas.microsoft.com/office/drawing/2014/chart" uri="{C3380CC4-5D6E-409C-BE32-E72D297353CC}">
              <c16:uniqueId val="{00000000-61A2-EE48-993F-5BE07F4EDA3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Sheet1!$C$2:$C$22</c:f>
              <c:numCache>
                <c:formatCode>General</c:formatCode>
                <c:ptCount val="21"/>
                <c:pt idx="0">
                  <c:v>9</c:v>
                </c:pt>
                <c:pt idx="1">
                  <c:v>16</c:v>
                </c:pt>
                <c:pt idx="2">
                  <c:v>10</c:v>
                </c:pt>
                <c:pt idx="3">
                  <c:v>11</c:v>
                </c:pt>
                <c:pt idx="4">
                  <c:v>6</c:v>
                </c:pt>
                <c:pt idx="5">
                  <c:v>7</c:v>
                </c:pt>
                <c:pt idx="6">
                  <c:v>3</c:v>
                </c:pt>
                <c:pt idx="7">
                  <c:v>5</c:v>
                </c:pt>
                <c:pt idx="8">
                  <c:v>5</c:v>
                </c:pt>
                <c:pt idx="9">
                  <c:v>5</c:v>
                </c:pt>
                <c:pt idx="10">
                  <c:v>4</c:v>
                </c:pt>
                <c:pt idx="11">
                  <c:v>6</c:v>
                </c:pt>
                <c:pt idx="12">
                  <c:v>5</c:v>
                </c:pt>
                <c:pt idx="13">
                  <c:v>8</c:v>
                </c:pt>
                <c:pt idx="14">
                  <c:v>3</c:v>
                </c:pt>
                <c:pt idx="15">
                  <c:v>7</c:v>
                </c:pt>
                <c:pt idx="16">
                  <c:v>7</c:v>
                </c:pt>
                <c:pt idx="17">
                  <c:v>6</c:v>
                </c:pt>
                <c:pt idx="18">
                  <c:v>11</c:v>
                </c:pt>
                <c:pt idx="19">
                  <c:v>13</c:v>
                </c:pt>
                <c:pt idx="20">
                  <c:v>13</c:v>
                </c:pt>
              </c:numCache>
            </c:numRef>
          </c:val>
          <c:smooth val="0"/>
          <c:extLst>
            <c:ext xmlns:c16="http://schemas.microsoft.com/office/drawing/2014/chart" uri="{C3380CC4-5D6E-409C-BE32-E72D297353CC}">
              <c16:uniqueId val="{00000001-61A2-EE48-993F-5BE07F4EDA3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Sheet1!$D$2:$D$22</c:f>
              <c:numCache>
                <c:formatCode>General</c:formatCode>
                <c:ptCount val="21"/>
                <c:pt idx="0">
                  <c:v>40</c:v>
                </c:pt>
                <c:pt idx="1">
                  <c:v>40</c:v>
                </c:pt>
                <c:pt idx="2">
                  <c:v>38</c:v>
                </c:pt>
                <c:pt idx="3">
                  <c:v>40</c:v>
                </c:pt>
                <c:pt idx="4">
                  <c:v>35</c:v>
                </c:pt>
                <c:pt idx="5">
                  <c:v>37</c:v>
                </c:pt>
                <c:pt idx="6">
                  <c:v>29</c:v>
                </c:pt>
                <c:pt idx="7">
                  <c:v>29</c:v>
                </c:pt>
                <c:pt idx="8">
                  <c:v>25</c:v>
                </c:pt>
                <c:pt idx="9">
                  <c:v>26</c:v>
                </c:pt>
                <c:pt idx="10">
                  <c:v>30</c:v>
                </c:pt>
                <c:pt idx="11">
                  <c:v>26</c:v>
                </c:pt>
                <c:pt idx="12">
                  <c:v>32</c:v>
                </c:pt>
                <c:pt idx="13">
                  <c:v>37</c:v>
                </c:pt>
                <c:pt idx="14">
                  <c:v>26</c:v>
                </c:pt>
                <c:pt idx="15">
                  <c:v>31</c:v>
                </c:pt>
                <c:pt idx="16">
                  <c:v>33</c:v>
                </c:pt>
                <c:pt idx="17">
                  <c:v>32</c:v>
                </c:pt>
                <c:pt idx="18">
                  <c:v>28</c:v>
                </c:pt>
                <c:pt idx="19">
                  <c:v>30</c:v>
                </c:pt>
                <c:pt idx="20">
                  <c:v>32</c:v>
                </c:pt>
              </c:numCache>
            </c:numRef>
          </c:val>
          <c:smooth val="0"/>
          <c:extLst>
            <c:ext xmlns:c16="http://schemas.microsoft.com/office/drawing/2014/chart" uri="{C3380CC4-5D6E-409C-BE32-E72D297353CC}">
              <c16:uniqueId val="{00000002-61A2-EE48-993F-5BE07F4EDA3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390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7.5"/>
        <c:minorUnit val="8.75"/>
      </c:valAx>
      <c:spPr>
        <a:noFill/>
        <a:ln w="12700" cap="flat">
          <a:noFill/>
          <a:miter lim="400000"/>
        </a:ln>
        <a:effectLst/>
      </c:spPr>
    </c:plotArea>
    <c:legend>
      <c:legendPos val="r"/>
      <c:layout>
        <c:manualLayout>
          <c:xMode val="edge"/>
          <c:yMode val="edge"/>
          <c:x val="0.33793947407541236"/>
          <c:y val="0.42091369838992582"/>
          <c:w val="0.55971300000000002"/>
          <c:h val="9.0499999999999997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200" b="1" i="0" u="none" strike="noStrike">
                <a:solidFill>
                  <a:srgbClr val="404040"/>
                </a:solidFill>
                <a:latin typeface="Calibri"/>
              </a:defRPr>
            </a:pPr>
            <a:r>
              <a:rPr lang="en-US" sz="2200" b="1" i="0" u="none" strike="noStrike">
                <a:solidFill>
                  <a:srgbClr val="404040"/>
                </a:solidFill>
                <a:latin typeface="Calibri"/>
              </a:rPr>
              <a:t>Over The Next Six Months ...</a:t>
            </a:r>
          </a:p>
        </c:rich>
      </c:tx>
      <c:layout>
        <c:manualLayout>
          <c:xMode val="edge"/>
          <c:yMode val="edge"/>
          <c:x val="0.29059499999999999"/>
          <c:y val="0"/>
          <c:w val="0.41881000000000002"/>
          <c:h val="0.11951100000000001"/>
        </c:manualLayout>
      </c:layout>
      <c:overlay val="1"/>
      <c:spPr>
        <a:noFill/>
        <a:effectLst/>
      </c:spPr>
    </c:title>
    <c:autoTitleDeleted val="0"/>
    <c:plotArea>
      <c:layout>
        <c:manualLayout>
          <c:layoutTarget val="inner"/>
          <c:xMode val="edge"/>
          <c:yMode val="edge"/>
          <c:x val="1.5244600000000001E-2"/>
          <c:y val="0.11951100000000001"/>
          <c:w val="0.97975500000000004"/>
          <c:h val="0.70249499999999998"/>
        </c:manualLayout>
      </c:layout>
      <c:lineChart>
        <c:grouping val="standard"/>
        <c:varyColors val="0"/>
        <c:ser>
          <c:idx val="0"/>
          <c:order val="0"/>
          <c:tx>
            <c:strRef>
              <c:f>Sheet1!$B$1</c:f>
              <c:strCache>
                <c:ptCount val="1"/>
                <c:pt idx="0">
                  <c:v>Increase</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Sheet1!$B$2:$B$22</c:f>
              <c:numCache>
                <c:formatCode>General</c:formatCode>
                <c:ptCount val="21"/>
                <c:pt idx="0">
                  <c:v>38</c:v>
                </c:pt>
                <c:pt idx="1">
                  <c:v>30</c:v>
                </c:pt>
                <c:pt idx="2">
                  <c:v>39</c:v>
                </c:pt>
                <c:pt idx="3">
                  <c:v>32</c:v>
                </c:pt>
                <c:pt idx="4">
                  <c:v>40</c:v>
                </c:pt>
                <c:pt idx="5">
                  <c:v>36</c:v>
                </c:pt>
                <c:pt idx="6">
                  <c:v>50</c:v>
                </c:pt>
                <c:pt idx="7">
                  <c:v>50</c:v>
                </c:pt>
                <c:pt idx="8">
                  <c:v>56</c:v>
                </c:pt>
                <c:pt idx="9">
                  <c:v>54</c:v>
                </c:pt>
                <c:pt idx="10">
                  <c:v>54</c:v>
                </c:pt>
                <c:pt idx="11">
                  <c:v>53</c:v>
                </c:pt>
                <c:pt idx="12">
                  <c:v>56</c:v>
                </c:pt>
                <c:pt idx="13">
                  <c:v>53</c:v>
                </c:pt>
                <c:pt idx="14">
                  <c:v>58</c:v>
                </c:pt>
                <c:pt idx="15">
                  <c:v>49</c:v>
                </c:pt>
                <c:pt idx="16">
                  <c:v>49</c:v>
                </c:pt>
                <c:pt idx="17">
                  <c:v>52</c:v>
                </c:pt>
                <c:pt idx="18">
                  <c:v>44</c:v>
                </c:pt>
                <c:pt idx="19">
                  <c:v>39</c:v>
                </c:pt>
                <c:pt idx="20">
                  <c:v>37</c:v>
                </c:pt>
              </c:numCache>
            </c:numRef>
          </c:val>
          <c:smooth val="0"/>
          <c:extLst>
            <c:ext xmlns:c16="http://schemas.microsoft.com/office/drawing/2014/chart" uri="{C3380CC4-5D6E-409C-BE32-E72D297353CC}">
              <c16:uniqueId val="{00000000-618D-8D45-85AE-141478A98E0F}"/>
            </c:ext>
          </c:extLst>
        </c:ser>
        <c:ser>
          <c:idx val="1"/>
          <c:order val="1"/>
          <c:tx>
            <c:strRef>
              <c:f>Sheet1!$C$1</c:f>
              <c:strCache>
                <c:ptCount val="1"/>
                <c:pt idx="0">
                  <c:v>Decrease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Sheet1!$C$2:$C$22</c:f>
              <c:numCache>
                <c:formatCode>General</c:formatCode>
                <c:ptCount val="21"/>
                <c:pt idx="0">
                  <c:v>17</c:v>
                </c:pt>
                <c:pt idx="1">
                  <c:v>21</c:v>
                </c:pt>
                <c:pt idx="2">
                  <c:v>15</c:v>
                </c:pt>
                <c:pt idx="3">
                  <c:v>20</c:v>
                </c:pt>
                <c:pt idx="4">
                  <c:v>16</c:v>
                </c:pt>
                <c:pt idx="5">
                  <c:v>16</c:v>
                </c:pt>
                <c:pt idx="6">
                  <c:v>9</c:v>
                </c:pt>
                <c:pt idx="7">
                  <c:v>10</c:v>
                </c:pt>
                <c:pt idx="8">
                  <c:v>8</c:v>
                </c:pt>
                <c:pt idx="9">
                  <c:v>8</c:v>
                </c:pt>
                <c:pt idx="10">
                  <c:v>7</c:v>
                </c:pt>
                <c:pt idx="11">
                  <c:v>9</c:v>
                </c:pt>
                <c:pt idx="12">
                  <c:v>8</c:v>
                </c:pt>
                <c:pt idx="13">
                  <c:v>8</c:v>
                </c:pt>
                <c:pt idx="14">
                  <c:v>7</c:v>
                </c:pt>
                <c:pt idx="15">
                  <c:v>11</c:v>
                </c:pt>
                <c:pt idx="16">
                  <c:v>10</c:v>
                </c:pt>
                <c:pt idx="17">
                  <c:v>11</c:v>
                </c:pt>
                <c:pt idx="18">
                  <c:v>20</c:v>
                </c:pt>
                <c:pt idx="19">
                  <c:v>22</c:v>
                </c:pt>
                <c:pt idx="20">
                  <c:v>27</c:v>
                </c:pt>
              </c:numCache>
            </c:numRef>
          </c:val>
          <c:smooth val="0"/>
          <c:extLst>
            <c:ext xmlns:c16="http://schemas.microsoft.com/office/drawing/2014/chart" uri="{C3380CC4-5D6E-409C-BE32-E72D297353CC}">
              <c16:uniqueId val="{00000001-618D-8D45-85AE-141478A98E0F}"/>
            </c:ext>
          </c:extLst>
        </c:ser>
        <c:ser>
          <c:idx val="2"/>
          <c:order val="2"/>
          <c:tx>
            <c:strRef>
              <c:f>Sheet1!$D$1</c:f>
              <c:strCache>
                <c:ptCount val="1"/>
                <c:pt idx="0">
                  <c:v>No Change</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 '15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Sheet1!$D$2:$D$22</c:f>
              <c:numCache>
                <c:formatCode>General</c:formatCode>
                <c:ptCount val="21"/>
                <c:pt idx="0">
                  <c:v>40</c:v>
                </c:pt>
                <c:pt idx="1">
                  <c:v>45</c:v>
                </c:pt>
                <c:pt idx="2">
                  <c:v>40</c:v>
                </c:pt>
                <c:pt idx="3">
                  <c:v>43</c:v>
                </c:pt>
                <c:pt idx="4">
                  <c:v>37</c:v>
                </c:pt>
                <c:pt idx="5">
                  <c:v>41</c:v>
                </c:pt>
                <c:pt idx="6">
                  <c:v>35</c:v>
                </c:pt>
                <c:pt idx="7">
                  <c:v>34</c:v>
                </c:pt>
                <c:pt idx="8">
                  <c:v>32</c:v>
                </c:pt>
                <c:pt idx="9">
                  <c:v>32</c:v>
                </c:pt>
                <c:pt idx="10">
                  <c:v>34</c:v>
                </c:pt>
                <c:pt idx="11">
                  <c:v>32</c:v>
                </c:pt>
                <c:pt idx="12">
                  <c:v>33</c:v>
                </c:pt>
                <c:pt idx="13">
                  <c:v>37</c:v>
                </c:pt>
                <c:pt idx="14">
                  <c:v>31</c:v>
                </c:pt>
                <c:pt idx="15">
                  <c:v>36</c:v>
                </c:pt>
                <c:pt idx="16">
                  <c:v>39</c:v>
                </c:pt>
                <c:pt idx="17">
                  <c:v>35</c:v>
                </c:pt>
                <c:pt idx="18">
                  <c:v>33</c:v>
                </c:pt>
                <c:pt idx="19">
                  <c:v>35</c:v>
                </c:pt>
                <c:pt idx="20">
                  <c:v>33</c:v>
                </c:pt>
              </c:numCache>
            </c:numRef>
          </c:val>
          <c:smooth val="0"/>
          <c:extLst>
            <c:ext xmlns:c16="http://schemas.microsoft.com/office/drawing/2014/chart" uri="{C3380CC4-5D6E-409C-BE32-E72D297353CC}">
              <c16:uniqueId val="{00000002-618D-8D45-85AE-141478A98E0F}"/>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40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legend>
      <c:legendPos val="r"/>
      <c:layout>
        <c:manualLayout>
          <c:xMode val="edge"/>
          <c:yMode val="edge"/>
          <c:x val="0.31827584789585411"/>
          <c:y val="0.27265251965023135"/>
          <c:w val="0.54963399999999996"/>
          <c:h val="9.04466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399299999999999E-2"/>
          <c:y val="4.59759E-2"/>
          <c:w val="0.97102500000000003"/>
          <c:h val="0.77440200000000003"/>
        </c:manualLayout>
      </c:layout>
      <c:lineChart>
        <c:grouping val="standard"/>
        <c:varyColors val="0"/>
        <c:ser>
          <c:idx val="0"/>
          <c:order val="0"/>
          <c:tx>
            <c:strRef>
              <c:f>Sheet1!$B$1</c:f>
              <c:strCache>
                <c:ptCount val="1"/>
                <c:pt idx="0">
                  <c:v>Lay-off</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strCache>
            </c:strRef>
          </c:cat>
          <c:val>
            <c:numRef>
              <c:f>Sheet1!$B$2:$B$31</c:f>
              <c:numCache>
                <c:formatCode>General</c:formatCode>
                <c:ptCount val="30"/>
                <c:pt idx="0">
                  <c:v>14</c:v>
                </c:pt>
                <c:pt idx="1">
                  <c:v>14</c:v>
                </c:pt>
                <c:pt idx="2">
                  <c:v>16</c:v>
                </c:pt>
                <c:pt idx="3">
                  <c:v>17</c:v>
                </c:pt>
                <c:pt idx="4">
                  <c:v>10</c:v>
                </c:pt>
                <c:pt idx="5">
                  <c:v>11</c:v>
                </c:pt>
                <c:pt idx="6">
                  <c:v>10</c:v>
                </c:pt>
                <c:pt idx="7">
                  <c:v>10</c:v>
                </c:pt>
                <c:pt idx="8">
                  <c:v>9</c:v>
                </c:pt>
                <c:pt idx="9">
                  <c:v>7</c:v>
                </c:pt>
                <c:pt idx="10">
                  <c:v>10</c:v>
                </c:pt>
                <c:pt idx="11">
                  <c:v>9</c:v>
                </c:pt>
                <c:pt idx="12">
                  <c:v>10</c:v>
                </c:pt>
                <c:pt idx="13">
                  <c:v>8</c:v>
                </c:pt>
                <c:pt idx="14">
                  <c:v>8</c:v>
                </c:pt>
                <c:pt idx="15">
                  <c:v>6</c:v>
                </c:pt>
                <c:pt idx="16">
                  <c:v>5</c:v>
                </c:pt>
                <c:pt idx="17">
                  <c:v>4</c:v>
                </c:pt>
                <c:pt idx="18">
                  <c:v>4</c:v>
                </c:pt>
                <c:pt idx="19">
                  <c:v>4</c:v>
                </c:pt>
                <c:pt idx="20">
                  <c:v>4</c:v>
                </c:pt>
                <c:pt idx="21">
                  <c:v>4</c:v>
                </c:pt>
                <c:pt idx="22">
                  <c:v>6</c:v>
                </c:pt>
                <c:pt idx="23">
                  <c:v>3</c:v>
                </c:pt>
                <c:pt idx="24">
                  <c:v>4</c:v>
                </c:pt>
                <c:pt idx="25">
                  <c:v>3</c:v>
                </c:pt>
                <c:pt idx="26">
                  <c:v>4</c:v>
                </c:pt>
                <c:pt idx="27">
                  <c:v>5</c:v>
                </c:pt>
                <c:pt idx="28">
                  <c:v>5</c:v>
                </c:pt>
                <c:pt idx="29">
                  <c:v>3</c:v>
                </c:pt>
              </c:numCache>
            </c:numRef>
          </c:val>
          <c:smooth val="0"/>
          <c:extLst>
            <c:ext xmlns:c16="http://schemas.microsoft.com/office/drawing/2014/chart" uri="{C3380CC4-5D6E-409C-BE32-E72D297353CC}">
              <c16:uniqueId val="{00000000-044F-3740-936C-B815E60F5F70}"/>
            </c:ext>
          </c:extLst>
        </c:ser>
        <c:ser>
          <c:idx val="1"/>
          <c:order val="1"/>
          <c:tx>
            <c:strRef>
              <c:f>Sheet1!$C$1</c:f>
              <c:strCache>
                <c:ptCount val="1"/>
                <c:pt idx="0">
                  <c:v>Hire</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strCache>
            </c:strRef>
          </c:cat>
          <c:val>
            <c:numRef>
              <c:f>Sheet1!$C$2:$C$31</c:f>
              <c:numCache>
                <c:formatCode>General</c:formatCode>
                <c:ptCount val="30"/>
                <c:pt idx="0">
                  <c:v>18</c:v>
                </c:pt>
                <c:pt idx="1">
                  <c:v>16</c:v>
                </c:pt>
                <c:pt idx="2">
                  <c:v>11</c:v>
                </c:pt>
                <c:pt idx="3">
                  <c:v>13</c:v>
                </c:pt>
                <c:pt idx="4">
                  <c:v>19</c:v>
                </c:pt>
                <c:pt idx="5">
                  <c:v>12</c:v>
                </c:pt>
                <c:pt idx="6">
                  <c:v>14</c:v>
                </c:pt>
                <c:pt idx="7">
                  <c:v>12</c:v>
                </c:pt>
                <c:pt idx="8">
                  <c:v>13</c:v>
                </c:pt>
                <c:pt idx="9">
                  <c:v>16</c:v>
                </c:pt>
                <c:pt idx="10">
                  <c:v>15</c:v>
                </c:pt>
                <c:pt idx="11">
                  <c:v>26</c:v>
                </c:pt>
                <c:pt idx="12">
                  <c:v>24</c:v>
                </c:pt>
                <c:pt idx="13">
                  <c:v>30</c:v>
                </c:pt>
                <c:pt idx="14">
                  <c:v>29</c:v>
                </c:pt>
                <c:pt idx="15">
                  <c:v>37</c:v>
                </c:pt>
                <c:pt idx="16">
                  <c:v>33</c:v>
                </c:pt>
                <c:pt idx="17">
                  <c:v>37</c:v>
                </c:pt>
                <c:pt idx="18">
                  <c:v>40</c:v>
                </c:pt>
                <c:pt idx="19">
                  <c:v>34</c:v>
                </c:pt>
                <c:pt idx="20">
                  <c:v>39</c:v>
                </c:pt>
                <c:pt idx="21">
                  <c:v>34</c:v>
                </c:pt>
                <c:pt idx="22">
                  <c:v>31</c:v>
                </c:pt>
                <c:pt idx="23">
                  <c:v>36</c:v>
                </c:pt>
                <c:pt idx="24">
                  <c:v>41</c:v>
                </c:pt>
                <c:pt idx="25">
                  <c:v>34</c:v>
                </c:pt>
                <c:pt idx="26">
                  <c:v>38</c:v>
                </c:pt>
                <c:pt idx="27">
                  <c:v>46</c:v>
                </c:pt>
                <c:pt idx="28">
                  <c:v>49</c:v>
                </c:pt>
                <c:pt idx="29">
                  <c:v>44</c:v>
                </c:pt>
              </c:numCache>
            </c:numRef>
          </c:val>
          <c:smooth val="0"/>
          <c:extLst>
            <c:ext xmlns:c16="http://schemas.microsoft.com/office/drawing/2014/chart" uri="{C3380CC4-5D6E-409C-BE32-E72D297353CC}">
              <c16:uniqueId val="{00000001-044F-3740-936C-B815E60F5F70}"/>
            </c:ext>
          </c:extLst>
        </c:ser>
        <c:ser>
          <c:idx val="2"/>
          <c:order val="2"/>
          <c:tx>
            <c:strRef>
              <c:f>Sheet1!$D$1</c:f>
              <c:strCache>
                <c:ptCount val="1"/>
                <c:pt idx="0">
                  <c:v>Maintain</c:v>
                </c:pt>
              </c:strCache>
            </c:strRef>
          </c:tx>
          <c:spPr>
            <a:ln w="31750" cap="rnd">
              <a:solidFill>
                <a:schemeClr val="accent3"/>
              </a:solidFill>
              <a:prstDash val="solid"/>
              <a:round/>
            </a:ln>
            <a:effectLst/>
          </c:spPr>
          <c:marker>
            <c:symbol val="circle"/>
            <c:size val="16"/>
            <c:spPr>
              <a:solidFill>
                <a:schemeClr val="accent3"/>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strCache>
            </c:strRef>
          </c:cat>
          <c:val>
            <c:numRef>
              <c:f>Sheet1!$D$2:$D$31</c:f>
              <c:numCache>
                <c:formatCode>General</c:formatCode>
                <c:ptCount val="30"/>
                <c:pt idx="0">
                  <c:v>65</c:v>
                </c:pt>
                <c:pt idx="1">
                  <c:v>68</c:v>
                </c:pt>
                <c:pt idx="2">
                  <c:v>68</c:v>
                </c:pt>
                <c:pt idx="3">
                  <c:v>68</c:v>
                </c:pt>
                <c:pt idx="4">
                  <c:v>69</c:v>
                </c:pt>
                <c:pt idx="5">
                  <c:v>61</c:v>
                </c:pt>
                <c:pt idx="6">
                  <c:v>71</c:v>
                </c:pt>
                <c:pt idx="7">
                  <c:v>74</c:v>
                </c:pt>
                <c:pt idx="8">
                  <c:v>73</c:v>
                </c:pt>
                <c:pt idx="9">
                  <c:v>74</c:v>
                </c:pt>
                <c:pt idx="10">
                  <c:v>70</c:v>
                </c:pt>
                <c:pt idx="11">
                  <c:v>59</c:v>
                </c:pt>
                <c:pt idx="12">
                  <c:v>58</c:v>
                </c:pt>
                <c:pt idx="13">
                  <c:v>56</c:v>
                </c:pt>
                <c:pt idx="14">
                  <c:v>56</c:v>
                </c:pt>
                <c:pt idx="15">
                  <c:v>54</c:v>
                </c:pt>
                <c:pt idx="16">
                  <c:v>58</c:v>
                </c:pt>
                <c:pt idx="17">
                  <c:v>53</c:v>
                </c:pt>
                <c:pt idx="18">
                  <c:v>50</c:v>
                </c:pt>
                <c:pt idx="19">
                  <c:v>57</c:v>
                </c:pt>
                <c:pt idx="20">
                  <c:v>55</c:v>
                </c:pt>
                <c:pt idx="21">
                  <c:v>60</c:v>
                </c:pt>
                <c:pt idx="22">
                  <c:v>60</c:v>
                </c:pt>
                <c:pt idx="23">
                  <c:v>57</c:v>
                </c:pt>
                <c:pt idx="24">
                  <c:v>53</c:v>
                </c:pt>
                <c:pt idx="25">
                  <c:v>60</c:v>
                </c:pt>
                <c:pt idx="26">
                  <c:v>57</c:v>
                </c:pt>
                <c:pt idx="27">
                  <c:v>44</c:v>
                </c:pt>
                <c:pt idx="28">
                  <c:v>42</c:v>
                </c:pt>
                <c:pt idx="29">
                  <c:v>48</c:v>
                </c:pt>
              </c:numCache>
            </c:numRef>
          </c:val>
          <c:smooth val="0"/>
          <c:extLst>
            <c:ext xmlns:c16="http://schemas.microsoft.com/office/drawing/2014/chart" uri="{C3380CC4-5D6E-409C-BE32-E72D297353CC}">
              <c16:uniqueId val="{00000002-044F-3740-936C-B815E60F5F70}"/>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5400000" vert="horz"/>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max val="75"/>
          <c:min val="0"/>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between"/>
        <c:majorUnit val="18.75"/>
        <c:minorUnit val="9.375"/>
      </c:valAx>
      <c:spPr>
        <a:noFill/>
        <a:ln w="12700" cap="flat">
          <a:noFill/>
          <a:miter lim="400000"/>
        </a:ln>
        <a:effectLst/>
      </c:spPr>
    </c:plotArea>
    <c:legend>
      <c:legendPos val="r"/>
      <c:layout>
        <c:manualLayout>
          <c:xMode val="edge"/>
          <c:yMode val="edge"/>
          <c:x val="6.7259900000000003E-3"/>
          <c:y val="0.32102999999999998"/>
          <c:w val="0.49893900000000002"/>
          <c:h val="9.1090400000000002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1.5416300000000001E-2"/>
          <c:y val="4.4115500000000002E-2"/>
          <c:w val="0.97326800000000002"/>
          <c:h val="0.77627699999999999"/>
        </c:manualLayout>
      </c:layout>
      <c:lineChart>
        <c:grouping val="standard"/>
        <c:varyColors val="0"/>
        <c:ser>
          <c:idx val="0"/>
          <c:order val="0"/>
          <c:tx>
            <c:strRef>
              <c:f>Sheet1!$B$1</c:f>
              <c:strCache>
                <c:ptCount val="1"/>
                <c:pt idx="0">
                  <c:v>Not Increasing Wages</c:v>
                </c:pt>
              </c:strCache>
            </c:strRef>
          </c:tx>
          <c:spPr>
            <a:ln w="31750" cap="rnd">
              <a:solidFill>
                <a:schemeClr val="accent1"/>
              </a:solidFill>
              <a:prstDash val="solid"/>
              <a:round/>
            </a:ln>
            <a:effectLst/>
          </c:spPr>
          <c:marker>
            <c:symbol val="circle"/>
            <c:size val="16"/>
            <c:spPr>
              <a:solidFill>
                <a:schemeClr val="accent1"/>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strCache>
            </c:strRef>
          </c:cat>
          <c:val>
            <c:numRef>
              <c:f>Sheet1!$B$2:$B$31</c:f>
              <c:numCache>
                <c:formatCode>General</c:formatCode>
                <c:ptCount val="30"/>
                <c:pt idx="0">
                  <c:v>68</c:v>
                </c:pt>
                <c:pt idx="1">
                  <c:v>65</c:v>
                </c:pt>
                <c:pt idx="2">
                  <c:v>63</c:v>
                </c:pt>
                <c:pt idx="3">
                  <c:v>72</c:v>
                </c:pt>
                <c:pt idx="4">
                  <c:v>69</c:v>
                </c:pt>
                <c:pt idx="5">
                  <c:v>70</c:v>
                </c:pt>
                <c:pt idx="6">
                  <c:v>78</c:v>
                </c:pt>
                <c:pt idx="7">
                  <c:v>76</c:v>
                </c:pt>
                <c:pt idx="8">
                  <c:v>78</c:v>
                </c:pt>
                <c:pt idx="9">
                  <c:v>75</c:v>
                </c:pt>
                <c:pt idx="10">
                  <c:v>73</c:v>
                </c:pt>
                <c:pt idx="11">
                  <c:v>67</c:v>
                </c:pt>
                <c:pt idx="12">
                  <c:v>68</c:v>
                </c:pt>
                <c:pt idx="13">
                  <c:v>67</c:v>
                </c:pt>
                <c:pt idx="14">
                  <c:v>62</c:v>
                </c:pt>
                <c:pt idx="15">
                  <c:v>63</c:v>
                </c:pt>
                <c:pt idx="16">
                  <c:v>55</c:v>
                </c:pt>
                <c:pt idx="17">
                  <c:v>58</c:v>
                </c:pt>
                <c:pt idx="18">
                  <c:v>52</c:v>
                </c:pt>
                <c:pt idx="19">
                  <c:v>62</c:v>
                </c:pt>
                <c:pt idx="20">
                  <c:v>52</c:v>
                </c:pt>
                <c:pt idx="21">
                  <c:v>53</c:v>
                </c:pt>
                <c:pt idx="22">
                  <c:v>53</c:v>
                </c:pt>
                <c:pt idx="23">
                  <c:v>53</c:v>
                </c:pt>
                <c:pt idx="24">
                  <c:v>51</c:v>
                </c:pt>
                <c:pt idx="25">
                  <c:v>58</c:v>
                </c:pt>
                <c:pt idx="26">
                  <c:v>49</c:v>
                </c:pt>
                <c:pt idx="27">
                  <c:v>53</c:v>
                </c:pt>
                <c:pt idx="28">
                  <c:v>48</c:v>
                </c:pt>
                <c:pt idx="29">
                  <c:v>53</c:v>
                </c:pt>
              </c:numCache>
            </c:numRef>
          </c:val>
          <c:smooth val="0"/>
          <c:extLst>
            <c:ext xmlns:c16="http://schemas.microsoft.com/office/drawing/2014/chart" uri="{C3380CC4-5D6E-409C-BE32-E72D297353CC}">
              <c16:uniqueId val="{00000000-0B93-8F45-B833-22CB1D30EDD6}"/>
            </c:ext>
          </c:extLst>
        </c:ser>
        <c:ser>
          <c:idx val="1"/>
          <c:order val="1"/>
          <c:tx>
            <c:strRef>
              <c:f>Sheet1!$C$1</c:f>
              <c:strCache>
                <c:ptCount val="1"/>
                <c:pt idx="0">
                  <c:v>Increasing Wages</c:v>
                </c:pt>
              </c:strCache>
            </c:strRef>
          </c:tx>
          <c:spPr>
            <a:ln w="31750" cap="rnd">
              <a:solidFill>
                <a:schemeClr val="accent2"/>
              </a:solidFill>
              <a:prstDash val="solid"/>
              <a:round/>
            </a:ln>
            <a:effectLst/>
          </c:spPr>
          <c:marker>
            <c:symbol val="circle"/>
            <c:size val="16"/>
            <c:spPr>
              <a:solidFill>
                <a:schemeClr val="accent2"/>
              </a:solidFill>
              <a:ln w="12700" cap="flat">
                <a:noFill/>
                <a:miter lim="400000"/>
              </a:ln>
              <a:effectLst/>
            </c:spPr>
          </c:marker>
          <c:dLbls>
            <c:numFmt formatCode="0" sourceLinked="0"/>
            <c:spPr>
              <a:noFill/>
              <a:ln>
                <a:noFill/>
              </a:ln>
              <a:effectLst/>
            </c:spPr>
            <c:txPr>
              <a:bodyPr/>
              <a:lstStyle/>
              <a:p>
                <a:pPr>
                  <a:defRPr sz="1100" b="1" i="0" u="none" strike="noStrike">
                    <a:solidFill>
                      <a:srgbClr val="FFFFFF"/>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Sheet1!$A$2:$A$31</c:f>
              <c:strCache>
                <c:ptCount val="30"/>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 12</c:v>
                </c:pt>
                <c:pt idx="12">
                  <c:v>Oct '12</c:v>
                </c:pt>
                <c:pt idx="13">
                  <c:v>May '13</c:v>
                </c:pt>
                <c:pt idx="14">
                  <c:v>Nov '13</c:v>
                </c:pt>
                <c:pt idx="15">
                  <c:v>June '14</c:v>
                </c:pt>
                <c:pt idx="16">
                  <c:v>Nov '14</c:v>
                </c:pt>
                <c:pt idx="17">
                  <c:v>June '15</c:v>
                </c:pt>
                <c:pt idx="18">
                  <c:v>Nov '15</c:v>
                </c:pt>
                <c:pt idx="19">
                  <c:v>June '16</c:v>
                </c:pt>
                <c:pt idx="20">
                  <c:v>Nov '16</c:v>
                </c:pt>
                <c:pt idx="21">
                  <c:v>July '17</c:v>
                </c:pt>
                <c:pt idx="22">
                  <c:v>Nov '17</c:v>
                </c:pt>
                <c:pt idx="23">
                  <c:v>June '18</c:v>
                </c:pt>
                <c:pt idx="24">
                  <c:v>Nov '18</c:v>
                </c:pt>
                <c:pt idx="25">
                  <c:v>June '19</c:v>
                </c:pt>
                <c:pt idx="26">
                  <c:v>Nov '19</c:v>
                </c:pt>
                <c:pt idx="27">
                  <c:v>June '21</c:v>
                </c:pt>
                <c:pt idx="28">
                  <c:v>Nov '21</c:v>
                </c:pt>
                <c:pt idx="29">
                  <c:v>June '22</c:v>
                </c:pt>
              </c:strCache>
            </c:strRef>
          </c:cat>
          <c:val>
            <c:numRef>
              <c:f>Sheet1!$C$2:$C$31</c:f>
              <c:numCache>
                <c:formatCode>General</c:formatCode>
                <c:ptCount val="30"/>
                <c:pt idx="0">
                  <c:v>20</c:v>
                </c:pt>
                <c:pt idx="1">
                  <c:v>30</c:v>
                </c:pt>
                <c:pt idx="2">
                  <c:v>28</c:v>
                </c:pt>
                <c:pt idx="3">
                  <c:v>22</c:v>
                </c:pt>
                <c:pt idx="4">
                  <c:v>24</c:v>
                </c:pt>
                <c:pt idx="5">
                  <c:v>20</c:v>
                </c:pt>
                <c:pt idx="6">
                  <c:v>13</c:v>
                </c:pt>
                <c:pt idx="7">
                  <c:v>17</c:v>
                </c:pt>
                <c:pt idx="8">
                  <c:v>14</c:v>
                </c:pt>
                <c:pt idx="9">
                  <c:v>20</c:v>
                </c:pt>
                <c:pt idx="10">
                  <c:v>18</c:v>
                </c:pt>
                <c:pt idx="11">
                  <c:v>24</c:v>
                </c:pt>
                <c:pt idx="12">
                  <c:v>26</c:v>
                </c:pt>
                <c:pt idx="13">
                  <c:v>28</c:v>
                </c:pt>
                <c:pt idx="14">
                  <c:v>32</c:v>
                </c:pt>
                <c:pt idx="15">
                  <c:v>34</c:v>
                </c:pt>
                <c:pt idx="16">
                  <c:v>38</c:v>
                </c:pt>
                <c:pt idx="17">
                  <c:v>35</c:v>
                </c:pt>
                <c:pt idx="18">
                  <c:v>42</c:v>
                </c:pt>
                <c:pt idx="19">
                  <c:v>34</c:v>
                </c:pt>
                <c:pt idx="20">
                  <c:v>40</c:v>
                </c:pt>
                <c:pt idx="21">
                  <c:v>40</c:v>
                </c:pt>
                <c:pt idx="22">
                  <c:v>35</c:v>
                </c:pt>
                <c:pt idx="23">
                  <c:v>38</c:v>
                </c:pt>
                <c:pt idx="24">
                  <c:v>45</c:v>
                </c:pt>
                <c:pt idx="25">
                  <c:v>35</c:v>
                </c:pt>
                <c:pt idx="26">
                  <c:v>46</c:v>
                </c:pt>
                <c:pt idx="27">
                  <c:v>41</c:v>
                </c:pt>
                <c:pt idx="28">
                  <c:v>47</c:v>
                </c:pt>
                <c:pt idx="29">
                  <c:v>42</c:v>
                </c:pt>
              </c:numCache>
            </c:numRef>
          </c:val>
          <c:smooth val="0"/>
          <c:extLst>
            <c:ext xmlns:c16="http://schemas.microsoft.com/office/drawing/2014/chart" uri="{C3380CC4-5D6E-409C-BE32-E72D297353CC}">
              <c16:uniqueId val="{00000001-0B93-8F45-B833-22CB1D30EDD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a:ln w="12700" cap="flat">
            <a:solidFill>
              <a:srgbClr val="888888"/>
            </a:solidFill>
            <a:prstDash val="solid"/>
            <a:round/>
          </a:ln>
        </c:spPr>
        <c:txPr>
          <a:bodyPr rot="-5400000" vert="horz"/>
          <a:lstStyle/>
          <a:p>
            <a:pPr>
              <a:defRPr sz="13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666666">
                  <a:alpha val="39000"/>
                </a:srgbClr>
              </a:solidFill>
              <a:prstDash val="solid"/>
              <a:round/>
            </a:ln>
          </c:spPr>
        </c:majorGridlines>
        <c:numFmt formatCode="&quot;%&quot;?.#" sourceLinked="0"/>
        <c:majorTickMark val="none"/>
        <c:minorTickMark val="none"/>
        <c:tickLblPos val="none"/>
        <c:spPr>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midCat"/>
        <c:majorUnit val="20"/>
        <c:minorUnit val="10"/>
      </c:valAx>
      <c:spPr>
        <a:noFill/>
        <a:ln w="12700" cap="flat">
          <a:noFill/>
          <a:miter lim="400000"/>
        </a:ln>
        <a:effectLst/>
      </c:spPr>
    </c:plotArea>
    <c:legend>
      <c:legendPos val="r"/>
      <c:layout>
        <c:manualLayout>
          <c:xMode val="edge"/>
          <c:yMode val="edge"/>
          <c:x val="2.6226132172929944E-2"/>
          <c:y val="0.40096706625306983"/>
          <c:w val="0.62373400000000001"/>
          <c:h val="9.2643699999999995E-2"/>
        </c:manualLayout>
      </c:layout>
      <c:overlay val="1"/>
      <c:spPr>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Wages</a:t>
            </a:r>
          </a:p>
        </c:rich>
      </c:tx>
      <c:layout>
        <c:manualLayout>
          <c:xMode val="edge"/>
          <c:yMode val="edge"/>
          <c:x val="0.17289299999999999"/>
          <c:y val="0.43955699999999998"/>
          <c:w val="8.2171300000000003E-2"/>
          <c:h val="6.0443499999999997E-2"/>
        </c:manualLayout>
      </c:layout>
      <c:overlay val="1"/>
      <c:spPr>
        <a:noFill/>
        <a:effectLst/>
      </c:spPr>
    </c:title>
    <c:autoTitleDeleted val="0"/>
    <c:plotArea>
      <c:layout>
        <c:manualLayout>
          <c:layoutTarget val="inner"/>
          <c:xMode val="edge"/>
          <c:yMode val="edge"/>
          <c:x val="8.4143800000000005E-2"/>
          <c:y val="0.19661699999999999"/>
          <c:w val="0.25967000000000001"/>
          <c:h val="0.59426500000000004"/>
        </c:manualLayout>
      </c:layout>
      <c:doughnutChart>
        <c:varyColors val="0"/>
        <c:ser>
          <c:idx val="0"/>
          <c:order val="0"/>
          <c:tx>
            <c:strRef>
              <c:f>Sheet1!$A$2</c:f>
              <c:strCache>
                <c:ptCount val="1"/>
                <c:pt idx="0">
                  <c:v>Wages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C99-EB41-8567-8C9430E01849}"/>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C99-EB41-8567-8C9430E01849}"/>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C99-EB41-8567-8C9430E01849}"/>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C99-EB41-8567-8C9430E01849}"/>
              </c:ext>
            </c:extLst>
          </c:dPt>
          <c:dLbls>
            <c:dLbl>
              <c:idx val="0"/>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C99-EB41-8567-8C9430E01849}"/>
                </c:ext>
              </c:extLst>
            </c:dLbl>
            <c:dLbl>
              <c:idx val="1"/>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C99-EB41-8567-8C9430E01849}"/>
                </c:ext>
              </c:extLst>
            </c:dLbl>
            <c:dLbl>
              <c:idx val="2"/>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C99-EB41-8567-8C9430E01849}"/>
                </c:ext>
              </c:extLst>
            </c:dLbl>
            <c:dLbl>
              <c:idx val="3"/>
              <c:numFmt formatCode="0%" sourceLinked="0"/>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C99-EB41-8567-8C9430E01849}"/>
                </c:ext>
              </c:extLst>
            </c:dLbl>
            <c:numFmt formatCode="0%" sourceLinked="0"/>
            <c:spPr>
              <a:noFill/>
              <a:ln>
                <a:noFill/>
              </a:ln>
              <a:effectLst/>
            </c:spPr>
            <c:txPr>
              <a:bodyPr/>
              <a:lstStyle/>
              <a:p>
                <a:pPr>
                  <a:defRPr sz="2000" b="1" i="0" u="none" strike="noStrike">
                    <a:solidFill>
                      <a:srgbClr val="FFFC79"/>
                    </a:solidFill>
                    <a:effectLst>
                      <a:outerShdw blurRad="889000" dir="19883372"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62</c:v>
                </c:pt>
                <c:pt idx="1">
                  <c:v>30</c:v>
                </c:pt>
                <c:pt idx="2">
                  <c:v>3</c:v>
                </c:pt>
                <c:pt idx="3">
                  <c:v>5</c:v>
                </c:pt>
              </c:numCache>
            </c:numRef>
          </c:val>
          <c:extLst>
            <c:ext xmlns:c16="http://schemas.microsoft.com/office/drawing/2014/chart" uri="{C3380CC4-5D6E-409C-BE32-E72D297353CC}">
              <c16:uniqueId val="{00000008-FC99-EB41-8567-8C9430E01849}"/>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3134322181863568"/>
          <c:y val="0.47832691067178756"/>
          <c:w val="0.58996551392963725"/>
          <c:h val="9.3953700000000001E-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400700000000002"/>
          <c:y val="0"/>
          <c:w val="0.29198499999999999"/>
          <c:h val="0.14797099999999999"/>
        </c:manualLayout>
      </c:layout>
      <c:overlay val="1"/>
      <c:spPr>
        <a:noFill/>
        <a:effectLst/>
      </c:spPr>
    </c:title>
    <c:autoTitleDeleted val="0"/>
    <c:plotArea>
      <c:layout>
        <c:manualLayout>
          <c:layoutTarget val="inner"/>
          <c:xMode val="edge"/>
          <c:yMode val="edge"/>
          <c:x val="2.6602399999999998E-2"/>
          <c:y val="0.14797099999999999"/>
          <c:w val="0.96315399999999995"/>
          <c:h val="0.63533300000000004"/>
        </c:manualLayout>
      </c:layout>
      <c:lineChart>
        <c:grouping val="standard"/>
        <c:varyColors val="0"/>
        <c:ser>
          <c:idx val="0"/>
          <c:order val="0"/>
          <c:tx>
            <c:strRef>
              <c:f>Sheet1!$B$1</c:f>
              <c:strCache>
                <c:ptCount val="1"/>
                <c:pt idx="0">
                  <c:v>Sales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'18</c:v>
                </c:pt>
                <c:pt idx="17">
                  <c:v>Nov '19</c:v>
                </c:pt>
                <c:pt idx="18">
                  <c:v>June '21</c:v>
                </c:pt>
                <c:pt idx="19">
                  <c:v>Nov '21</c:v>
                </c:pt>
                <c:pt idx="20">
                  <c:v>June '22</c:v>
                </c:pt>
              </c:strCache>
            </c:strRef>
          </c:cat>
          <c:val>
            <c:numRef>
              <c:f>Sheet1!$B$2:$B$22</c:f>
              <c:numCache>
                <c:formatCode>General</c:formatCode>
                <c:ptCount val="21"/>
                <c:pt idx="0">
                  <c:v>33</c:v>
                </c:pt>
                <c:pt idx="1">
                  <c:v>35</c:v>
                </c:pt>
                <c:pt idx="2">
                  <c:v>38</c:v>
                </c:pt>
                <c:pt idx="3">
                  <c:v>40</c:v>
                </c:pt>
                <c:pt idx="4">
                  <c:v>41</c:v>
                </c:pt>
                <c:pt idx="5">
                  <c:v>42</c:v>
                </c:pt>
                <c:pt idx="6">
                  <c:v>45</c:v>
                </c:pt>
                <c:pt idx="7">
                  <c:v>49</c:v>
                </c:pt>
                <c:pt idx="8">
                  <c:v>49</c:v>
                </c:pt>
                <c:pt idx="9">
                  <c:v>50</c:v>
                </c:pt>
                <c:pt idx="10">
                  <c:v>40</c:v>
                </c:pt>
                <c:pt idx="11">
                  <c:v>43</c:v>
                </c:pt>
                <c:pt idx="12">
                  <c:v>48</c:v>
                </c:pt>
                <c:pt idx="13">
                  <c:v>45</c:v>
                </c:pt>
                <c:pt idx="14">
                  <c:v>46</c:v>
                </c:pt>
                <c:pt idx="15">
                  <c:v>49</c:v>
                </c:pt>
                <c:pt idx="16">
                  <c:v>44</c:v>
                </c:pt>
                <c:pt idx="17">
                  <c:v>40</c:v>
                </c:pt>
                <c:pt idx="18">
                  <c:v>32</c:v>
                </c:pt>
                <c:pt idx="19" formatCode="0">
                  <c:v>42</c:v>
                </c:pt>
                <c:pt idx="20">
                  <c:v>40</c:v>
                </c:pt>
              </c:numCache>
            </c:numRef>
          </c:val>
          <c:smooth val="0"/>
          <c:extLst>
            <c:ext xmlns:c16="http://schemas.microsoft.com/office/drawing/2014/chart" uri="{C3380CC4-5D6E-409C-BE32-E72D297353CC}">
              <c16:uniqueId val="{00000000-7748-4249-8243-2998B1A19CF9}"/>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02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Sales</a:t>
            </a:r>
          </a:p>
        </c:rich>
      </c:tx>
      <c:layout>
        <c:manualLayout>
          <c:xMode val="edge"/>
          <c:yMode val="edge"/>
          <c:x val="0.197492"/>
          <c:y val="0.416466"/>
          <c:w val="0.13727300000000001"/>
          <c:h val="8.35336E-2"/>
        </c:manualLayout>
      </c:layout>
      <c:overlay val="1"/>
      <c:spPr>
        <a:noFill/>
        <a:effectLst/>
      </c:spPr>
    </c:title>
    <c:autoTitleDeleted val="0"/>
    <c:plotArea>
      <c:layout>
        <c:manualLayout>
          <c:layoutTarget val="inner"/>
          <c:xMode val="edge"/>
          <c:yMode val="edge"/>
          <c:x val="3.6665259597369157E-3"/>
          <c:y val="5.0001515984978758E-3"/>
          <c:w val="0.53225699999999998"/>
          <c:h val="0.98750000000000004"/>
        </c:manualLayout>
      </c:layout>
      <c:doughnutChart>
        <c:varyColors val="0"/>
        <c:ser>
          <c:idx val="0"/>
          <c:order val="0"/>
          <c:tx>
            <c:strRef>
              <c:f>Sheet1!$A$2</c:f>
              <c:strCache>
                <c:ptCount val="1"/>
                <c:pt idx="0">
                  <c:v>Sales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4A83-E641-9738-77A6CCD1823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4A83-E641-9738-77A6CCD1823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4A83-E641-9738-77A6CCD1823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4A83-E641-9738-77A6CCD1823D}"/>
              </c:ext>
            </c:extLst>
          </c:dPt>
          <c:dLbls>
            <c:dLbl>
              <c:idx val="0"/>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4A83-E641-9738-77A6CCD1823D}"/>
                </c:ext>
              </c:extLst>
            </c:dLbl>
            <c:dLbl>
              <c:idx val="1"/>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4A83-E641-9738-77A6CCD1823D}"/>
                </c:ext>
              </c:extLst>
            </c:dLbl>
            <c:dLbl>
              <c:idx val="2"/>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4A83-E641-9738-77A6CCD1823D}"/>
                </c:ext>
              </c:extLst>
            </c:dLbl>
            <c:dLbl>
              <c:idx val="3"/>
              <c:numFmt formatCode="0%" sourceLinked="0"/>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4A83-E641-9738-77A6CCD1823D}"/>
                </c:ext>
              </c:extLst>
            </c:dLbl>
            <c:numFmt formatCode="0%" sourceLinked="0"/>
            <c:spPr>
              <a:noFill/>
              <a:ln>
                <a:noFill/>
              </a:ln>
              <a:effectLst/>
            </c:spPr>
            <c:txPr>
              <a:bodyPr/>
              <a:lstStyle/>
              <a:p>
                <a:pPr>
                  <a:defRPr sz="2000" b="1" i="0" u="none" strike="noStrike">
                    <a:solidFill>
                      <a:srgbClr val="F7FF2F"/>
                    </a:solidFill>
                    <a:effectLst>
                      <a:outerShdw blurRad="889000" dir="4484693"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40</c:v>
                </c:pt>
                <c:pt idx="1">
                  <c:v>35</c:v>
                </c:pt>
                <c:pt idx="2">
                  <c:v>18</c:v>
                </c:pt>
                <c:pt idx="3">
                  <c:v>7</c:v>
                </c:pt>
              </c:numCache>
            </c:numRef>
          </c:val>
          <c:extLst>
            <c:ext xmlns:c16="http://schemas.microsoft.com/office/drawing/2014/chart" uri="{C3380CC4-5D6E-409C-BE32-E72D297353CC}">
              <c16:uniqueId val="{00000008-4A83-E641-9738-77A6CCD1823D}"/>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46563599999999999"/>
          <c:y val="0.262714"/>
          <c:w val="0.53436399999999995"/>
          <c:h val="0.487072"/>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6715"/>
          <c:y val="0"/>
          <c:w val="0.28656900000000002"/>
          <c:h val="0.149752"/>
        </c:manualLayout>
      </c:layout>
      <c:overlay val="1"/>
      <c:spPr>
        <a:noFill/>
        <a:effectLst/>
      </c:spPr>
    </c:title>
    <c:autoTitleDeleted val="0"/>
    <c:plotArea>
      <c:layout>
        <c:manualLayout>
          <c:layoutTarget val="inner"/>
          <c:xMode val="edge"/>
          <c:yMode val="edge"/>
          <c:x val="2.6108900000000001E-2"/>
          <c:y val="0.149752"/>
          <c:w val="0.96443599999999996"/>
          <c:h val="0.63109300000000002"/>
        </c:manualLayout>
      </c:layout>
      <c:lineChart>
        <c:grouping val="standard"/>
        <c:varyColors val="0"/>
        <c:ser>
          <c:idx val="0"/>
          <c:order val="0"/>
          <c:tx>
            <c:strRef>
              <c:f>Sheet1!$B$1</c:f>
              <c:strCache>
                <c:ptCount val="1"/>
                <c:pt idx="0">
                  <c:v>Profits Are Up</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Sheet1!$B$2:$B$22</c:f>
              <c:numCache>
                <c:formatCode>General</c:formatCode>
                <c:ptCount val="21"/>
                <c:pt idx="0">
                  <c:v>21</c:v>
                </c:pt>
                <c:pt idx="1">
                  <c:v>22</c:v>
                </c:pt>
                <c:pt idx="2">
                  <c:v>29</c:v>
                </c:pt>
                <c:pt idx="3">
                  <c:v>27</c:v>
                </c:pt>
                <c:pt idx="4">
                  <c:v>29</c:v>
                </c:pt>
                <c:pt idx="5">
                  <c:v>29</c:v>
                </c:pt>
                <c:pt idx="6">
                  <c:v>30</c:v>
                </c:pt>
                <c:pt idx="7">
                  <c:v>35</c:v>
                </c:pt>
                <c:pt idx="8">
                  <c:v>32</c:v>
                </c:pt>
                <c:pt idx="9">
                  <c:v>37</c:v>
                </c:pt>
                <c:pt idx="10">
                  <c:v>30</c:v>
                </c:pt>
                <c:pt idx="11">
                  <c:v>31</c:v>
                </c:pt>
                <c:pt idx="12">
                  <c:v>34</c:v>
                </c:pt>
                <c:pt idx="13">
                  <c:v>32</c:v>
                </c:pt>
                <c:pt idx="14">
                  <c:v>38</c:v>
                </c:pt>
                <c:pt idx="15">
                  <c:v>33</c:v>
                </c:pt>
                <c:pt idx="16">
                  <c:v>31</c:v>
                </c:pt>
                <c:pt idx="17">
                  <c:v>27</c:v>
                </c:pt>
                <c:pt idx="18">
                  <c:v>21</c:v>
                </c:pt>
                <c:pt idx="19">
                  <c:v>25</c:v>
                </c:pt>
                <c:pt idx="20">
                  <c:v>23</c:v>
                </c:pt>
              </c:numCache>
            </c:numRef>
          </c:val>
          <c:smooth val="0"/>
          <c:extLst>
            <c:ext xmlns:c16="http://schemas.microsoft.com/office/drawing/2014/chart" uri="{C3380CC4-5D6E-409C-BE32-E72D297353CC}">
              <c16:uniqueId val="{00000000-6966-6D43-8DCA-173057A8BE73}"/>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3960000"/>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a:solidFill>
                  <a:srgbClr val="595959"/>
                </a:solidFill>
                <a:latin typeface="Calibri"/>
              </a:rPr>
              <a:t>Profits</a:t>
            </a:r>
          </a:p>
        </c:rich>
      </c:tx>
      <c:layout>
        <c:manualLayout>
          <c:xMode val="edge"/>
          <c:yMode val="edge"/>
          <c:x val="9.6863299999999999E-2"/>
          <c:y val="0.41699199999999997"/>
          <c:w val="0.100551"/>
          <c:h val="8.3007800000000007E-2"/>
        </c:manualLayout>
      </c:layout>
      <c:overlay val="1"/>
      <c:spPr>
        <a:noFill/>
        <a:effectLst/>
      </c:spPr>
    </c:title>
    <c:autoTitleDeleted val="0"/>
    <c:plotArea>
      <c:layout>
        <c:manualLayout>
          <c:layoutTarget val="inner"/>
          <c:xMode val="edge"/>
          <c:yMode val="edge"/>
          <c:x val="5.0000000000000001E-3"/>
          <c:y val="5.0000000000000001E-3"/>
          <c:w val="0.29427799999999998"/>
          <c:h val="0.98750000000000004"/>
        </c:manualLayout>
      </c:layout>
      <c:doughnutChart>
        <c:varyColors val="0"/>
        <c:ser>
          <c:idx val="0"/>
          <c:order val="0"/>
          <c:tx>
            <c:strRef>
              <c:f>Sheet1!$A$2</c:f>
              <c:strCache>
                <c:ptCount val="1"/>
                <c:pt idx="0">
                  <c:v>Profits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F399-D442-B6FF-76B60A2A7534}"/>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F399-D442-B6FF-76B60A2A7534}"/>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F399-D442-B6FF-76B60A2A7534}"/>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F399-D442-B6FF-76B60A2A7534}"/>
              </c:ext>
            </c:extLst>
          </c:dPt>
          <c:dLbls>
            <c:dLbl>
              <c:idx val="0"/>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F399-D442-B6FF-76B60A2A7534}"/>
                </c:ext>
              </c:extLst>
            </c:dLbl>
            <c:dLbl>
              <c:idx val="1"/>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F399-D442-B6FF-76B60A2A7534}"/>
                </c:ext>
              </c:extLst>
            </c:dLbl>
            <c:dLbl>
              <c:idx val="2"/>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F399-D442-B6FF-76B60A2A7534}"/>
                </c:ext>
              </c:extLst>
            </c:dLbl>
            <c:dLbl>
              <c:idx val="3"/>
              <c:numFmt formatCode="0%" sourceLinked="0"/>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F399-D442-B6FF-76B60A2A7534}"/>
                </c:ext>
              </c:extLst>
            </c:dLbl>
            <c:numFmt formatCode="0%" sourceLinked="0"/>
            <c:spPr>
              <a:noFill/>
              <a:ln>
                <a:noFill/>
              </a:ln>
              <a:effectLst/>
            </c:spPr>
            <c:txPr>
              <a:bodyPr/>
              <a:lstStyle/>
              <a:p>
                <a:pPr>
                  <a:defRPr sz="2000" b="1" i="0" u="none" strike="noStrike">
                    <a:solidFill>
                      <a:srgbClr val="FFFC79"/>
                    </a:solidFill>
                    <a:effectLst>
                      <a:outerShdw blurRad="889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23</c:v>
                </c:pt>
                <c:pt idx="1">
                  <c:v>32</c:v>
                </c:pt>
                <c:pt idx="2">
                  <c:v>39</c:v>
                </c:pt>
                <c:pt idx="3">
                  <c:v>4</c:v>
                </c:pt>
              </c:numCache>
            </c:numRef>
          </c:val>
          <c:extLst>
            <c:ext xmlns:c16="http://schemas.microsoft.com/office/drawing/2014/chart" uri="{C3380CC4-5D6E-409C-BE32-E72D297353CC}">
              <c16:uniqueId val="{00000008-F399-D442-B6FF-76B60A2A7534}"/>
            </c:ext>
          </c:extLst>
        </c:ser>
        <c:dLbls>
          <c:showLegendKey val="0"/>
          <c:showVal val="0"/>
          <c:showCatName val="0"/>
          <c:showSerName val="0"/>
          <c:showPercent val="0"/>
          <c:showBubbleSize val="0"/>
          <c:showLeaderLines val="1"/>
        </c:dLbls>
        <c:firstSliceAng val="0"/>
        <c:holeSize val="54"/>
      </c:doughnutChart>
      <c:spPr>
        <a:noFill/>
        <a:ln w="12700" cap="flat">
          <a:noFill/>
          <a:miter lim="400000"/>
        </a:ln>
        <a:effectLst/>
      </c:spPr>
    </c:plotArea>
    <c:legend>
      <c:legendPos val="r"/>
      <c:layout>
        <c:manualLayout>
          <c:xMode val="edge"/>
          <c:yMode val="edge"/>
          <c:x val="0.285937"/>
          <c:y val="0.61857700000000004"/>
          <c:w val="0.714063"/>
          <c:h val="0.14166699999999999"/>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874299999999998"/>
          <c:y val="0"/>
          <c:w val="0.28251500000000002"/>
          <c:h val="0.14784700000000001"/>
        </c:manualLayout>
      </c:layout>
      <c:overlay val="1"/>
      <c:spPr>
        <a:noFill/>
        <a:effectLst/>
      </c:spPr>
    </c:title>
    <c:autoTitleDeleted val="0"/>
    <c:plotArea>
      <c:layout>
        <c:manualLayout>
          <c:layoutTarget val="inner"/>
          <c:xMode val="edge"/>
          <c:yMode val="edge"/>
          <c:x val="2.5739499999999998E-2"/>
          <c:y val="0.14784700000000001"/>
          <c:w val="0.96539600000000003"/>
          <c:h val="0.63562799999999997"/>
        </c:manualLayout>
      </c:layout>
      <c:lineChart>
        <c:grouping val="standard"/>
        <c:varyColors val="0"/>
        <c:ser>
          <c:idx val="0"/>
          <c:order val="0"/>
          <c:tx>
            <c:strRef>
              <c:f>Sheet1!$B$1</c:f>
              <c:strCache>
                <c:ptCount val="1"/>
                <c:pt idx="0">
                  <c:v>Hired More</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Sheet1!$B$2:$B$22</c:f>
              <c:numCache>
                <c:formatCode>General</c:formatCode>
                <c:ptCount val="21"/>
                <c:pt idx="0">
                  <c:v>12</c:v>
                </c:pt>
                <c:pt idx="1">
                  <c:v>11</c:v>
                </c:pt>
                <c:pt idx="2">
                  <c:v>22</c:v>
                </c:pt>
                <c:pt idx="3">
                  <c:v>21</c:v>
                </c:pt>
                <c:pt idx="4">
                  <c:v>25</c:v>
                </c:pt>
                <c:pt idx="5">
                  <c:v>26</c:v>
                </c:pt>
                <c:pt idx="6">
                  <c:v>31</c:v>
                </c:pt>
                <c:pt idx="7">
                  <c:v>29</c:v>
                </c:pt>
                <c:pt idx="8">
                  <c:v>30</c:v>
                </c:pt>
                <c:pt idx="9">
                  <c:v>32</c:v>
                </c:pt>
                <c:pt idx="10">
                  <c:v>27</c:v>
                </c:pt>
                <c:pt idx="11">
                  <c:v>22</c:v>
                </c:pt>
                <c:pt idx="12">
                  <c:v>25</c:v>
                </c:pt>
                <c:pt idx="13">
                  <c:v>20</c:v>
                </c:pt>
                <c:pt idx="14">
                  <c:v>21</c:v>
                </c:pt>
                <c:pt idx="15">
                  <c:v>28</c:v>
                </c:pt>
                <c:pt idx="16">
                  <c:v>25</c:v>
                </c:pt>
                <c:pt idx="17">
                  <c:v>20</c:v>
                </c:pt>
                <c:pt idx="18">
                  <c:v>18</c:v>
                </c:pt>
                <c:pt idx="19">
                  <c:v>20</c:v>
                </c:pt>
                <c:pt idx="20">
                  <c:v>21</c:v>
                </c:pt>
              </c:numCache>
            </c:numRef>
          </c:val>
          <c:smooth val="0"/>
          <c:extLst>
            <c:ext xmlns:c16="http://schemas.microsoft.com/office/drawing/2014/chart" uri="{C3380CC4-5D6E-409C-BE32-E72D297353CC}">
              <c16:uniqueId val="{00000000-5442-1645-91DC-86AA197D27E6}"/>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4620000" vert="horz"/>
          <a:lstStyle/>
          <a:p>
            <a:pPr>
              <a:defRPr sz="1800" b="0" i="0" u="none" strike="noStrike">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000" b="1" i="0" u="none" strike="noStrike">
                <a:solidFill>
                  <a:srgbClr val="595959"/>
                </a:solidFill>
                <a:latin typeface="Calibri"/>
              </a:defRPr>
            </a:pPr>
            <a:r>
              <a:rPr lang="en-US" sz="2000" b="1" i="0" u="none" strike="noStrike" dirty="0">
                <a:solidFill>
                  <a:srgbClr val="595959"/>
                </a:solidFill>
                <a:latin typeface="Calibri"/>
              </a:rPr>
              <a:t>Employees</a:t>
            </a:r>
          </a:p>
        </c:rich>
      </c:tx>
      <c:layout>
        <c:manualLayout>
          <c:xMode val="edge"/>
          <c:yMode val="edge"/>
          <c:x val="0.101017472710308"/>
          <c:y val="0.42576708409613612"/>
          <c:w val="0.16075700000000001"/>
          <c:h val="8.2943699999999995E-2"/>
        </c:manualLayout>
      </c:layout>
      <c:overlay val="1"/>
      <c:spPr>
        <a:noFill/>
        <a:effectLst/>
      </c:spPr>
    </c:title>
    <c:autoTitleDeleted val="0"/>
    <c:plotArea>
      <c:layout>
        <c:manualLayout>
          <c:layoutTarget val="inner"/>
          <c:xMode val="edge"/>
          <c:yMode val="edge"/>
          <c:x val="3.1977800000000001E-2"/>
          <c:y val="9.2750600000000002E-2"/>
          <c:w val="0.28081600000000001"/>
          <c:h val="0.80199900000000002"/>
        </c:manualLayout>
      </c:layout>
      <c:doughnutChart>
        <c:varyColors val="0"/>
        <c:ser>
          <c:idx val="0"/>
          <c:order val="0"/>
          <c:tx>
            <c:strRef>
              <c:f>Sheet1!$A$2</c:f>
              <c:strCache>
                <c:ptCount val="1"/>
                <c:pt idx="0">
                  <c:v>Employees</c:v>
                </c:pt>
              </c:strCache>
            </c:strRef>
          </c:tx>
          <c:spPr>
            <a:solidFill>
              <a:schemeClr val="accent1"/>
            </a:solidFill>
            <a:ln w="19050" cap="flat">
              <a:solidFill>
                <a:srgbClr val="FFFFFF"/>
              </a:solidFill>
              <a:prstDash val="solid"/>
              <a:round/>
            </a:ln>
            <a:effectLst/>
          </c:spPr>
          <c:dPt>
            <c:idx val="0"/>
            <c:bubble3D val="0"/>
            <c:extLst>
              <c:ext xmlns:c16="http://schemas.microsoft.com/office/drawing/2014/chart" uri="{C3380CC4-5D6E-409C-BE32-E72D297353CC}">
                <c16:uniqueId val="{00000001-A270-F643-B596-3259305592AD}"/>
              </c:ext>
            </c:extLst>
          </c:dPt>
          <c:dPt>
            <c:idx val="1"/>
            <c:bubble3D val="0"/>
            <c:spPr>
              <a:solidFill>
                <a:schemeClr val="accent2"/>
              </a:solidFill>
              <a:ln w="19050" cap="flat">
                <a:solidFill>
                  <a:srgbClr val="FFFFFF"/>
                </a:solidFill>
                <a:prstDash val="solid"/>
                <a:round/>
              </a:ln>
              <a:effectLst/>
            </c:spPr>
            <c:extLst>
              <c:ext xmlns:c16="http://schemas.microsoft.com/office/drawing/2014/chart" uri="{C3380CC4-5D6E-409C-BE32-E72D297353CC}">
                <c16:uniqueId val="{00000003-A270-F643-B596-3259305592AD}"/>
              </c:ext>
            </c:extLst>
          </c:dPt>
          <c:dPt>
            <c:idx val="2"/>
            <c:bubble3D val="0"/>
            <c:spPr>
              <a:solidFill>
                <a:schemeClr val="accent3"/>
              </a:solidFill>
              <a:ln w="19050" cap="flat">
                <a:solidFill>
                  <a:srgbClr val="FFFFFF"/>
                </a:solidFill>
                <a:prstDash val="solid"/>
                <a:round/>
              </a:ln>
              <a:effectLst/>
            </c:spPr>
            <c:extLst>
              <c:ext xmlns:c16="http://schemas.microsoft.com/office/drawing/2014/chart" uri="{C3380CC4-5D6E-409C-BE32-E72D297353CC}">
                <c16:uniqueId val="{00000005-A270-F643-B596-3259305592AD}"/>
              </c:ext>
            </c:extLst>
          </c:dPt>
          <c:dPt>
            <c:idx val="3"/>
            <c:bubble3D val="0"/>
            <c:spPr>
              <a:solidFill>
                <a:schemeClr val="accent4"/>
              </a:solidFill>
              <a:ln w="19050" cap="flat">
                <a:solidFill>
                  <a:srgbClr val="FFFFFF"/>
                </a:solidFill>
                <a:prstDash val="solid"/>
                <a:round/>
              </a:ln>
              <a:effectLst/>
            </c:spPr>
            <c:extLst>
              <c:ext xmlns:c16="http://schemas.microsoft.com/office/drawing/2014/chart" uri="{C3380CC4-5D6E-409C-BE32-E72D297353CC}">
                <c16:uniqueId val="{00000007-A270-F643-B596-3259305592AD}"/>
              </c:ext>
            </c:extLst>
          </c:dPt>
          <c:dLbls>
            <c:dLbl>
              <c:idx val="0"/>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1-A270-F643-B596-3259305592AD}"/>
                </c:ext>
              </c:extLst>
            </c:dLbl>
            <c:dLbl>
              <c:idx val="1"/>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3-A270-F643-B596-3259305592AD}"/>
                </c:ext>
              </c:extLst>
            </c:dLbl>
            <c:dLbl>
              <c:idx val="2"/>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5-A270-F643-B596-3259305592AD}"/>
                </c:ext>
              </c:extLst>
            </c:dLbl>
            <c:dLbl>
              <c:idx val="3"/>
              <c:numFmt formatCode="0%" sourceLinked="0"/>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extLst>
                <c:ext xmlns:c16="http://schemas.microsoft.com/office/drawing/2014/chart" uri="{C3380CC4-5D6E-409C-BE32-E72D297353CC}">
                  <c16:uniqueId val="{00000007-A270-F643-B596-3259305592AD}"/>
                </c:ext>
              </c:extLst>
            </c:dLbl>
            <c:numFmt formatCode="0%" sourceLinked="0"/>
            <c:spPr>
              <a:noFill/>
              <a:ln>
                <a:noFill/>
              </a:ln>
              <a:effectLst/>
            </c:spPr>
            <c:txPr>
              <a:bodyPr/>
              <a:lstStyle/>
              <a:p>
                <a:pPr>
                  <a:defRPr sz="2000" b="1" i="0" u="none" strike="noStrike">
                    <a:solidFill>
                      <a:srgbClr val="FFFC79"/>
                    </a:solidFill>
                    <a:effectLst>
                      <a:outerShdw blurRad="889000" dir="18900000" algn="tl">
                        <a:srgbClr val="000000">
                          <a:alpha val="100000"/>
                        </a:srgbClr>
                      </a:outerShdw>
                    </a:effectLst>
                    <a:latin typeface="Calibri"/>
                  </a:defRPr>
                </a:pPr>
                <a:endParaRPr lang="en-US"/>
              </a:p>
            </c:txPr>
            <c:showLegendKey val="0"/>
            <c:showVal val="0"/>
            <c:showCatName val="0"/>
            <c:showSerName val="0"/>
            <c:showPercent val="1"/>
            <c:showBubbleSize val="0"/>
            <c:showLeaderLines val="1"/>
            <c:leaderLines>
              <c:spPr>
                <a:ln w="9525" cap="flat">
                  <a:solidFill>
                    <a:srgbClr val="A6A6A6"/>
                  </a:solidFill>
                  <a:prstDash val="solid"/>
                  <a:round/>
                </a:ln>
                <a:effectLst/>
              </c:spPr>
            </c:leaderLines>
            <c:extLst>
              <c:ext xmlns:c15="http://schemas.microsoft.com/office/drawing/2012/chart" uri="{CE6537A1-D6FC-4f65-9D91-7224C49458BB}"/>
            </c:extLst>
          </c:dLbls>
          <c:cat>
            <c:strRef>
              <c:f>Sheet1!$B$1:$E$1</c:f>
              <c:strCache>
                <c:ptCount val="4"/>
                <c:pt idx="0">
                  <c:v>Increase</c:v>
                </c:pt>
                <c:pt idx="1">
                  <c:v>Stay Same</c:v>
                </c:pt>
                <c:pt idx="2">
                  <c:v>Decrease</c:v>
                </c:pt>
                <c:pt idx="3">
                  <c:v>DNA</c:v>
                </c:pt>
              </c:strCache>
            </c:strRef>
          </c:cat>
          <c:val>
            <c:numRef>
              <c:f>Sheet1!$B$2:$E$2</c:f>
              <c:numCache>
                <c:formatCode>General</c:formatCode>
                <c:ptCount val="4"/>
                <c:pt idx="0">
                  <c:v>21</c:v>
                </c:pt>
                <c:pt idx="1">
                  <c:v>57</c:v>
                </c:pt>
                <c:pt idx="2">
                  <c:v>20</c:v>
                </c:pt>
                <c:pt idx="3">
                  <c:v>3</c:v>
                </c:pt>
              </c:numCache>
            </c:numRef>
          </c:val>
          <c:extLst>
            <c:ext xmlns:c16="http://schemas.microsoft.com/office/drawing/2014/chart" uri="{C3380CC4-5D6E-409C-BE32-E72D297353CC}">
              <c16:uniqueId val="{00000008-A270-F643-B596-3259305592AD}"/>
            </c:ext>
          </c:extLst>
        </c:ser>
        <c:dLbls>
          <c:showLegendKey val="0"/>
          <c:showVal val="0"/>
          <c:showCatName val="0"/>
          <c:showSerName val="0"/>
          <c:showPercent val="0"/>
          <c:showBubbleSize val="0"/>
          <c:showLeaderLines val="1"/>
        </c:dLbls>
        <c:firstSliceAng val="0"/>
        <c:holeSize val="55"/>
      </c:doughnutChart>
      <c:spPr>
        <a:noFill/>
        <a:ln w="12700" cap="flat">
          <a:noFill/>
          <a:miter lim="400000"/>
        </a:ln>
        <a:effectLst/>
      </c:spPr>
    </c:plotArea>
    <c:legend>
      <c:legendPos val="r"/>
      <c:layout>
        <c:manualLayout>
          <c:xMode val="edge"/>
          <c:yMode val="edge"/>
          <c:x val="0.31348100000000001"/>
          <c:y val="0.39117200000000002"/>
          <c:w val="0.68651899999999999"/>
          <c:h val="0.116468"/>
        </c:manualLayout>
      </c:layout>
      <c:overlay val="1"/>
      <c:spPr>
        <a:noFill/>
        <a:ln w="12700" cap="flat">
          <a:noFill/>
          <a:miter lim="400000"/>
        </a:ln>
        <a:effectLst/>
      </c:spPr>
      <c:txPr>
        <a:bodyPr rot="0"/>
        <a:lstStyle/>
        <a:p>
          <a:pPr>
            <a:defRPr sz="1800" b="0" i="0" u="none" strike="noStrike">
              <a:solidFill>
                <a:srgbClr val="595959"/>
              </a:solidFill>
              <a:latin typeface="Calibri"/>
            </a:defRPr>
          </a:pPr>
          <a:endParaRPr lang="en-US"/>
        </a:p>
      </c:txPr>
    </c:legend>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a:defRPr sz="2800" b="1" i="0" u="none" strike="noStrike">
                <a:solidFill>
                  <a:srgbClr val="000000"/>
                </a:solidFill>
                <a:latin typeface="Calibri"/>
              </a:defRPr>
            </a:pPr>
            <a:r>
              <a:rPr lang="en-US" sz="2800" b="1" i="0" u="none" strike="noStrike">
                <a:solidFill>
                  <a:srgbClr val="000000"/>
                </a:solidFill>
                <a:latin typeface="Calibri"/>
              </a:rPr>
              <a:t>Past Six Months</a:t>
            </a:r>
          </a:p>
        </c:rich>
      </c:tx>
      <c:layout>
        <c:manualLayout>
          <c:xMode val="edge"/>
          <c:yMode val="edge"/>
          <c:x val="0.35983700000000002"/>
          <c:y val="0"/>
          <c:w val="0.28032600000000002"/>
          <c:h val="0.153637"/>
        </c:manualLayout>
      </c:layout>
      <c:overlay val="1"/>
      <c:spPr>
        <a:noFill/>
        <a:effectLst/>
      </c:spPr>
    </c:title>
    <c:autoTitleDeleted val="0"/>
    <c:plotArea>
      <c:layout>
        <c:manualLayout>
          <c:layoutTarget val="inner"/>
          <c:xMode val="edge"/>
          <c:yMode val="edge"/>
          <c:x val="2.55401E-2"/>
          <c:y val="0.153637"/>
          <c:w val="0.96591300000000002"/>
          <c:h val="0.62184600000000001"/>
        </c:manualLayout>
      </c:layout>
      <c:lineChart>
        <c:grouping val="standard"/>
        <c:varyColors val="0"/>
        <c:ser>
          <c:idx val="0"/>
          <c:order val="0"/>
          <c:tx>
            <c:strRef>
              <c:f>Sheet1!$B$1</c:f>
              <c:strCache>
                <c:ptCount val="1"/>
                <c:pt idx="0">
                  <c:v>Increased Capital Investments</c:v>
                </c:pt>
              </c:strCache>
            </c:strRef>
          </c:tx>
          <c:spPr>
            <a:ln w="47625" cap="flat">
              <a:solidFill>
                <a:srgbClr val="4A7EBB"/>
              </a:solidFill>
              <a:prstDash val="solid"/>
              <a:round/>
            </a:ln>
            <a:effectLst/>
          </c:spPr>
          <c:marker>
            <c:symbol val="circle"/>
            <c:size val="6"/>
            <c:spPr>
              <a:solidFill>
                <a:schemeClr val="accent1"/>
              </a:solidFill>
              <a:ln w="9525" cap="flat">
                <a:solidFill>
                  <a:srgbClr val="4A7EBB"/>
                </a:solidFill>
                <a:prstDash val="solid"/>
                <a:round/>
              </a:ln>
              <a:effectLst/>
            </c:spPr>
          </c:marker>
          <c:dLbls>
            <c:numFmt formatCode="0" sourceLinked="0"/>
            <c:spPr>
              <a:noFill/>
              <a:ln>
                <a:noFill/>
              </a:ln>
              <a:effectLst/>
            </c:spPr>
            <c:txPr>
              <a:bodyPr/>
              <a:lstStyle/>
              <a:p>
                <a:pPr>
                  <a:defRPr sz="1800" b="0" i="0" u="none" strike="noStrike">
                    <a:solidFill>
                      <a:srgbClr val="000000"/>
                    </a:solidFill>
                    <a:latin typeface="Calibri"/>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June '11</c:v>
                </c:pt>
                <c:pt idx="1">
                  <c:v>Oct '11</c:v>
                </c:pt>
                <c:pt idx="2">
                  <c:v>June '12</c:v>
                </c:pt>
                <c:pt idx="3">
                  <c:v>Oct '12</c:v>
                </c:pt>
                <c:pt idx="4">
                  <c:v>May '13</c:v>
                </c:pt>
                <c:pt idx="5">
                  <c:v>Nov  '13</c:v>
                </c:pt>
                <c:pt idx="6">
                  <c:v>June '14</c:v>
                </c:pt>
                <c:pt idx="7">
                  <c:v>Nov '14</c:v>
                </c:pt>
                <c:pt idx="8">
                  <c:v>June '15</c:v>
                </c:pt>
                <c:pt idx="9">
                  <c:v>Nov'15</c:v>
                </c:pt>
                <c:pt idx="10">
                  <c:v>June '16</c:v>
                </c:pt>
                <c:pt idx="11">
                  <c:v>Nov '16</c:v>
                </c:pt>
                <c:pt idx="12">
                  <c:v>July '17</c:v>
                </c:pt>
                <c:pt idx="13">
                  <c:v>Nov '17</c:v>
                </c:pt>
                <c:pt idx="14">
                  <c:v>June '18</c:v>
                </c:pt>
                <c:pt idx="15">
                  <c:v>Nov '18</c:v>
                </c:pt>
                <c:pt idx="16">
                  <c:v>June '19</c:v>
                </c:pt>
                <c:pt idx="17">
                  <c:v>Nov '19</c:v>
                </c:pt>
                <c:pt idx="18">
                  <c:v>June '21</c:v>
                </c:pt>
                <c:pt idx="19">
                  <c:v>Nov '21</c:v>
                </c:pt>
                <c:pt idx="20">
                  <c:v>June '22</c:v>
                </c:pt>
              </c:strCache>
            </c:strRef>
          </c:cat>
          <c:val>
            <c:numRef>
              <c:f>Sheet1!$B$2:$B$22</c:f>
              <c:numCache>
                <c:formatCode>General</c:formatCode>
                <c:ptCount val="21"/>
                <c:pt idx="0">
                  <c:v>20</c:v>
                </c:pt>
                <c:pt idx="1">
                  <c:v>19</c:v>
                </c:pt>
                <c:pt idx="2">
                  <c:v>19</c:v>
                </c:pt>
                <c:pt idx="3">
                  <c:v>18</c:v>
                </c:pt>
                <c:pt idx="4">
                  <c:v>21</c:v>
                </c:pt>
                <c:pt idx="5">
                  <c:v>22</c:v>
                </c:pt>
                <c:pt idx="6">
                  <c:v>28</c:v>
                </c:pt>
                <c:pt idx="7">
                  <c:v>28</c:v>
                </c:pt>
                <c:pt idx="8">
                  <c:v>29</c:v>
                </c:pt>
                <c:pt idx="9">
                  <c:v>28</c:v>
                </c:pt>
                <c:pt idx="10">
                  <c:v>25</c:v>
                </c:pt>
                <c:pt idx="11">
                  <c:v>26</c:v>
                </c:pt>
                <c:pt idx="12">
                  <c:v>27</c:v>
                </c:pt>
                <c:pt idx="13">
                  <c:v>25</c:v>
                </c:pt>
                <c:pt idx="14">
                  <c:v>22</c:v>
                </c:pt>
                <c:pt idx="15">
                  <c:v>25</c:v>
                </c:pt>
                <c:pt idx="16">
                  <c:v>27</c:v>
                </c:pt>
                <c:pt idx="17">
                  <c:v>27</c:v>
                </c:pt>
                <c:pt idx="18">
                  <c:v>19</c:v>
                </c:pt>
                <c:pt idx="19">
                  <c:v>22</c:v>
                </c:pt>
                <c:pt idx="20">
                  <c:v>25</c:v>
                </c:pt>
              </c:numCache>
            </c:numRef>
          </c:val>
          <c:smooth val="0"/>
          <c:extLst>
            <c:ext xmlns:c16="http://schemas.microsoft.com/office/drawing/2014/chart" uri="{C3380CC4-5D6E-409C-BE32-E72D297353CC}">
              <c16:uniqueId val="{00000000-A41F-124E-83B4-6ABA3618434E}"/>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5400000" vert="horz"/>
          <a:lstStyle/>
          <a:p>
            <a:pPr>
              <a:defRPr sz="1700" b="0" i="0" u="none" strike="noStrike" baseline="0">
                <a:solidFill>
                  <a:srgbClr val="000000"/>
                </a:solidFill>
                <a:latin typeface="Calibri"/>
              </a:defRPr>
            </a:pPr>
            <a:endParaRPr lang="en-US"/>
          </a:p>
        </c:txPr>
        <c:crossAx val="2094734553"/>
        <c:crosses val="autoZero"/>
        <c:auto val="1"/>
        <c:lblAlgn val="ctr"/>
        <c:lblOffset val="100"/>
        <c:noMultiLvlLbl val="1"/>
      </c:catAx>
      <c:valAx>
        <c:axId val="2094734553"/>
        <c:scaling>
          <c:orientation val="minMax"/>
          <c:max val="60"/>
          <c:min val="0"/>
        </c:scaling>
        <c:delete val="0"/>
        <c:axPos val="l"/>
        <c:majorGridlines>
          <c:spPr>
            <a:ln w="12700" cap="flat">
              <a:solidFill>
                <a:srgbClr val="888888"/>
              </a:solidFill>
              <a:prstDash val="solid"/>
              <a:round/>
            </a:ln>
          </c:spPr>
        </c:majorGridlines>
        <c:numFmt formatCode="&quot;%&quot;?.#" sourceLinked="0"/>
        <c:majorTickMark val="out"/>
        <c:minorTickMark val="none"/>
        <c:tickLblPos val="none"/>
        <c:spPr>
          <a:ln w="12700" cap="flat">
            <a:solidFill>
              <a:srgbClr val="888888"/>
            </a:solidFill>
            <a:prstDash val="solid"/>
            <a:round/>
          </a:ln>
        </c:spPr>
        <c:txPr>
          <a:bodyPr rot="0"/>
          <a:lstStyle/>
          <a:p>
            <a:pPr>
              <a:defRPr sz="1800" b="0" i="0" u="none" strike="noStrike">
                <a:solidFill>
                  <a:srgbClr val="000000"/>
                </a:solidFill>
                <a:latin typeface="Calibri"/>
              </a:defRPr>
            </a:pPr>
            <a:endParaRPr lang="en-US"/>
          </a:p>
        </c:txPr>
        <c:crossAx val="2094734552"/>
        <c:crosses val="autoZero"/>
        <c:crossBetween val="between"/>
        <c:majorUnit val="10"/>
        <c:minorUnit val="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0.6318</cdr:x>
      <cdr:y>0.58217</cdr:y>
    </cdr:from>
    <cdr:to>
      <cdr:x>0.87357</cdr:x>
      <cdr:y>0.66838</cdr:y>
    </cdr:to>
    <cdr:sp macro="" textlink="">
      <cdr:nvSpPr>
        <cdr:cNvPr id="2" name="TextBox 1">
          <a:extLst xmlns:a="http://schemas.openxmlformats.org/drawingml/2006/main">
            <a:ext uri="{FF2B5EF4-FFF2-40B4-BE49-F238E27FC236}">
              <a16:creationId xmlns:a16="http://schemas.microsoft.com/office/drawing/2014/main" id="{18BD1DE9-47EB-5F4D-99D3-57CCD75F09E4}"/>
            </a:ext>
          </a:extLst>
        </cdr:cNvPr>
        <cdr:cNvSpPr txBox="1"/>
      </cdr:nvSpPr>
      <cdr:spPr>
        <a:xfrm xmlns:a="http://schemas.openxmlformats.org/drawingml/2006/main">
          <a:off x="5670169" y="2616737"/>
          <a:ext cx="2169763" cy="387458"/>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cdr:x>
      <cdr:y>0.09964</cdr:y>
    </cdr:from>
    <cdr:to>
      <cdr:x>0.71708</cdr:x>
      <cdr:y>0.18577</cdr:y>
    </cdr:to>
    <cdr:sp macro="" textlink="">
      <cdr:nvSpPr>
        <cdr:cNvPr id="2" name="TextBox 1">
          <a:extLst xmlns:a="http://schemas.openxmlformats.org/drawingml/2006/main">
            <a:ext uri="{FF2B5EF4-FFF2-40B4-BE49-F238E27FC236}">
              <a16:creationId xmlns:a16="http://schemas.microsoft.com/office/drawing/2014/main" id="{2BF29F8B-1733-2762-6AFE-56AB2A37F6D6}"/>
            </a:ext>
          </a:extLst>
        </cdr:cNvPr>
        <cdr:cNvSpPr txBox="1"/>
      </cdr:nvSpPr>
      <cdr:spPr>
        <a:xfrm xmlns:a="http://schemas.openxmlformats.org/drawingml/2006/main">
          <a:off x="4401312" y="427217"/>
          <a:ext cx="1910861" cy="36933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+6  Since Q2 2021</a:t>
          </a:r>
        </a:p>
      </cdr:txBody>
    </cdr:sp>
  </cdr:relSizeAnchor>
</c:userShapes>
</file>

<file path=ppt/drawings/drawing3.xml><?xml version="1.0" encoding="utf-8"?>
<c:userShapes xmlns:c="http://schemas.openxmlformats.org/drawingml/2006/chart">
  <cdr:relSizeAnchor xmlns:cdr="http://schemas.openxmlformats.org/drawingml/2006/chartDrawing">
    <cdr:from>
      <cdr:x>0.24474</cdr:x>
      <cdr:y>0.11029</cdr:y>
    </cdr:from>
    <cdr:to>
      <cdr:x>0.50139</cdr:x>
      <cdr:y>0.19887</cdr:y>
    </cdr:to>
    <cdr:sp macro="" textlink="">
      <cdr:nvSpPr>
        <cdr:cNvPr id="2" name="TextBox 1">
          <a:extLst xmlns:a="http://schemas.openxmlformats.org/drawingml/2006/main">
            <a:ext uri="{FF2B5EF4-FFF2-40B4-BE49-F238E27FC236}">
              <a16:creationId xmlns:a16="http://schemas.microsoft.com/office/drawing/2014/main" id="{13E544F0-55FF-954B-B225-C66ECE1FEEB8}"/>
            </a:ext>
          </a:extLst>
        </cdr:cNvPr>
        <cdr:cNvSpPr txBox="1"/>
      </cdr:nvSpPr>
      <cdr:spPr>
        <a:xfrm xmlns:a="http://schemas.openxmlformats.org/drawingml/2006/main">
          <a:off x="2154354" y="459872"/>
          <a:ext cx="2259150" cy="36933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+8 Since</a:t>
          </a:r>
          <a:r>
            <a:rPr kumimoji="0" lang="en-US" sz="1800" b="0" i="0" u="none" strike="noStrike" cap="none" spc="0" normalizeH="0" dirty="0">
              <a:ln>
                <a:noFill/>
              </a:ln>
              <a:solidFill>
                <a:srgbClr val="000000"/>
              </a:solidFill>
              <a:effectLst/>
              <a:uFillTx/>
              <a:latin typeface="+mn-lt"/>
              <a:ea typeface="+mn-ea"/>
              <a:cs typeface="+mn-cs"/>
              <a:sym typeface="Calibri"/>
            </a:rPr>
            <a:t> </a:t>
          </a:r>
          <a:r>
            <a:rPr lang="en-US" sz="1800" dirty="0">
              <a:solidFill>
                <a:srgbClr val="000000"/>
              </a:solidFill>
              <a:sym typeface="Calibri"/>
            </a:rPr>
            <a:t>One Year Ago</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cdr:txBody>
    </cdr:sp>
  </cdr:relSizeAnchor>
  <cdr:relSizeAnchor xmlns:cdr="http://schemas.openxmlformats.org/drawingml/2006/chartDrawing">
    <cdr:from>
      <cdr:x>0.55217</cdr:x>
      <cdr:y>0.1855</cdr:y>
    </cdr:from>
    <cdr:to>
      <cdr:x>0.80055</cdr:x>
      <cdr:y>0.27408</cdr:y>
    </cdr:to>
    <cdr:sp macro="" textlink="">
      <cdr:nvSpPr>
        <cdr:cNvPr id="3" name="TextBox 1">
          <a:extLst xmlns:a="http://schemas.openxmlformats.org/drawingml/2006/main">
            <a:ext uri="{FF2B5EF4-FFF2-40B4-BE49-F238E27FC236}">
              <a16:creationId xmlns:a16="http://schemas.microsoft.com/office/drawing/2014/main" id="{CC8282F3-068D-CC4C-8C77-CA6D7183EA1D}"/>
            </a:ext>
          </a:extLst>
        </cdr:cNvPr>
        <cdr:cNvSpPr txBox="1"/>
      </cdr:nvSpPr>
      <cdr:spPr>
        <a:xfrm xmlns:a="http://schemas.openxmlformats.org/drawingml/2006/main">
          <a:off x="4860544" y="773473"/>
          <a:ext cx="2186373" cy="36933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horz" wrap="square" lIns="45719" tIns="45719" rIns="45719" bIns="45719" numCol="1" spcCol="38100" rtlCol="0" anchor="t">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-2 Since</a:t>
          </a:r>
          <a:r>
            <a:rPr kumimoji="0" lang="en-US" sz="1800" b="0" i="0" u="none" strike="noStrike" cap="none" spc="0" normalizeH="0" dirty="0">
              <a:ln>
                <a:noFill/>
              </a:ln>
              <a:solidFill>
                <a:srgbClr val="000000"/>
              </a:solidFill>
              <a:effectLst/>
              <a:uFillTx/>
              <a:latin typeface="+mn-lt"/>
              <a:ea typeface="+mn-ea"/>
              <a:cs typeface="+mn-cs"/>
              <a:sym typeface="Calibri"/>
            </a:rPr>
            <a:t> One Year Ago</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0.86749</cdr:x>
      <cdr:y>0.13891</cdr:y>
    </cdr:from>
    <cdr:to>
      <cdr:x>0.91834</cdr:x>
      <cdr:y>0.22425</cdr:y>
    </cdr:to>
    <cdr:sp macro="" textlink="">
      <cdr:nvSpPr>
        <cdr:cNvPr id="2" name="TextBox 1">
          <a:extLst xmlns:a="http://schemas.openxmlformats.org/drawingml/2006/main">
            <a:ext uri="{FF2B5EF4-FFF2-40B4-BE49-F238E27FC236}">
              <a16:creationId xmlns:a16="http://schemas.microsoft.com/office/drawing/2014/main" id="{B67BA069-CF9E-554A-BAF1-C6C74F7F01AB}"/>
            </a:ext>
          </a:extLst>
        </cdr:cNvPr>
        <cdr:cNvSpPr txBox="1"/>
      </cdr:nvSpPr>
      <cdr:spPr>
        <a:xfrm xmlns:a="http://schemas.openxmlformats.org/drawingml/2006/main">
          <a:off x="7636182" y="601212"/>
          <a:ext cx="447614" cy="369365"/>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45719" tIns="45719" rIns="45719" bIns="45719" numCol="1" spcCol="38100" rtlCol="0" anchor="t">
          <a:spAutoFit/>
        </a:bodyPr>
        <a:lstStyle xmlns:a="http://schemas.openxmlformats.org/drawingml/2006/main"/>
        <a:p xmlns:a="http://schemas.openxmlformats.org/drawingml/2006/main">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+13</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1143000" y="685800"/>
            <a:ext cx="4572000" cy="3429000"/>
          </a:xfrm>
          <a:prstGeom prst="rect">
            <a:avLst/>
          </a:prstGeom>
        </p:spPr>
        <p:txBody>
          <a:bodyPr/>
          <a:lstStyle/>
          <a:p>
            <a:endParaRPr/>
          </a:p>
        </p:txBody>
      </p:sp>
      <p:sp>
        <p:nvSpPr>
          <p:cNvPr id="156" name="Shape 15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Wages again increased most in the manufacturing/distribution (72%), and retail and food service (65%)</a:t>
            </a:r>
          </a:p>
          <a:p>
            <a:pPr marL="0" marR="0" lvl="0" indent="0" defTabSz="457200" eaLnBrk="1" fontAlgn="auto" latinLnBrk="0" hangingPunct="1">
              <a:lnSpc>
                <a:spcPct val="100000"/>
              </a:lnSpc>
              <a:spcBef>
                <a:spcPts val="0"/>
              </a:spcBef>
              <a:spcAft>
                <a:spcPts val="0"/>
              </a:spcAft>
              <a:buClrTx/>
              <a:buSzTx/>
              <a:buFontTx/>
              <a:buNone/>
              <a:tabLst/>
              <a:defRPr/>
            </a:pPr>
            <a:endParaRPr lang="en-US" dirty="0"/>
          </a:p>
          <a:p>
            <a:r>
              <a:rPr lang="en-US" dirty="0"/>
              <a:t>Sales increases again highest in Insurance/Finance/Real Estate (50%), and retail/food service (50%) sectors.</a:t>
            </a:r>
          </a:p>
          <a:p>
            <a:endParaRPr lang="en-US" dirty="0"/>
          </a:p>
          <a:p>
            <a:r>
              <a:rPr lang="en-US" dirty="0"/>
              <a:t>Hiring is highest in Manufacturing/Construction (25%)</a:t>
            </a:r>
          </a:p>
          <a:p>
            <a:endParaRPr lang="en-US" dirty="0"/>
          </a:p>
          <a:p>
            <a:r>
              <a:rPr lang="en-US" dirty="0"/>
              <a:t>Profits continue to decline most in Manufacturing/Construction (44%) and retail/food service (49%) sectors and increased most insurance/finance/real estate (41%), that said those increases are nine points lower than they were in Q4 2021.</a:t>
            </a:r>
          </a:p>
          <a:p>
            <a:endParaRPr lang="en-US" dirty="0"/>
          </a:p>
          <a:p>
            <a:r>
              <a:rPr lang="en-US" dirty="0"/>
              <a:t>Retail and Food Service sector now most likely (33%) to have increased capital investments in the past six months, overtaking Manufacturing/Construction sector.</a:t>
            </a:r>
          </a:p>
          <a:p>
            <a:endParaRPr lang="en-US" dirty="0"/>
          </a:p>
          <a:p>
            <a:endParaRPr lang="en-US" dirty="0"/>
          </a:p>
        </p:txBody>
      </p:sp>
    </p:spTree>
    <p:extLst>
      <p:ext uri="{BB962C8B-B14F-4D97-AF65-F5344CB8AC3E}">
        <p14:creationId xmlns:p14="http://schemas.microsoft.com/office/powerpoint/2010/main" val="324472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 estate/insurance/finance is again doing the best right now with 68% saying they are pretty good to excellent, followed by non-profit (57%)</a:t>
            </a:r>
          </a:p>
          <a:p>
            <a:endParaRPr lang="en-US" dirty="0"/>
          </a:p>
          <a:p>
            <a:r>
              <a:rPr lang="en-US" dirty="0"/>
              <a:t>Retail/Food Service sector continues to improve, with nearly half (49%) now saying they are doing just well enough to turn a profit, up 20 points since last June. </a:t>
            </a:r>
          </a:p>
          <a:p>
            <a:endParaRPr lang="en-US" dirty="0"/>
          </a:p>
        </p:txBody>
      </p:sp>
    </p:spTree>
    <p:extLst>
      <p:ext uri="{BB962C8B-B14F-4D97-AF65-F5344CB8AC3E}">
        <p14:creationId xmlns:p14="http://schemas.microsoft.com/office/powerpoint/2010/main" val="3782039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those in the business/professional services (71%) and real estate/insurance/finance (68%) sectors are most likely to offer remote work options to their employees. </a:t>
            </a:r>
          </a:p>
        </p:txBody>
      </p:sp>
    </p:spTree>
    <p:extLst>
      <p:ext uri="{BB962C8B-B14F-4D97-AF65-F5344CB8AC3E}">
        <p14:creationId xmlns:p14="http://schemas.microsoft.com/office/powerpoint/2010/main" val="1599041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 those reporting full recovery continues to climb, with more that a third saying they’re fully recovered. Recent stressors of inflation, supply challenges and labor shortages are lengthening the recovery for others,</a:t>
            </a:r>
          </a:p>
          <a:p>
            <a:endParaRPr lang="en-US" dirty="0"/>
          </a:p>
          <a:p>
            <a:r>
              <a:rPr lang="en-US" dirty="0"/>
              <a:t>The current challenges to doing business (inflation, supply chain, </a:t>
            </a:r>
            <a:r>
              <a:rPr lang="en-US" dirty="0" err="1"/>
              <a:t>etc</a:t>
            </a:r>
            <a:r>
              <a:rPr lang="en-US" dirty="0"/>
              <a:t>) are slowing the recovery for those who have not fully recovered yet. Nearly 30% now say they won’t see full recovery until next year, up seven points. And now 2 in 10 say they don’t think they’ll ever fully recover. </a:t>
            </a:r>
          </a:p>
          <a:p>
            <a:endParaRPr lang="en-US" dirty="0"/>
          </a:p>
          <a:p>
            <a:r>
              <a:rPr lang="en-US" dirty="0"/>
              <a:t>Retail and Non-profit sectors still least likely to believe they’ll ever recover.</a:t>
            </a:r>
          </a:p>
        </p:txBody>
      </p:sp>
    </p:spTree>
    <p:extLst>
      <p:ext uri="{BB962C8B-B14F-4D97-AF65-F5344CB8AC3E}">
        <p14:creationId xmlns:p14="http://schemas.microsoft.com/office/powerpoint/2010/main" val="124243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45918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8496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1088473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8097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Projected hiring is most significant in \Manufacturing/Distribution/Construction (60%). </a:t>
            </a:r>
          </a:p>
          <a:p>
            <a:endParaRPr lang="en-US" dirty="0"/>
          </a:p>
          <a:p>
            <a:r>
              <a:rPr lang="en-US" dirty="0"/>
              <a:t>Projected layoffs are highest in Nonprofit/Healthcare sector (9%).</a:t>
            </a:r>
          </a:p>
          <a:p>
            <a:endParaRPr lang="en-US" dirty="0"/>
          </a:p>
        </p:txBody>
      </p:sp>
    </p:spTree>
    <p:extLst>
      <p:ext uri="{BB962C8B-B14F-4D97-AF65-F5344CB8AC3E}">
        <p14:creationId xmlns:p14="http://schemas.microsoft.com/office/powerpoint/2010/main" val="1454678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Manufacturing/Distribution/Construction (87%) and Retail/Food Service (86%) are having the most difficult time finding qualified talent. </a:t>
            </a:r>
          </a:p>
        </p:txBody>
      </p:sp>
    </p:spTree>
    <p:extLst>
      <p:ext uri="{BB962C8B-B14F-4D97-AF65-F5344CB8AC3E}">
        <p14:creationId xmlns:p14="http://schemas.microsoft.com/office/powerpoint/2010/main" val="1204713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Projected wage increases are highest in Retail/Food Service and Childcare/Recreation (52%) sectors.</a:t>
            </a:r>
          </a:p>
          <a:p>
            <a:endParaRPr lang="en-US" dirty="0"/>
          </a:p>
        </p:txBody>
      </p:sp>
    </p:spTree>
    <p:extLst>
      <p:ext uri="{BB962C8B-B14F-4D97-AF65-F5344CB8AC3E}">
        <p14:creationId xmlns:p14="http://schemas.microsoft.com/office/powerpoint/2010/main" val="4132536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r>
              <a:rPr lang="en-US" dirty="0"/>
              <a:t>Wages again increased most in the manufacturing/distribution (72%), and retail and food service (65%)</a:t>
            </a:r>
          </a:p>
          <a:p>
            <a:endParaRPr lang="en-US" dirty="0"/>
          </a:p>
        </p:txBody>
      </p:sp>
    </p:spTree>
    <p:extLst>
      <p:ext uri="{BB962C8B-B14F-4D97-AF65-F5344CB8AC3E}">
        <p14:creationId xmlns:p14="http://schemas.microsoft.com/office/powerpoint/2010/main" val="2338505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1329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Training investments are most prevalent in the Real Estate/Insurance/Finance (67%) and Nonprofit/Healthcare (74%) sectors.</a:t>
            </a:r>
          </a:p>
          <a:p>
            <a:endParaRPr lang="en-US" dirty="0"/>
          </a:p>
          <a:p>
            <a:endParaRPr lang="en-US" dirty="0"/>
          </a:p>
        </p:txBody>
      </p:sp>
    </p:spTree>
    <p:extLst>
      <p:ext uri="{BB962C8B-B14F-4D97-AF65-F5344CB8AC3E}">
        <p14:creationId xmlns:p14="http://schemas.microsoft.com/office/powerpoint/2010/main" val="585389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Sales increases again highest in Insurance/Finance/Real Estate (50%), and retail/food service (50%) sectors.</a:t>
            </a:r>
          </a:p>
          <a:p>
            <a:endParaRPr lang="en-US" dirty="0"/>
          </a:p>
        </p:txBody>
      </p:sp>
    </p:spTree>
    <p:extLst>
      <p:ext uri="{BB962C8B-B14F-4D97-AF65-F5344CB8AC3E}">
        <p14:creationId xmlns:p14="http://schemas.microsoft.com/office/powerpoint/2010/main" val="2032251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Profits continue to decline most in Manufacturing/Construction (44%) and retail/food service (49%) sectors and increased most insurance/finance/real estate (41%), that said those increases are nine points lower than they were in Q4 2021.</a:t>
            </a:r>
          </a:p>
        </p:txBody>
      </p:sp>
    </p:spTree>
    <p:extLst>
      <p:ext uri="{BB962C8B-B14F-4D97-AF65-F5344CB8AC3E}">
        <p14:creationId xmlns:p14="http://schemas.microsoft.com/office/powerpoint/2010/main" val="3692466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Hiring is highest in Manufacturing/Construction (25%)</a:t>
            </a:r>
          </a:p>
          <a:p>
            <a:endParaRPr lang="en-US" dirty="0"/>
          </a:p>
        </p:txBody>
      </p:sp>
    </p:spTree>
    <p:extLst>
      <p:ext uri="{BB962C8B-B14F-4D97-AF65-F5344CB8AC3E}">
        <p14:creationId xmlns:p14="http://schemas.microsoft.com/office/powerpoint/2010/main" val="3688161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Retail and Food Service sector now most likely (33%) to have increased capital investments in the past six months, overtaking Manufacturing/Construction sector.</a:t>
            </a:r>
          </a:p>
        </p:txBody>
      </p:sp>
    </p:spTree>
    <p:extLst>
      <p:ext uri="{BB962C8B-B14F-4D97-AF65-F5344CB8AC3E}">
        <p14:creationId xmlns:p14="http://schemas.microsoft.com/office/powerpoint/2010/main" val="65228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noRot="1" noChangeAspect="1"/>
          </p:cNvSpPr>
          <p:nvPr>
            <p:ph type="sldImg"/>
          </p:nvPr>
        </p:nvSpPr>
        <p:spPr>
          <a:prstGeom prst="rect">
            <a:avLst/>
          </a:prstGeom>
        </p:spPr>
        <p:txBody>
          <a:bodyPr/>
          <a:lstStyle/>
          <a:p>
            <a:endParaRPr/>
          </a:p>
        </p:txBody>
      </p:sp>
      <p:sp>
        <p:nvSpPr>
          <p:cNvPr id="177" name="Shape 177"/>
          <p:cNvSpPr>
            <a:spLocks noGrp="1"/>
          </p:cNvSpPr>
          <p:nvPr>
            <p:ph type="body" sz="quarter" idx="1"/>
          </p:nvPr>
        </p:nvSpPr>
        <p:spPr>
          <a:prstGeom prst="rect">
            <a:avLst/>
          </a:prstGeom>
        </p:spPr>
        <p:txBody>
          <a:bodyPr/>
          <a:lstStyle/>
          <a:p>
            <a:r>
              <a:rPr lang="en-US" dirty="0"/>
              <a:t>Inflation is impacting Manufacturing/Construction (62%) and Retail/Food Service (55%) sectors most. While Acquiring talent impacts Manufacturing/Construction sector most (59%). Supply chain challenges are now in third place but come in second in the Manufacturing/Construction sector(60%), impacting them the most when compared to other sectors.</a:t>
            </a:r>
            <a:endParaRPr dirty="0"/>
          </a:p>
        </p:txBody>
      </p:sp>
    </p:spTree>
    <p:extLst>
      <p:ext uri="{BB962C8B-B14F-4D97-AF65-F5344CB8AC3E}">
        <p14:creationId xmlns:p14="http://schemas.microsoft.com/office/powerpoint/2010/main" val="170644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9591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Growth/Expansion is highest in the non-profit sector (19%) and demand is strongest in the Finance/Insurance/Real Estate sector (18%).</a:t>
            </a:r>
          </a:p>
        </p:txBody>
      </p:sp>
    </p:spTree>
    <p:extLst>
      <p:ext uri="{BB962C8B-B14F-4D97-AF65-F5344CB8AC3E}">
        <p14:creationId xmlns:p14="http://schemas.microsoft.com/office/powerpoint/2010/main" val="41187705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dirty="0"/>
          </a:p>
        </p:txBody>
      </p:sp>
      <p:pic>
        <p:nvPicPr>
          <p:cNvPr id="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20" name="Rectangle 3"/>
          <p:cNvSpPr/>
          <p:nvPr/>
        </p:nvSpPr>
        <p:spPr>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a:xfrm>
            <a:off x="685800" y="2130425"/>
            <a:ext cx="7772400" cy="1069975"/>
          </a:xfrm>
          <a:prstGeom prst="rect">
            <a:avLst/>
          </a:prstGeom>
        </p:spPr>
        <p:txBody>
          <a:bodyPr/>
          <a:lstStyle>
            <a:lvl1pPr algn="r"/>
          </a:lstStyle>
          <a:p>
            <a:r>
              <a:t>Title Text</a:t>
            </a:r>
          </a:p>
        </p:txBody>
      </p:sp>
      <p:sp>
        <p:nvSpPr>
          <p:cNvPr id="22" name="Body Level One…"/>
          <p:cNvSpPr txBox="1">
            <a:spLocks noGrp="1"/>
          </p:cNvSpPr>
          <p:nvPr>
            <p:ph type="body" sz="quarter" idx="1"/>
          </p:nvPr>
        </p:nvSpPr>
        <p:spPr>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11" name="Picture 10">
            <a:extLst>
              <a:ext uri="{FF2B5EF4-FFF2-40B4-BE49-F238E27FC236}">
                <a16:creationId xmlns:a16="http://schemas.microsoft.com/office/drawing/2014/main" id="{8160EAD5-CEA5-B84B-B993-E100ECDD320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76721" y="5931661"/>
            <a:ext cx="2050954" cy="794259"/>
          </a:xfrm>
          <a:prstGeom prst="rect">
            <a:avLst/>
          </a:prstGeom>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30"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32"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33"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34"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6"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EF6FD4B1-CF19-3D43-B7E4-4D5345A700F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43"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45"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46"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47" name="Title Text"/>
          <p:cNvSpPr txBox="1">
            <a:spLocks noGrp="1"/>
          </p:cNvSpPr>
          <p:nvPr>
            <p:ph type="title"/>
          </p:nvPr>
        </p:nvSpPr>
        <p:spPr>
          <a:xfrm>
            <a:off x="6629400" y="274638"/>
            <a:ext cx="2057400" cy="5851526"/>
          </a:xfrm>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148" name="Body Level One…"/>
          <p:cNvSpPr txBox="1">
            <a:spLocks noGrp="1"/>
          </p:cNvSpPr>
          <p:nvPr>
            <p:ph type="body" idx="1"/>
          </p:nvPr>
        </p:nvSpPr>
        <p:spPr>
          <a:xfrm>
            <a:off x="457200" y="274638"/>
            <a:ext cx="60198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7CBC446D-B4AB-B84F-A15F-2FA9684862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4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43" name="Title Text"/>
          <p:cNvSpPr txBox="1">
            <a:spLocks noGrp="1"/>
          </p:cNvSpPr>
          <p:nvPr>
            <p:ph type="title"/>
          </p:nvPr>
        </p:nvSpPr>
        <p:spPr>
          <a:xfrm>
            <a:off x="722312" y="4406900"/>
            <a:ext cx="7772401" cy="1362075"/>
          </a:xfrm>
          <a:prstGeom prst="rect">
            <a:avLst/>
          </a:prstGeom>
        </p:spPr>
        <p:txBody>
          <a:bodyPr anchor="t"/>
          <a:lstStyle>
            <a:lvl1pPr algn="l">
              <a:defRPr cap="all">
                <a:solidFill>
                  <a:srgbClr val="000000"/>
                </a:solidFill>
                <a:latin typeface="+mn-lt"/>
                <a:ea typeface="+mn-ea"/>
                <a:cs typeface="+mn-cs"/>
                <a:sym typeface="Calibri"/>
              </a:defRPr>
            </a:lvl1pPr>
          </a:lstStyle>
          <a:p>
            <a:pPr>
              <a:defRPr>
                <a:effectLst/>
              </a:defRPr>
            </a:pPr>
            <a:r>
              <a:t>Title Text</a:t>
            </a:r>
          </a:p>
        </p:txBody>
      </p:sp>
      <p:sp>
        <p:nvSpPr>
          <p:cNvPr id="44"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1A9D6D9F-AB7C-AA49-BB39-383CC889854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5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5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56"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57"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9" name="Picture 8">
            <a:extLst>
              <a:ext uri="{FF2B5EF4-FFF2-40B4-BE49-F238E27FC236}">
                <a16:creationId xmlns:a16="http://schemas.microsoft.com/office/drawing/2014/main" id="{D86FE9AB-9D42-3B49-B495-CDA09CF9742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65"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67"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68"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69"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70"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71" name="Text Placeholder 4"/>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5FA10BC4-CA2B-494E-A9D8-29C2ACD7374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9"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81"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82"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83" name="Title Text"/>
          <p:cNvSpPr txBox="1">
            <a:spLocks noGrp="1"/>
          </p:cNvSpPr>
          <p:nvPr>
            <p:ph type="title"/>
          </p:nvPr>
        </p:nvSpPr>
        <p:spPr>
          <a:prstGeom prst="rect">
            <a:avLst/>
          </a:prstGeom>
        </p:spPr>
        <p:txBody>
          <a:bodyPr/>
          <a:lstStyle>
            <a:lvl1pPr>
              <a:defRPr sz="4400" b="0">
                <a:solidFill>
                  <a:srgbClr val="000000"/>
                </a:solidFill>
                <a:latin typeface="+mn-lt"/>
                <a:ea typeface="+mn-ea"/>
                <a:cs typeface="+mn-cs"/>
                <a:sym typeface="Calibri"/>
              </a:defRPr>
            </a:lvl1pPr>
          </a:lstStyle>
          <a:p>
            <a:pPr>
              <a:defRPr>
                <a:effectLst/>
              </a:defRPr>
            </a:pPr>
            <a:r>
              <a:t>Title Text</a:t>
            </a:r>
          </a:p>
        </p:txBody>
      </p:sp>
      <p:sp>
        <p:nvSpPr>
          <p:cNvPr id="84"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8" name="Picture 7">
            <a:extLst>
              <a:ext uri="{FF2B5EF4-FFF2-40B4-BE49-F238E27FC236}">
                <a16:creationId xmlns:a16="http://schemas.microsoft.com/office/drawing/2014/main" id="{BD4395B9-08F7-9C4B-BD22-C80CDFE36CA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91"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93"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94"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95"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7" name="Picture 6">
            <a:extLst>
              <a:ext uri="{FF2B5EF4-FFF2-40B4-BE49-F238E27FC236}">
                <a16:creationId xmlns:a16="http://schemas.microsoft.com/office/drawing/2014/main" id="{E803DE24-0DE9-7040-8856-15733499F49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0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04"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05"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06" name="Title Text"/>
          <p:cNvSpPr txBox="1">
            <a:spLocks noGrp="1"/>
          </p:cNvSpPr>
          <p:nvPr>
            <p:ph type="title"/>
          </p:nvPr>
        </p:nvSpPr>
        <p:spPr>
          <a:xfrm>
            <a:off x="457200" y="273050"/>
            <a:ext cx="3008314" cy="1162050"/>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07"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Text Placeholder 3"/>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279BF304-9257-3044-BFD5-D8F883F6367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16"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118" name="Picture 2" descr="Picture 2"/>
          <p:cNvPicPr>
            <a:picLocks noChangeAspect="1"/>
          </p:cNvPicPr>
          <p:nvPr/>
        </p:nvPicPr>
        <p:blipFill>
          <a:blip r:embed="rId2"/>
          <a:stretch>
            <a:fillRect/>
          </a:stretch>
        </p:blipFill>
        <p:spPr>
          <a:xfrm>
            <a:off x="3810000" y="5943600"/>
            <a:ext cx="1461018" cy="935817"/>
          </a:xfrm>
          <a:prstGeom prst="rect">
            <a:avLst/>
          </a:prstGeom>
          <a:ln w="12700">
            <a:miter lim="400000"/>
          </a:ln>
        </p:spPr>
      </p:pic>
      <p:pic>
        <p:nvPicPr>
          <p:cNvPr id="119" name="Picture 5" descr="Picture 5"/>
          <p:cNvPicPr>
            <a:picLocks noChangeAspect="1"/>
          </p:cNvPicPr>
          <p:nvPr/>
        </p:nvPicPr>
        <p:blipFill>
          <a:blip r:embed="rId3"/>
          <a:stretch>
            <a:fillRect/>
          </a:stretch>
        </p:blipFill>
        <p:spPr>
          <a:xfrm>
            <a:off x="457200" y="6172200"/>
            <a:ext cx="2438400" cy="467800"/>
          </a:xfrm>
          <a:prstGeom prst="rect">
            <a:avLst/>
          </a:prstGeom>
          <a:ln w="12700">
            <a:miter lim="400000"/>
          </a:ln>
        </p:spPr>
      </p:pic>
      <p:sp>
        <p:nvSpPr>
          <p:cNvPr id="120" name="Title Text"/>
          <p:cNvSpPr txBox="1">
            <a:spLocks noGrp="1"/>
          </p:cNvSpPr>
          <p:nvPr>
            <p:ph type="title"/>
          </p:nvPr>
        </p:nvSpPr>
        <p:spPr>
          <a:xfrm>
            <a:off x="1792288" y="4800600"/>
            <a:ext cx="5486401" cy="566738"/>
          </a:xfrm>
          <a:prstGeom prst="rect">
            <a:avLst/>
          </a:prstGeom>
        </p:spPr>
        <p:txBody>
          <a:bodyPr anchor="b"/>
          <a:lstStyle>
            <a:lvl1pPr algn="l">
              <a:defRPr sz="2000">
                <a:solidFill>
                  <a:srgbClr val="000000"/>
                </a:solidFill>
                <a:latin typeface="+mn-lt"/>
                <a:ea typeface="+mn-ea"/>
                <a:cs typeface="+mn-cs"/>
                <a:sym typeface="Calibri"/>
              </a:defRPr>
            </a:lvl1pPr>
          </a:lstStyle>
          <a:p>
            <a:pPr>
              <a:defRPr>
                <a:effectLst/>
              </a:defRPr>
            </a:pPr>
            <a:r>
              <a:t>Title Text</a:t>
            </a:r>
          </a:p>
        </p:txBody>
      </p:sp>
      <p:sp>
        <p:nvSpPr>
          <p:cNvPr id="121" name="Picture Placeholder 2"/>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122"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23" name="Slide Number"/>
          <p:cNvSpPr txBox="1">
            <a:spLocks noGrp="1"/>
          </p:cNvSpPr>
          <p:nvPr>
            <p:ph type="sldNum" sz="quarter" idx="2"/>
          </p:nvPr>
        </p:nvSpPr>
        <p:spPr>
          <a:xfrm>
            <a:off x="6553200" y="6356350"/>
            <a:ext cx="343903" cy="358140"/>
          </a:xfrm>
          <a:prstGeom prst="rect">
            <a:avLst/>
          </a:prstGeom>
        </p:spPr>
        <p:txBody>
          <a:bodyPr anchor="t"/>
          <a:lstStyle>
            <a:lvl1pPr algn="l">
              <a:defRPr sz="1800">
                <a:latin typeface="+mn-lt"/>
                <a:ea typeface="+mn-ea"/>
                <a:cs typeface="+mn-cs"/>
                <a:sym typeface="Calibri"/>
              </a:defRPr>
            </a:lvl1pPr>
          </a:lstStyle>
          <a:p>
            <a:fld id="{86CB4B4D-7CA3-9044-876B-883B54F8677D}" type="slidenum">
              <a:t>‹#›</a:t>
            </a:fld>
            <a:endParaRPr/>
          </a:p>
        </p:txBody>
      </p:sp>
      <p:pic>
        <p:nvPicPr>
          <p:cNvPr id="10" name="Picture 9">
            <a:extLst>
              <a:ext uri="{FF2B5EF4-FFF2-40B4-BE49-F238E27FC236}">
                <a16:creationId xmlns:a16="http://schemas.microsoft.com/office/drawing/2014/main" id="{BB200369-232F-124A-8A35-E79EEA62ECD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2"/>
          <p:cNvSpPr/>
          <p:nvPr/>
        </p:nvSpPr>
        <p:spPr>
          <a:xfrm>
            <a:off x="0" y="0"/>
            <a:ext cx="9144000" cy="6858000"/>
          </a:xfrm>
          <a:prstGeom prst="rect">
            <a:avLst/>
          </a:prstGeom>
          <a:gradFill>
            <a:gsLst>
              <a:gs pos="0">
                <a:srgbClr val="DACFC4"/>
              </a:gs>
              <a:gs pos="100000">
                <a:srgbClr val="FFFFFF">
                  <a:alpha val="0"/>
                </a:srgbClr>
              </a:gs>
            </a:gsLst>
            <a:lin ang="18900000"/>
          </a:gradFill>
          <a:ln w="12700">
            <a:miter lim="400000"/>
          </a:ln>
        </p:spPr>
        <p:txBody>
          <a:bodyPr lIns="45719" rIns="45719" anchor="ctr"/>
          <a:lstStyle/>
          <a:p>
            <a:endParaRPr/>
          </a:p>
        </p:txBody>
      </p:sp>
      <p:pic>
        <p:nvPicPr>
          <p:cNvPr id="4" name="Picture 2" descr="Picture 2"/>
          <p:cNvPicPr>
            <a:picLocks noChangeAspect="1"/>
          </p:cNvPicPr>
          <p:nvPr/>
        </p:nvPicPr>
        <p:blipFill>
          <a:blip r:embed="rId13"/>
          <a:stretch>
            <a:fillRect/>
          </a:stretch>
        </p:blipFill>
        <p:spPr>
          <a:xfrm>
            <a:off x="3689091" y="5970992"/>
            <a:ext cx="1461018" cy="935817"/>
          </a:xfrm>
          <a:prstGeom prst="rect">
            <a:avLst/>
          </a:prstGeom>
          <a:ln w="12700">
            <a:miter lim="400000"/>
          </a:ln>
        </p:spPr>
      </p:pic>
      <p:pic>
        <p:nvPicPr>
          <p:cNvPr id="5" name="Picture 5" descr="Picture 5"/>
          <p:cNvPicPr>
            <a:picLocks noChangeAspect="1"/>
          </p:cNvPicPr>
          <p:nvPr/>
        </p:nvPicPr>
        <p:blipFill>
          <a:blip r:embed="rId14"/>
          <a:stretch>
            <a:fillRect/>
          </a:stretch>
        </p:blipFill>
        <p:spPr>
          <a:xfrm>
            <a:off x="457200" y="6242758"/>
            <a:ext cx="2070618" cy="397242"/>
          </a:xfrm>
          <a:prstGeom prst="rect">
            <a:avLst/>
          </a:prstGeom>
          <a:ln w="12700">
            <a:miter lim="400000"/>
          </a:ln>
        </p:spPr>
      </p:pic>
      <p:sp>
        <p:nvSpPr>
          <p:cNvPr id="6" name="Rectangle 3"/>
          <p:cNvSpPr/>
          <p:nvPr/>
        </p:nvSpPr>
        <p:spPr>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8" name="Body Level One…"/>
          <p:cNvSpPr txBox="1">
            <a:spLocks noGrp="1"/>
          </p:cNvSpPr>
          <p:nvPr>
            <p:ph type="body" idx="1"/>
          </p:nvPr>
        </p:nvSpPr>
        <p:spPr>
          <a:xfrm>
            <a:off x="457200" y="1600200"/>
            <a:ext cx="8229600" cy="441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sym typeface="Arial"/>
              </a:defRPr>
            </a:lvl1pPr>
          </a:lstStyle>
          <a:p>
            <a:fld id="{86CB4B4D-7CA3-9044-876B-883B54F8677D}" type="slidenum">
              <a:t>‹#›</a:t>
            </a:fld>
            <a:endParaRPr/>
          </a:p>
        </p:txBody>
      </p:sp>
      <p:pic>
        <p:nvPicPr>
          <p:cNvPr id="10" name="Picture 9">
            <a:extLst>
              <a:ext uri="{FF2B5EF4-FFF2-40B4-BE49-F238E27FC236}">
                <a16:creationId xmlns:a16="http://schemas.microsoft.com/office/drawing/2014/main" id="{F3D3735E-6EC3-E04F-9B55-98C0D825315E}"/>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849862" y="6083210"/>
            <a:ext cx="1836938" cy="7113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FFFFFF"/>
          </a:solidFill>
          <a:effectLst>
            <a:outerShdw blurRad="50800" dist="38100" dir="5400000" rotWithShape="0">
              <a:srgbClr val="000000">
                <a:alpha val="40000"/>
              </a:srgbClr>
            </a:outerShdw>
          </a:effectLst>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michiganbusinessnetwork.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itle 1"/>
          <p:cNvSpPr txBox="1">
            <a:spLocks noGrp="1"/>
          </p:cNvSpPr>
          <p:nvPr>
            <p:ph type="ctrTitle"/>
          </p:nvPr>
        </p:nvSpPr>
        <p:spPr>
          <a:xfrm>
            <a:off x="457200" y="1893888"/>
            <a:ext cx="8153400" cy="914401"/>
          </a:xfrm>
          <a:prstGeom prst="rect">
            <a:avLst/>
          </a:prstGeom>
        </p:spPr>
        <p:txBody>
          <a:bodyPr/>
          <a:lstStyle>
            <a:lvl1pPr>
              <a:defRPr>
                <a:effectLst>
                  <a:outerShdw blurRad="50800" dist="38100" dir="2700000" rotWithShape="0">
                    <a:srgbClr val="000000">
                      <a:alpha val="43000"/>
                    </a:srgbClr>
                  </a:outerShdw>
                </a:effectLst>
              </a:defRPr>
            </a:lvl1pPr>
          </a:lstStyle>
          <a:p>
            <a:r>
              <a:t>Michigan Future Business Index</a:t>
            </a:r>
          </a:p>
        </p:txBody>
      </p:sp>
      <p:sp>
        <p:nvSpPr>
          <p:cNvPr id="159" name="Subtitle 2"/>
          <p:cNvSpPr txBox="1">
            <a:spLocks noGrp="1"/>
          </p:cNvSpPr>
          <p:nvPr>
            <p:ph type="subTitle" sz="quarter" idx="1"/>
          </p:nvPr>
        </p:nvSpPr>
        <p:spPr>
          <a:xfrm>
            <a:off x="762000" y="2514600"/>
            <a:ext cx="7848600" cy="914400"/>
          </a:xfrm>
          <a:prstGeom prst="rect">
            <a:avLst/>
          </a:prstGeom>
        </p:spPr>
        <p:txBody>
          <a:bodyPr/>
          <a:lstStyle>
            <a:lvl1pPr>
              <a:spcBef>
                <a:spcPts val="0"/>
              </a:spcBef>
              <a:defRPr b="1"/>
            </a:lvl1pPr>
          </a:lstStyle>
          <a:p>
            <a:r>
              <a:rPr dirty="0"/>
              <a:t>Q</a:t>
            </a:r>
            <a:r>
              <a:rPr lang="en-US" dirty="0"/>
              <a:t>2</a:t>
            </a:r>
            <a:r>
              <a:rPr dirty="0"/>
              <a:t> </a:t>
            </a:r>
            <a:r>
              <a:rPr lang="en-US" dirty="0"/>
              <a:t>2022</a:t>
            </a:r>
            <a:endParaRPr dirty="0"/>
          </a:p>
        </p:txBody>
      </p:sp>
      <p:sp>
        <p:nvSpPr>
          <p:cNvPr id="160" name="TextBox 3"/>
          <p:cNvSpPr txBox="1"/>
          <p:nvPr/>
        </p:nvSpPr>
        <p:spPr>
          <a:xfrm>
            <a:off x="4038600" y="4038600"/>
            <a:ext cx="457200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3600" b="1">
                <a:latin typeface="Arial"/>
                <a:ea typeface="Arial"/>
                <a:cs typeface="Arial"/>
                <a:sym typeface="Arial"/>
              </a:defRPr>
            </a:pPr>
            <a:r>
              <a:rPr lang="en-US" dirty="0"/>
              <a:t>Brett </a:t>
            </a:r>
            <a:r>
              <a:rPr lang="en-US" dirty="0" err="1"/>
              <a:t>Oumedian</a:t>
            </a:r>
            <a:r>
              <a:rPr lang="en-US" dirty="0"/>
              <a:t> </a:t>
            </a:r>
          </a:p>
          <a:p>
            <a:pPr algn="r">
              <a:defRPr>
                <a:latin typeface="Arial"/>
                <a:ea typeface="Arial"/>
                <a:cs typeface="Arial"/>
                <a:sym typeface="Arial"/>
              </a:defRPr>
            </a:pPr>
            <a:r>
              <a:rPr lang="en-US" sz="2400" dirty="0"/>
              <a:t>Chief Financial Officer</a:t>
            </a:r>
          </a:p>
          <a:p>
            <a:pPr algn="r">
              <a:defRPr sz="1600">
                <a:latin typeface="Arial"/>
                <a:ea typeface="Arial"/>
                <a:cs typeface="Arial"/>
                <a:sym typeface="Arial"/>
              </a:defRPr>
            </a:pPr>
            <a:r>
              <a:rPr lang="en-US" sz="2400" dirty="0" err="1"/>
              <a:t>Cinnaire</a:t>
            </a:r>
            <a:endParaRPr sz="24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prstGeom prst="rect">
            <a:avLst/>
          </a:prstGeom>
        </p:spPr>
        <p:txBody>
          <a:bodyPr/>
          <a:lstStyle/>
          <a:p>
            <a:r>
              <a:rPr dirty="0"/>
              <a:t>Satisfaction with Economy</a:t>
            </a:r>
          </a:p>
        </p:txBody>
      </p:sp>
      <p:sp>
        <p:nvSpPr>
          <p:cNvPr id="172" name="Content Placeholder 2"/>
          <p:cNvSpPr txBox="1">
            <a:spLocks noGrp="1"/>
          </p:cNvSpPr>
          <p:nvPr>
            <p:ph type="body" idx="1"/>
          </p:nvPr>
        </p:nvSpPr>
        <p:spPr>
          <a:xfrm>
            <a:off x="350325" y="1638300"/>
            <a:ext cx="8366166" cy="4382490"/>
          </a:xfrm>
          <a:prstGeom prst="rect">
            <a:avLst/>
          </a:prstGeom>
        </p:spPr>
        <p:txBody>
          <a:bodyPr>
            <a:normAutofit fontScale="85000" lnSpcReduction="20000"/>
          </a:bodyPr>
          <a:lstStyle/>
          <a:p>
            <a:pPr>
              <a:spcBef>
                <a:spcPts val="600"/>
              </a:spcBef>
              <a:defRPr sz="2800"/>
            </a:pPr>
            <a:r>
              <a:rPr lang="en-US" dirty="0"/>
              <a:t>Satisfaction with the business economy continues to slide into negative territory. </a:t>
            </a:r>
            <a:endParaRPr dirty="0"/>
          </a:p>
          <a:p>
            <a:pPr marL="742950" lvl="1" indent="-285750">
              <a:spcBef>
                <a:spcPts val="500"/>
              </a:spcBef>
              <a:defRPr sz="2400" b="1">
                <a:solidFill>
                  <a:srgbClr val="2B59A9"/>
                </a:solidFill>
              </a:defRPr>
            </a:pPr>
            <a:r>
              <a:rPr lang="en-US" sz="2600" dirty="0"/>
              <a:t>A now stronger majority </a:t>
            </a:r>
            <a:r>
              <a:rPr sz="2600" dirty="0"/>
              <a:t>(</a:t>
            </a:r>
            <a:r>
              <a:rPr lang="en-US" sz="2600" dirty="0"/>
              <a:t>55</a:t>
            </a:r>
            <a:r>
              <a:rPr sz="2600" dirty="0"/>
              <a:t>%) </a:t>
            </a:r>
            <a:r>
              <a:rPr lang="en-US" sz="2600" dirty="0"/>
              <a:t>is</a:t>
            </a:r>
            <a:r>
              <a:rPr sz="2600" dirty="0"/>
              <a:t> </a:t>
            </a:r>
            <a:r>
              <a:rPr lang="en-US" sz="2600" dirty="0"/>
              <a:t>dis</a:t>
            </a:r>
            <a:r>
              <a:rPr sz="2600" dirty="0"/>
              <a:t>satisfied</a:t>
            </a:r>
            <a:r>
              <a:rPr lang="en-US" sz="2600" dirty="0"/>
              <a:t> with the economy;</a:t>
            </a:r>
            <a:r>
              <a:rPr sz="2600" dirty="0"/>
              <a:t> </a:t>
            </a:r>
            <a:r>
              <a:rPr lang="en-US" sz="2600" dirty="0"/>
              <a:t>34</a:t>
            </a:r>
            <a:r>
              <a:rPr sz="2600" dirty="0"/>
              <a:t>% “somewhat </a:t>
            </a:r>
            <a:r>
              <a:rPr lang="en-US" sz="2600" dirty="0"/>
              <a:t>dis</a:t>
            </a:r>
            <a:r>
              <a:rPr sz="2600" dirty="0"/>
              <a:t>satisfied” and </a:t>
            </a:r>
            <a:r>
              <a:rPr lang="en-US" sz="2600" dirty="0"/>
              <a:t>21</a:t>
            </a:r>
            <a:r>
              <a:rPr sz="2600" dirty="0"/>
              <a:t>%</a:t>
            </a:r>
            <a:r>
              <a:rPr lang="en-US" sz="2600" dirty="0"/>
              <a:t> </a:t>
            </a:r>
            <a:r>
              <a:rPr sz="2600" dirty="0"/>
              <a:t>“very </a:t>
            </a:r>
            <a:r>
              <a:rPr lang="en-US" sz="2600" dirty="0"/>
              <a:t>dis</a:t>
            </a:r>
            <a:r>
              <a:rPr sz="2600" dirty="0"/>
              <a:t>satisfied”</a:t>
            </a:r>
            <a:endParaRPr lang="en-US" sz="2600" dirty="0"/>
          </a:p>
          <a:p>
            <a:pPr marL="1178379" lvl="2" indent="-285750">
              <a:spcBef>
                <a:spcPts val="500"/>
              </a:spcBef>
              <a:defRPr sz="2400" b="1">
                <a:solidFill>
                  <a:srgbClr val="2B59A9"/>
                </a:solidFill>
              </a:defRPr>
            </a:pPr>
            <a:r>
              <a:rPr lang="en-US" sz="2400" dirty="0">
                <a:solidFill>
                  <a:srgbClr val="C00000"/>
                </a:solidFill>
              </a:rPr>
              <a:t>Up from 48% dissatisfied one year ago</a:t>
            </a:r>
            <a:endParaRPr lang="en-US" sz="3300" dirty="0">
              <a:solidFill>
                <a:srgbClr val="C00000"/>
              </a:solidFill>
            </a:endParaRPr>
          </a:p>
          <a:p>
            <a:pPr marL="742950" lvl="1" indent="-285750">
              <a:spcBef>
                <a:spcPts val="500"/>
              </a:spcBef>
              <a:defRPr sz="2400"/>
            </a:pPr>
            <a:r>
              <a:rPr lang="en-US" sz="2600" b="1" dirty="0">
                <a:solidFill>
                  <a:srgbClr val="2B59A9"/>
                </a:solidFill>
              </a:rPr>
              <a:t>45% say they are satisfied with the economy; 35% somewhat and 11% very satisfied </a:t>
            </a:r>
          </a:p>
          <a:p>
            <a:pPr marL="1178379" lvl="2" indent="-285750">
              <a:spcBef>
                <a:spcPts val="500"/>
              </a:spcBef>
              <a:defRPr sz="2400"/>
            </a:pPr>
            <a:r>
              <a:rPr lang="en-US" sz="2400" b="1" dirty="0">
                <a:solidFill>
                  <a:srgbClr val="C00000"/>
                </a:solidFill>
              </a:rPr>
              <a:t>Down from a majority (52%)one year ago</a:t>
            </a:r>
          </a:p>
          <a:p>
            <a:pPr marL="742950" lvl="1" indent="-285750">
              <a:spcBef>
                <a:spcPts val="500"/>
              </a:spcBef>
              <a:defRPr sz="2400"/>
            </a:pPr>
            <a:r>
              <a:rPr lang="en-US" sz="2600" dirty="0"/>
              <a:t>“Very dissatisfied” continues to outpace “very satisfied” two to one</a:t>
            </a:r>
          </a:p>
          <a:p>
            <a:pPr marL="742950" lvl="1" indent="-285750">
              <a:spcBef>
                <a:spcPts val="500"/>
              </a:spcBef>
              <a:defRPr sz="2400"/>
            </a:pPr>
            <a:r>
              <a:rPr lang="en-US" sz="2600" dirty="0"/>
              <a:t>Real Estate/Insurance/ Finance (56%) and Business &amp; Professional Services sectors (54%) remain most likely to be satisfied with the economy, while Retail/Food Service (60%) and Manufacturing/Construction (59%) sectors are most dissatisfied.</a:t>
            </a:r>
            <a:endParaRPr sz="2600" dirty="0"/>
          </a:p>
        </p:txBody>
      </p:sp>
    </p:spTree>
    <p:extLst>
      <p:ext uri="{BB962C8B-B14F-4D97-AF65-F5344CB8AC3E}">
        <p14:creationId xmlns:p14="http://schemas.microsoft.com/office/powerpoint/2010/main" val="2577438950"/>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xfrm>
            <a:off x="457200" y="274638"/>
            <a:ext cx="8229600" cy="1020763"/>
          </a:xfrm>
          <a:prstGeom prst="rect">
            <a:avLst/>
          </a:prstGeom>
        </p:spPr>
        <p:txBody>
          <a:bodyPr>
            <a:normAutofit fontScale="90000"/>
          </a:bodyPr>
          <a:lstStyle/>
          <a:p>
            <a:pPr defTabSz="886968">
              <a:defRPr sz="3783">
                <a:effectLst>
                  <a:outerShdw blurRad="49276" dist="36957" dir="5400000" rotWithShape="0">
                    <a:srgbClr val="000000">
                      <a:alpha val="40000"/>
                    </a:srgbClr>
                  </a:outerShdw>
                </a:effectLst>
              </a:defRPr>
            </a:pPr>
            <a:r>
              <a:rPr dirty="0"/>
              <a:t>Satisfaction with Economy</a:t>
            </a:r>
            <a:r>
              <a:rPr lang="en-US" dirty="0"/>
              <a:t> Trends</a:t>
            </a:r>
            <a:br>
              <a:rPr dirty="0"/>
            </a:br>
            <a:r>
              <a:rPr sz="2619" dirty="0"/>
              <a:t>As it Affects Your Business</a:t>
            </a:r>
          </a:p>
        </p:txBody>
      </p:sp>
      <p:graphicFrame>
        <p:nvGraphicFramePr>
          <p:cNvPr id="195" name="Object 5"/>
          <p:cNvGraphicFramePr/>
          <p:nvPr>
            <p:extLst>
              <p:ext uri="{D42A27DB-BD31-4B8C-83A1-F6EECF244321}">
                <p14:modId xmlns:p14="http://schemas.microsoft.com/office/powerpoint/2010/main" val="3912990644"/>
              </p:ext>
            </p:extLst>
          </p:nvPr>
        </p:nvGraphicFramePr>
        <p:xfrm>
          <a:off x="112812" y="1531748"/>
          <a:ext cx="8891330" cy="426142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EBE269B-A5BF-5A4D-A0B9-270283F589CB}"/>
              </a:ext>
            </a:extLst>
          </p:cNvPr>
          <p:cNvSpPr txBox="1"/>
          <p:nvPr/>
        </p:nvSpPr>
        <p:spPr>
          <a:xfrm rot="16200000">
            <a:off x="6514244" y="2555445"/>
            <a:ext cx="3454779" cy="1407386"/>
          </a:xfrm>
          <a:prstGeom prst="rect">
            <a:avLst/>
          </a:prstGeom>
          <a:solidFill>
            <a:srgbClr val="C00000">
              <a:alpha val="32000"/>
            </a:srgb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defTabSz="914400" rtl="0" fontAlgn="auto" latinLnBrk="0" hangingPunct="0">
              <a:lnSpc>
                <a:spcPct val="100000"/>
              </a:lnSpc>
              <a:spcBef>
                <a:spcPts val="0"/>
              </a:spcBef>
              <a:spcAft>
                <a:spcPts val="0"/>
              </a:spcAft>
              <a:buClrTx/>
              <a:buSzTx/>
              <a:buFontTx/>
              <a:buNone/>
              <a:tabLst/>
            </a:pPr>
            <a:endParaRPr lang="en-US" dirty="0"/>
          </a:p>
          <a:p>
            <a:pPr marL="0" marR="0" indent="0"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Calibri"/>
            </a:endParaRPr>
          </a:p>
          <a:p>
            <a:pPr marL="0" marR="0" indent="0" defTabSz="914400" rtl="0" fontAlgn="auto" latinLnBrk="0" hangingPunct="0">
              <a:lnSpc>
                <a:spcPct val="100000"/>
              </a:lnSpc>
              <a:spcBef>
                <a:spcPts val="0"/>
              </a:spcBef>
              <a:spcAft>
                <a:spcPts val="0"/>
              </a:spcAft>
              <a:buClrTx/>
              <a:buSzTx/>
              <a:buFontTx/>
              <a:buNone/>
              <a:tabLst/>
            </a:pPr>
            <a:r>
              <a:rPr lang="en-US" dirty="0">
                <a:solidFill>
                  <a:srgbClr val="C00000"/>
                </a:solidFill>
              </a:rPr>
              <a:t>COVID-19</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prstGeom prst="rect">
            <a:avLst/>
          </a:prstGeom>
        </p:spPr>
        <p:txBody>
          <a:bodyPr>
            <a:normAutofit fontScale="90000"/>
          </a:bodyPr>
          <a:lstStyle/>
          <a:p>
            <a:pPr>
              <a:defRPr sz="3600">
                <a:effectLst>
                  <a:outerShdw blurRad="50800" dist="38100" dir="2700000" rotWithShape="0">
                    <a:srgbClr val="000000">
                      <a:alpha val="43000"/>
                    </a:srgbClr>
                  </a:outerShdw>
                </a:effectLst>
              </a:defRPr>
            </a:pPr>
            <a:r>
              <a:rPr dirty="0"/>
              <a:t>Greatest Challenges To </a:t>
            </a:r>
            <a:r>
              <a:rPr lang="en-US" dirty="0"/>
              <a:t>Doing </a:t>
            </a:r>
            <a:r>
              <a:rPr dirty="0"/>
              <a:t>Business</a:t>
            </a:r>
            <a:br>
              <a:rPr lang="en-US" dirty="0"/>
            </a:br>
            <a:r>
              <a:rPr lang="en-US" sz="2200" dirty="0"/>
              <a:t>Acquiring talent falls out of first place. </a:t>
            </a:r>
            <a:br>
              <a:rPr lang="en-US" sz="2200" dirty="0"/>
            </a:br>
            <a:r>
              <a:rPr lang="en-US" sz="2200" dirty="0"/>
              <a:t>A majority now says inflation is the top challenge. </a:t>
            </a:r>
            <a:endParaRPr dirty="0"/>
          </a:p>
        </p:txBody>
      </p:sp>
      <p:graphicFrame>
        <p:nvGraphicFramePr>
          <p:cNvPr id="4" name="Table 3">
            <a:extLst>
              <a:ext uri="{FF2B5EF4-FFF2-40B4-BE49-F238E27FC236}">
                <a16:creationId xmlns:a16="http://schemas.microsoft.com/office/drawing/2014/main" id="{D3FA0FFD-BB6F-2F46-8E4E-99A2061C315A}"/>
              </a:ext>
            </a:extLst>
          </p:cNvPr>
          <p:cNvGraphicFramePr>
            <a:graphicFrameLocks noGrp="1"/>
          </p:cNvGraphicFramePr>
          <p:nvPr>
            <p:extLst>
              <p:ext uri="{D42A27DB-BD31-4B8C-83A1-F6EECF244321}">
                <p14:modId xmlns:p14="http://schemas.microsoft.com/office/powerpoint/2010/main" val="222764855"/>
              </p:ext>
            </p:extLst>
          </p:nvPr>
        </p:nvGraphicFramePr>
        <p:xfrm>
          <a:off x="2015449" y="1553812"/>
          <a:ext cx="5652178" cy="4389120"/>
        </p:xfrm>
        <a:graphic>
          <a:graphicData uri="http://schemas.openxmlformats.org/drawingml/2006/table">
            <a:tbl>
              <a:tblPr firstRow="1" bandRow="1">
                <a:tableStyleId>{5940675A-B579-460E-94D1-54222C63F5DA}</a:tableStyleId>
              </a:tblPr>
              <a:tblGrid>
                <a:gridCol w="3219171">
                  <a:extLst>
                    <a:ext uri="{9D8B030D-6E8A-4147-A177-3AD203B41FA5}">
                      <a16:colId xmlns:a16="http://schemas.microsoft.com/office/drawing/2014/main" val="2394897306"/>
                    </a:ext>
                  </a:extLst>
                </a:gridCol>
                <a:gridCol w="702598">
                  <a:extLst>
                    <a:ext uri="{9D8B030D-6E8A-4147-A177-3AD203B41FA5}">
                      <a16:colId xmlns:a16="http://schemas.microsoft.com/office/drawing/2014/main" val="1063755951"/>
                    </a:ext>
                  </a:extLst>
                </a:gridCol>
                <a:gridCol w="576803">
                  <a:extLst>
                    <a:ext uri="{9D8B030D-6E8A-4147-A177-3AD203B41FA5}">
                      <a16:colId xmlns:a16="http://schemas.microsoft.com/office/drawing/2014/main" val="4207003202"/>
                    </a:ext>
                  </a:extLst>
                </a:gridCol>
                <a:gridCol w="576803">
                  <a:extLst>
                    <a:ext uri="{9D8B030D-6E8A-4147-A177-3AD203B41FA5}">
                      <a16:colId xmlns:a16="http://schemas.microsoft.com/office/drawing/2014/main" val="1623691629"/>
                    </a:ext>
                  </a:extLst>
                </a:gridCol>
                <a:gridCol w="576803">
                  <a:extLst>
                    <a:ext uri="{9D8B030D-6E8A-4147-A177-3AD203B41FA5}">
                      <a16:colId xmlns:a16="http://schemas.microsoft.com/office/drawing/2014/main" val="3482078209"/>
                    </a:ext>
                  </a:extLst>
                </a:gridCol>
              </a:tblGrid>
              <a:tr h="274320">
                <a:tc>
                  <a:txBody>
                    <a:bodyPr/>
                    <a:lstStyle/>
                    <a:p>
                      <a:pPr marL="0" marR="0" indent="0" algn="l" defTabSz="914400" rtl="0" latinLnBrk="0">
                        <a:lnSpc>
                          <a:spcPct val="100000"/>
                        </a:lnSpc>
                        <a:spcBef>
                          <a:spcPts val="0"/>
                        </a:spcBef>
                        <a:spcAft>
                          <a:spcPts val="0"/>
                        </a:spcAft>
                        <a:buClrTx/>
                        <a:buSzTx/>
                        <a:buFontTx/>
                        <a:buNone/>
                        <a:tabLst/>
                      </a:pPr>
                      <a:endParaRPr lang="en-US" sz="1500" dirty="0"/>
                    </a:p>
                  </a:txBody>
                  <a:tcPr/>
                </a:tc>
                <a:tc>
                  <a:txBody>
                    <a:bodyPr/>
                    <a:lstStyle/>
                    <a:p>
                      <a:pPr algn="ctr"/>
                      <a:r>
                        <a:rPr lang="en-US" sz="1500" b="1" dirty="0"/>
                        <a:t>Nov 2019</a:t>
                      </a:r>
                    </a:p>
                  </a:txBody>
                  <a:tcPr/>
                </a:tc>
                <a:tc>
                  <a:txBody>
                    <a:bodyPr/>
                    <a:lstStyle/>
                    <a:p>
                      <a:pPr algn="ctr"/>
                      <a:r>
                        <a:rPr lang="en-US" sz="1500" b="1" dirty="0"/>
                        <a:t>June 2021</a:t>
                      </a:r>
                    </a:p>
                  </a:txBody>
                  <a:tcPr/>
                </a:tc>
                <a:tc>
                  <a:txBody>
                    <a:bodyPr/>
                    <a:lstStyle/>
                    <a:p>
                      <a:pPr algn="ctr"/>
                      <a:r>
                        <a:rPr lang="en-US" sz="1500" b="1" dirty="0"/>
                        <a:t>Nov</a:t>
                      </a:r>
                    </a:p>
                    <a:p>
                      <a:pPr algn="ctr"/>
                      <a:r>
                        <a:rPr lang="en-US" sz="1500" b="1" dirty="0"/>
                        <a:t>2021</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b="1" dirty="0"/>
                        <a:t>June</a:t>
                      </a:r>
                    </a:p>
                    <a:p>
                      <a:pPr marL="0" marR="0" indent="0" algn="ctr" defTabSz="914400" rtl="0" latinLnBrk="0">
                        <a:lnSpc>
                          <a:spcPct val="100000"/>
                        </a:lnSpc>
                        <a:spcBef>
                          <a:spcPts val="0"/>
                        </a:spcBef>
                        <a:spcAft>
                          <a:spcPts val="0"/>
                        </a:spcAft>
                        <a:buClrTx/>
                        <a:buSzTx/>
                        <a:buFontTx/>
                        <a:buNone/>
                        <a:tabLst/>
                      </a:pPr>
                      <a:r>
                        <a:rPr lang="en-US" sz="1500" b="1" dirty="0"/>
                        <a:t>2022</a:t>
                      </a:r>
                    </a:p>
                  </a:txBody>
                  <a:tcPr/>
                </a:tc>
                <a:extLst>
                  <a:ext uri="{0D108BD9-81ED-4DB2-BD59-A6C34878D82A}">
                    <a16:rowId xmlns:a16="http://schemas.microsoft.com/office/drawing/2014/main" val="1216115352"/>
                  </a:ext>
                </a:extLst>
              </a:tr>
              <a:tr h="274320">
                <a:tc>
                  <a:txBody>
                    <a:bodyPr/>
                    <a:lstStyle/>
                    <a:p>
                      <a:r>
                        <a:rPr lang="en-US" sz="1500" dirty="0"/>
                        <a:t>Acquiring Talent</a:t>
                      </a:r>
                    </a:p>
                  </a:txBody>
                  <a:tcPr/>
                </a:tc>
                <a:tc>
                  <a:txBody>
                    <a:bodyPr/>
                    <a:lstStyle/>
                    <a:p>
                      <a:pPr algn="ctr"/>
                      <a:r>
                        <a:rPr lang="en-US" sz="1500" dirty="0"/>
                        <a:t>46%</a:t>
                      </a:r>
                    </a:p>
                  </a:txBody>
                  <a:tcPr/>
                </a:tc>
                <a:tc>
                  <a:txBody>
                    <a:bodyPr/>
                    <a:lstStyle/>
                    <a:p>
                      <a:pPr algn="ctr"/>
                      <a:r>
                        <a:rPr lang="en-US" sz="1500" dirty="0"/>
                        <a:t>49%</a:t>
                      </a:r>
                    </a:p>
                  </a:txBody>
                  <a:tcPr/>
                </a:tc>
                <a:tc>
                  <a:txBody>
                    <a:bodyPr/>
                    <a:lstStyle/>
                    <a:p>
                      <a:pPr algn="ctr"/>
                      <a:r>
                        <a:rPr lang="en-US" sz="1500" dirty="0"/>
                        <a:t>45%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46%</a:t>
                      </a:r>
                    </a:p>
                  </a:txBody>
                  <a:tcPr/>
                </a:tc>
                <a:extLst>
                  <a:ext uri="{0D108BD9-81ED-4DB2-BD59-A6C34878D82A}">
                    <a16:rowId xmlns:a16="http://schemas.microsoft.com/office/drawing/2014/main" val="386380764"/>
                  </a:ext>
                </a:extLst>
              </a:tr>
              <a:tr h="274320">
                <a:tc>
                  <a:txBody>
                    <a:bodyPr/>
                    <a:lstStyle/>
                    <a:p>
                      <a:r>
                        <a:rPr lang="en-US" sz="1500" dirty="0"/>
                        <a:t>Supply Chain Challenges</a:t>
                      </a:r>
                    </a:p>
                  </a:txBody>
                  <a:tcPr/>
                </a:tc>
                <a:tc>
                  <a:txBody>
                    <a:bodyPr/>
                    <a:lstStyle/>
                    <a:p>
                      <a:pPr algn="ctr"/>
                      <a:endParaRPr lang="en-US" sz="1500" dirty="0"/>
                    </a:p>
                  </a:txBody>
                  <a:tcPr/>
                </a:tc>
                <a:tc>
                  <a:txBody>
                    <a:bodyPr/>
                    <a:lstStyle/>
                    <a:p>
                      <a:pPr algn="ctr"/>
                      <a:endParaRPr lang="en-US" sz="1500" dirty="0"/>
                    </a:p>
                  </a:txBody>
                  <a:tcPr/>
                </a:tc>
                <a:tc>
                  <a:txBody>
                    <a:bodyPr/>
                    <a:lstStyle/>
                    <a:p>
                      <a:pPr algn="ctr"/>
                      <a:r>
                        <a:rPr lang="en-US" sz="1500" dirty="0">
                          <a:solidFill>
                            <a:schemeClr val="tx1"/>
                          </a:solidFill>
                        </a:rPr>
                        <a:t>34%</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35%</a:t>
                      </a:r>
                    </a:p>
                  </a:txBody>
                  <a:tcPr/>
                </a:tc>
                <a:extLst>
                  <a:ext uri="{0D108BD9-81ED-4DB2-BD59-A6C34878D82A}">
                    <a16:rowId xmlns:a16="http://schemas.microsoft.com/office/drawing/2014/main" val="2714505689"/>
                  </a:ext>
                </a:extLst>
              </a:tr>
              <a:tr h="274320">
                <a:tc>
                  <a:txBody>
                    <a:bodyPr/>
                    <a:lstStyle/>
                    <a:p>
                      <a:r>
                        <a:rPr lang="en-US" sz="1500" dirty="0"/>
                        <a:t>Inflation</a:t>
                      </a:r>
                    </a:p>
                  </a:txBody>
                  <a:tcPr/>
                </a:tc>
                <a:tc>
                  <a:txBody>
                    <a:bodyPr/>
                    <a:lstStyle/>
                    <a:p>
                      <a:pPr algn="ctr"/>
                      <a:endParaRPr lang="en-US" sz="1500" dirty="0"/>
                    </a:p>
                  </a:txBody>
                  <a:tcPr/>
                </a:tc>
                <a:tc>
                  <a:txBody>
                    <a:bodyPr/>
                    <a:lstStyle/>
                    <a:p>
                      <a:pPr algn="ctr"/>
                      <a:r>
                        <a:rPr lang="en-US" sz="1500" dirty="0">
                          <a:solidFill>
                            <a:schemeClr val="tx1"/>
                          </a:solidFill>
                        </a:rPr>
                        <a:t>23%</a:t>
                      </a:r>
                    </a:p>
                  </a:txBody>
                  <a:tcPr/>
                </a:tc>
                <a:tc>
                  <a:txBody>
                    <a:bodyPr/>
                    <a:lstStyle/>
                    <a:p>
                      <a:pPr algn="ctr"/>
                      <a:r>
                        <a:rPr lang="en-US" sz="1500" dirty="0">
                          <a:solidFill>
                            <a:schemeClr val="tx1"/>
                          </a:solidFill>
                        </a:rPr>
                        <a:t>29%</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52%</a:t>
                      </a:r>
                    </a:p>
                  </a:txBody>
                  <a:tcPr/>
                </a:tc>
                <a:extLst>
                  <a:ext uri="{0D108BD9-81ED-4DB2-BD59-A6C34878D82A}">
                    <a16:rowId xmlns:a16="http://schemas.microsoft.com/office/drawing/2014/main" val="914877165"/>
                  </a:ext>
                </a:extLst>
              </a:tr>
              <a:tr h="274320">
                <a:tc>
                  <a:txBody>
                    <a:bodyPr/>
                    <a:lstStyle/>
                    <a:p>
                      <a:r>
                        <a:rPr lang="en-US" sz="1500" dirty="0"/>
                        <a:t>Cost of Health Insurance</a:t>
                      </a:r>
                    </a:p>
                  </a:txBody>
                  <a:tcPr/>
                </a:tc>
                <a:tc>
                  <a:txBody>
                    <a:bodyPr/>
                    <a:lstStyle/>
                    <a:p>
                      <a:pPr algn="ctr"/>
                      <a:r>
                        <a:rPr lang="en-US" sz="1500" dirty="0"/>
                        <a:t>40%</a:t>
                      </a:r>
                    </a:p>
                  </a:txBody>
                  <a:tcPr/>
                </a:tc>
                <a:tc>
                  <a:txBody>
                    <a:bodyPr/>
                    <a:lstStyle/>
                    <a:p>
                      <a:pPr algn="ctr"/>
                      <a:r>
                        <a:rPr lang="en-US" sz="1500" dirty="0"/>
                        <a:t>25%</a:t>
                      </a:r>
                    </a:p>
                  </a:txBody>
                  <a:tcPr/>
                </a:tc>
                <a:tc>
                  <a:txBody>
                    <a:bodyPr/>
                    <a:lstStyle/>
                    <a:p>
                      <a:pPr algn="ctr"/>
                      <a:r>
                        <a:rPr lang="en-US" sz="1500" dirty="0"/>
                        <a:t>25%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19%</a:t>
                      </a:r>
                    </a:p>
                  </a:txBody>
                  <a:tcPr/>
                </a:tc>
                <a:extLst>
                  <a:ext uri="{0D108BD9-81ED-4DB2-BD59-A6C34878D82A}">
                    <a16:rowId xmlns:a16="http://schemas.microsoft.com/office/drawing/2014/main" val="4190049673"/>
                  </a:ext>
                </a:extLst>
              </a:tr>
              <a:tr h="274320">
                <a:tc>
                  <a:txBody>
                    <a:bodyPr/>
                    <a:lstStyle/>
                    <a:p>
                      <a:r>
                        <a:rPr lang="en-US" sz="1500" dirty="0"/>
                        <a:t>Wage Inflation</a:t>
                      </a:r>
                    </a:p>
                  </a:txBody>
                  <a:tcPr/>
                </a:tc>
                <a:tc>
                  <a:txBody>
                    <a:bodyPr/>
                    <a:lstStyle/>
                    <a:p>
                      <a:pPr algn="ctr"/>
                      <a:r>
                        <a:rPr lang="en-US" sz="1500" dirty="0"/>
                        <a:t>19%</a:t>
                      </a:r>
                    </a:p>
                  </a:txBody>
                  <a:tcPr/>
                </a:tc>
                <a:tc>
                  <a:txBody>
                    <a:bodyPr/>
                    <a:lstStyle/>
                    <a:p>
                      <a:pPr algn="ctr"/>
                      <a:r>
                        <a:rPr lang="en-US" sz="1500" dirty="0"/>
                        <a:t>27%</a:t>
                      </a:r>
                    </a:p>
                  </a:txBody>
                  <a:tcPr/>
                </a:tc>
                <a:tc>
                  <a:txBody>
                    <a:bodyPr/>
                    <a:lstStyle/>
                    <a:p>
                      <a:pPr algn="ctr"/>
                      <a:r>
                        <a:rPr lang="en-US" sz="1500" dirty="0"/>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tc>
                <a:extLst>
                  <a:ext uri="{0D108BD9-81ED-4DB2-BD59-A6C34878D82A}">
                    <a16:rowId xmlns:a16="http://schemas.microsoft.com/office/drawing/2014/main" val="200547639"/>
                  </a:ext>
                </a:extLst>
              </a:tr>
              <a:tr h="274320">
                <a:tc>
                  <a:txBody>
                    <a:bodyPr/>
                    <a:lstStyle/>
                    <a:p>
                      <a:r>
                        <a:rPr lang="en-US" sz="1500" dirty="0"/>
                        <a:t>Retaining Talent</a:t>
                      </a:r>
                    </a:p>
                  </a:txBody>
                  <a:tcPr/>
                </a:tc>
                <a:tc>
                  <a:txBody>
                    <a:bodyPr/>
                    <a:lstStyle/>
                    <a:p>
                      <a:pPr algn="ctr"/>
                      <a:r>
                        <a:rPr lang="en-US" sz="1500" dirty="0"/>
                        <a:t>25%</a:t>
                      </a:r>
                    </a:p>
                  </a:txBody>
                  <a:tcPr/>
                </a:tc>
                <a:tc>
                  <a:txBody>
                    <a:bodyPr/>
                    <a:lstStyle/>
                    <a:p>
                      <a:pPr algn="ctr"/>
                      <a:r>
                        <a:rPr lang="en-US" sz="1500" dirty="0"/>
                        <a:t>26%</a:t>
                      </a:r>
                    </a:p>
                  </a:txBody>
                  <a:tcPr/>
                </a:tc>
                <a:tc>
                  <a:txBody>
                    <a:bodyPr/>
                    <a:lstStyle/>
                    <a:p>
                      <a:pPr algn="ctr"/>
                      <a:r>
                        <a:rPr lang="en-US" sz="1500" dirty="0"/>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24%</a:t>
                      </a:r>
                    </a:p>
                  </a:txBody>
                  <a:tcPr/>
                </a:tc>
                <a:extLst>
                  <a:ext uri="{0D108BD9-81ED-4DB2-BD59-A6C34878D82A}">
                    <a16:rowId xmlns:a16="http://schemas.microsoft.com/office/drawing/2014/main" val="361538240"/>
                  </a:ext>
                </a:extLst>
              </a:tr>
              <a:tr h="274320">
                <a:tc>
                  <a:txBody>
                    <a:bodyPr/>
                    <a:lstStyle/>
                    <a:p>
                      <a:r>
                        <a:rPr lang="en-US" sz="1500" dirty="0"/>
                        <a:t>COVID-19 Regulations</a:t>
                      </a:r>
                    </a:p>
                  </a:txBody>
                  <a:tcPr/>
                </a:tc>
                <a:tc>
                  <a:txBody>
                    <a:bodyPr/>
                    <a:lstStyle/>
                    <a:p>
                      <a:pPr algn="ctr"/>
                      <a:endParaRPr lang="en-US" sz="1500" dirty="0"/>
                    </a:p>
                  </a:txBody>
                  <a:tcPr/>
                </a:tc>
                <a:tc>
                  <a:txBody>
                    <a:bodyPr/>
                    <a:lstStyle/>
                    <a:p>
                      <a:pPr algn="ctr"/>
                      <a:r>
                        <a:rPr lang="en-US" sz="1500" dirty="0">
                          <a:solidFill>
                            <a:schemeClr val="tx1"/>
                          </a:solidFill>
                        </a:rPr>
                        <a:t>19%</a:t>
                      </a:r>
                    </a:p>
                  </a:txBody>
                  <a:tcPr/>
                </a:tc>
                <a:tc>
                  <a:txBody>
                    <a:bodyPr/>
                    <a:lstStyle/>
                    <a:p>
                      <a:pPr algn="ctr"/>
                      <a:r>
                        <a:rPr lang="en-US" sz="1500" dirty="0">
                          <a:solidFill>
                            <a:schemeClr val="tx1"/>
                          </a:solidFill>
                        </a:rPr>
                        <a:t>23%</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11%</a:t>
                      </a:r>
                    </a:p>
                  </a:txBody>
                  <a:tcPr/>
                </a:tc>
                <a:extLst>
                  <a:ext uri="{0D108BD9-81ED-4DB2-BD59-A6C34878D82A}">
                    <a16:rowId xmlns:a16="http://schemas.microsoft.com/office/drawing/2014/main" val="1278898106"/>
                  </a:ext>
                </a:extLst>
              </a:tr>
              <a:tr h="274320">
                <a:tc>
                  <a:txBody>
                    <a:bodyPr/>
                    <a:lstStyle/>
                    <a:p>
                      <a:r>
                        <a:rPr lang="en-US" sz="1500" dirty="0"/>
                        <a:t>Finding Customers</a:t>
                      </a:r>
                    </a:p>
                  </a:txBody>
                  <a:tcPr/>
                </a:tc>
                <a:tc>
                  <a:txBody>
                    <a:bodyPr/>
                    <a:lstStyle/>
                    <a:p>
                      <a:pPr algn="ctr"/>
                      <a:r>
                        <a:rPr lang="en-US" sz="1500" dirty="0"/>
                        <a:t>28%</a:t>
                      </a:r>
                    </a:p>
                  </a:txBody>
                  <a:tcPr/>
                </a:tc>
                <a:tc>
                  <a:txBody>
                    <a:bodyPr/>
                    <a:lstStyle/>
                    <a:p>
                      <a:pPr algn="ctr"/>
                      <a:r>
                        <a:rPr lang="en-US" sz="1500" dirty="0"/>
                        <a:t>22%</a:t>
                      </a:r>
                    </a:p>
                  </a:txBody>
                  <a:tcPr/>
                </a:tc>
                <a:tc>
                  <a:txBody>
                    <a:bodyPr/>
                    <a:lstStyle/>
                    <a:p>
                      <a:pPr algn="ctr"/>
                      <a:r>
                        <a:rPr lang="en-US" sz="1500" dirty="0"/>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14%</a:t>
                      </a:r>
                    </a:p>
                  </a:txBody>
                  <a:tcPr/>
                </a:tc>
                <a:extLst>
                  <a:ext uri="{0D108BD9-81ED-4DB2-BD59-A6C34878D82A}">
                    <a16:rowId xmlns:a16="http://schemas.microsoft.com/office/drawing/2014/main" val="1167527046"/>
                  </a:ext>
                </a:extLst>
              </a:tr>
              <a:tr h="274320">
                <a:tc>
                  <a:txBody>
                    <a:bodyPr/>
                    <a:lstStyle/>
                    <a:p>
                      <a:r>
                        <a:rPr lang="en-US" sz="1500" dirty="0"/>
                        <a:t>Other Government Regulations</a:t>
                      </a:r>
                    </a:p>
                  </a:txBody>
                  <a:tcPr/>
                </a:tc>
                <a:tc>
                  <a:txBody>
                    <a:bodyPr/>
                    <a:lstStyle/>
                    <a:p>
                      <a:pPr algn="ctr"/>
                      <a:endParaRPr lang="en-US" sz="1500" dirty="0"/>
                    </a:p>
                  </a:txBody>
                  <a:tcPr/>
                </a:tc>
                <a:tc>
                  <a:txBody>
                    <a:bodyPr/>
                    <a:lstStyle/>
                    <a:p>
                      <a:pPr algn="ctr"/>
                      <a:r>
                        <a:rPr lang="en-US" sz="1500" dirty="0">
                          <a:solidFill>
                            <a:schemeClr val="tx1"/>
                          </a:solidFill>
                        </a:rPr>
                        <a:t>19%</a:t>
                      </a:r>
                    </a:p>
                  </a:txBody>
                  <a:tcPr/>
                </a:tc>
                <a:tc>
                  <a:txBody>
                    <a:bodyPr/>
                    <a:lstStyle/>
                    <a:p>
                      <a:pPr algn="ctr"/>
                      <a:r>
                        <a:rPr lang="en-US" sz="1500" dirty="0">
                          <a:solidFill>
                            <a:schemeClr val="tx1"/>
                          </a:solidFill>
                        </a:rPr>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solidFill>
                            <a:schemeClr val="tx1"/>
                          </a:solidFill>
                        </a:rPr>
                        <a:t>12%</a:t>
                      </a:r>
                    </a:p>
                  </a:txBody>
                  <a:tcPr/>
                </a:tc>
                <a:extLst>
                  <a:ext uri="{0D108BD9-81ED-4DB2-BD59-A6C34878D82A}">
                    <a16:rowId xmlns:a16="http://schemas.microsoft.com/office/drawing/2014/main" val="632939354"/>
                  </a:ext>
                </a:extLst>
              </a:tr>
              <a:tr h="274320">
                <a:tc>
                  <a:txBody>
                    <a:bodyPr/>
                    <a:lstStyle/>
                    <a:p>
                      <a:r>
                        <a:rPr lang="en-US" sz="1500" dirty="0"/>
                        <a:t>Taxes</a:t>
                      </a:r>
                    </a:p>
                  </a:txBody>
                  <a:tcPr/>
                </a:tc>
                <a:tc>
                  <a:txBody>
                    <a:bodyPr/>
                    <a:lstStyle/>
                    <a:p>
                      <a:pPr algn="ctr"/>
                      <a:r>
                        <a:rPr lang="en-US" sz="1500" dirty="0"/>
                        <a:t>23%</a:t>
                      </a:r>
                    </a:p>
                  </a:txBody>
                  <a:tcPr/>
                </a:tc>
                <a:tc>
                  <a:txBody>
                    <a:bodyPr/>
                    <a:lstStyle/>
                    <a:p>
                      <a:pPr algn="ctr"/>
                      <a:r>
                        <a:rPr lang="en-US" sz="1500" dirty="0"/>
                        <a:t>17%</a:t>
                      </a:r>
                    </a:p>
                  </a:txBody>
                  <a:tcPr/>
                </a:tc>
                <a:tc>
                  <a:txBody>
                    <a:bodyPr/>
                    <a:lstStyle/>
                    <a:p>
                      <a:pPr algn="ctr"/>
                      <a:r>
                        <a:rPr lang="en-US" sz="1500" dirty="0"/>
                        <a:t>17%</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12%</a:t>
                      </a:r>
                    </a:p>
                  </a:txBody>
                  <a:tcPr/>
                </a:tc>
                <a:extLst>
                  <a:ext uri="{0D108BD9-81ED-4DB2-BD59-A6C34878D82A}">
                    <a16:rowId xmlns:a16="http://schemas.microsoft.com/office/drawing/2014/main" val="273028887"/>
                  </a:ext>
                </a:extLst>
              </a:tr>
              <a:tr h="274320">
                <a:tc>
                  <a:txBody>
                    <a:bodyPr/>
                    <a:lstStyle/>
                    <a:p>
                      <a:r>
                        <a:rPr lang="en-US" sz="1500" dirty="0"/>
                        <a:t>Retaining Customers</a:t>
                      </a:r>
                    </a:p>
                  </a:txBody>
                  <a:tcPr/>
                </a:tc>
                <a:tc>
                  <a:txBody>
                    <a:bodyPr/>
                    <a:lstStyle/>
                    <a:p>
                      <a:pPr algn="ctr"/>
                      <a:r>
                        <a:rPr lang="en-US" sz="1500" dirty="0"/>
                        <a:t>16%</a:t>
                      </a:r>
                    </a:p>
                  </a:txBody>
                  <a:tcPr/>
                </a:tc>
                <a:tc>
                  <a:txBody>
                    <a:bodyPr/>
                    <a:lstStyle/>
                    <a:p>
                      <a:pPr algn="ctr"/>
                      <a:r>
                        <a:rPr lang="en-US" sz="1500" dirty="0"/>
                        <a:t>14%</a:t>
                      </a:r>
                    </a:p>
                  </a:txBody>
                  <a:tcPr/>
                </a:tc>
                <a:tc>
                  <a:txBody>
                    <a:bodyPr/>
                    <a:lstStyle/>
                    <a:p>
                      <a:pPr algn="ctr"/>
                      <a:r>
                        <a:rPr lang="en-US" sz="1500" dirty="0"/>
                        <a:t>8%</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10%</a:t>
                      </a:r>
                    </a:p>
                  </a:txBody>
                  <a:tcPr/>
                </a:tc>
                <a:extLst>
                  <a:ext uri="{0D108BD9-81ED-4DB2-BD59-A6C34878D82A}">
                    <a16:rowId xmlns:a16="http://schemas.microsoft.com/office/drawing/2014/main" val="268340810"/>
                  </a:ext>
                </a:extLst>
              </a:tr>
              <a:tr h="274320">
                <a:tc>
                  <a:txBody>
                    <a:bodyPr/>
                    <a:lstStyle/>
                    <a:p>
                      <a:r>
                        <a:rPr lang="en-US" sz="1500" dirty="0"/>
                        <a:t>Access to Capital</a:t>
                      </a:r>
                    </a:p>
                  </a:txBody>
                  <a:tcPr/>
                </a:tc>
                <a:tc>
                  <a:txBody>
                    <a:bodyPr/>
                    <a:lstStyle/>
                    <a:p>
                      <a:pPr algn="ctr"/>
                      <a:r>
                        <a:rPr lang="en-US" sz="1500" dirty="0"/>
                        <a:t>10%</a:t>
                      </a:r>
                    </a:p>
                  </a:txBody>
                  <a:tcPr/>
                </a:tc>
                <a:tc>
                  <a:txBody>
                    <a:bodyPr/>
                    <a:lstStyle/>
                    <a:p>
                      <a:pPr algn="ctr"/>
                      <a:r>
                        <a:rPr lang="en-US" sz="1500" dirty="0"/>
                        <a:t>3%</a:t>
                      </a:r>
                    </a:p>
                  </a:txBody>
                  <a:tcPr/>
                </a:tc>
                <a:tc>
                  <a:txBody>
                    <a:bodyPr/>
                    <a:lstStyle/>
                    <a:p>
                      <a:pPr algn="ctr"/>
                      <a:r>
                        <a:rPr lang="en-US" sz="1500" dirty="0"/>
                        <a:t>5%</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500" dirty="0"/>
                        <a:t>5%</a:t>
                      </a:r>
                    </a:p>
                  </a:txBody>
                  <a:tcPr/>
                </a:tc>
                <a:extLst>
                  <a:ext uri="{0D108BD9-81ED-4DB2-BD59-A6C34878D82A}">
                    <a16:rowId xmlns:a16="http://schemas.microsoft.com/office/drawing/2014/main" val="1858077424"/>
                  </a:ext>
                </a:extLst>
              </a:tr>
            </a:tbl>
          </a:graphicData>
        </a:graphic>
      </p:graphicFrame>
      <p:sp>
        <p:nvSpPr>
          <p:cNvPr id="5" name="TextBox 4">
            <a:extLst>
              <a:ext uri="{FF2B5EF4-FFF2-40B4-BE49-F238E27FC236}">
                <a16:creationId xmlns:a16="http://schemas.microsoft.com/office/drawing/2014/main" id="{5B5A5997-3888-8247-8891-DF112D14ED0F}"/>
              </a:ext>
            </a:extLst>
          </p:cNvPr>
          <p:cNvSpPr txBox="1"/>
          <p:nvPr/>
        </p:nvSpPr>
        <p:spPr>
          <a:xfrm>
            <a:off x="258849" y="4989683"/>
            <a:ext cx="1788947" cy="9541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Multiple responses were accepted. </a:t>
            </a:r>
            <a:r>
              <a:rPr kumimoji="0" lang="en-US" sz="1400" b="0" i="0" u="none" strike="noStrike" cap="none" spc="0" normalizeH="0" baseline="0" dirty="0">
                <a:ln>
                  <a:noFill/>
                </a:ln>
                <a:solidFill>
                  <a:srgbClr val="000000"/>
                </a:solidFill>
                <a:effectLst/>
                <a:uFillTx/>
                <a:latin typeface="+mn-lt"/>
                <a:ea typeface="+mn-ea"/>
                <a:cs typeface="+mn-cs"/>
                <a:sym typeface="Calibri"/>
              </a:rPr>
              <a:t>Percentages add up to more than 100%.</a:t>
            </a:r>
          </a:p>
        </p:txBody>
      </p:sp>
      <p:sp>
        <p:nvSpPr>
          <p:cNvPr id="3" name="TextBox 2">
            <a:extLst>
              <a:ext uri="{FF2B5EF4-FFF2-40B4-BE49-F238E27FC236}">
                <a16:creationId xmlns:a16="http://schemas.microsoft.com/office/drawing/2014/main" id="{D5AAAE6C-F034-034C-AA75-962B67A4F3A5}"/>
              </a:ext>
            </a:extLst>
          </p:cNvPr>
          <p:cNvSpPr txBox="1"/>
          <p:nvPr/>
        </p:nvSpPr>
        <p:spPr>
          <a:xfrm>
            <a:off x="7691805" y="2079708"/>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+1</a:t>
            </a:r>
            <a:endParaRPr kumimoji="0" lang="en-US" sz="1500" b="1" i="0" u="none" strike="noStrike" cap="none" spc="0" normalizeH="0" baseline="0" dirty="0">
              <a:ln>
                <a:noFill/>
              </a:ln>
              <a:solidFill>
                <a:srgbClr val="C00000"/>
              </a:solidFill>
              <a:effectLst/>
              <a:uFillTx/>
              <a:latin typeface="+mn-lt"/>
              <a:ea typeface="+mn-ea"/>
              <a:cs typeface="+mn-cs"/>
              <a:sym typeface="Calibri"/>
            </a:endParaRPr>
          </a:p>
        </p:txBody>
      </p:sp>
      <p:sp>
        <p:nvSpPr>
          <p:cNvPr id="15" name="TextBox 14">
            <a:extLst>
              <a:ext uri="{FF2B5EF4-FFF2-40B4-BE49-F238E27FC236}">
                <a16:creationId xmlns:a16="http://schemas.microsoft.com/office/drawing/2014/main" id="{C62ECEE8-64AC-EE40-993A-F7B2533B8129}"/>
              </a:ext>
            </a:extLst>
          </p:cNvPr>
          <p:cNvSpPr txBox="1"/>
          <p:nvPr/>
        </p:nvSpPr>
        <p:spPr>
          <a:xfrm>
            <a:off x="7709506" y="3375903"/>
            <a:ext cx="474690"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latin typeface="+mn-lt"/>
                <a:ea typeface="+mn-ea"/>
                <a:cs typeface="+mn-cs"/>
                <a:sym typeface="Calibri"/>
              </a:rPr>
              <a:t>+1</a:t>
            </a:r>
          </a:p>
        </p:txBody>
      </p:sp>
      <p:sp>
        <p:nvSpPr>
          <p:cNvPr id="16" name="TextBox 15">
            <a:extLst>
              <a:ext uri="{FF2B5EF4-FFF2-40B4-BE49-F238E27FC236}">
                <a16:creationId xmlns:a16="http://schemas.microsoft.com/office/drawing/2014/main" id="{0F238F97-D570-2E45-B52F-7833ECA6F681}"/>
              </a:ext>
            </a:extLst>
          </p:cNvPr>
          <p:cNvSpPr txBox="1"/>
          <p:nvPr/>
        </p:nvSpPr>
        <p:spPr>
          <a:xfrm>
            <a:off x="7717830" y="3682034"/>
            <a:ext cx="486201"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+1</a:t>
            </a:r>
            <a:endParaRPr kumimoji="0" lang="en-US" sz="1500" b="1" i="0" u="none" strike="noStrike" cap="none" spc="0" normalizeH="0" baseline="0" dirty="0">
              <a:ln>
                <a:noFill/>
              </a:ln>
              <a:solidFill>
                <a:srgbClr val="C00000"/>
              </a:solidFill>
              <a:effectLst/>
              <a:uFillTx/>
              <a:latin typeface="+mn-lt"/>
              <a:ea typeface="+mn-ea"/>
              <a:cs typeface="+mn-cs"/>
              <a:sym typeface="Calibri"/>
            </a:endParaRPr>
          </a:p>
        </p:txBody>
      </p:sp>
      <p:sp>
        <p:nvSpPr>
          <p:cNvPr id="19" name="TextBox 18">
            <a:extLst>
              <a:ext uri="{FF2B5EF4-FFF2-40B4-BE49-F238E27FC236}">
                <a16:creationId xmlns:a16="http://schemas.microsoft.com/office/drawing/2014/main" id="{FCE1D912-68EE-3649-88DE-0AB7C08427B0}"/>
              </a:ext>
            </a:extLst>
          </p:cNvPr>
          <p:cNvSpPr txBox="1"/>
          <p:nvPr/>
        </p:nvSpPr>
        <p:spPr>
          <a:xfrm>
            <a:off x="7686676" y="2744921"/>
            <a:ext cx="474690" cy="323163"/>
          </a:xfrm>
          <a:prstGeom prst="rect">
            <a:avLst/>
          </a:prstGeom>
          <a:noFill/>
          <a:ln w="28575" cap="flat">
            <a:solidFill>
              <a:srgbClr val="C0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+23</a:t>
            </a:r>
            <a:endParaRPr kumimoji="0" lang="en-US" sz="1500" b="1" i="0" u="none" strike="noStrike" cap="none" spc="0" normalizeH="0" baseline="0" dirty="0">
              <a:ln>
                <a:noFill/>
              </a:ln>
              <a:solidFill>
                <a:srgbClr val="C00000"/>
              </a:solidFill>
              <a:effectLst/>
              <a:uFillTx/>
              <a:sym typeface="Calibri"/>
            </a:endParaRPr>
          </a:p>
        </p:txBody>
      </p:sp>
      <p:sp>
        <p:nvSpPr>
          <p:cNvPr id="21" name="TextBox 20">
            <a:extLst>
              <a:ext uri="{FF2B5EF4-FFF2-40B4-BE49-F238E27FC236}">
                <a16:creationId xmlns:a16="http://schemas.microsoft.com/office/drawing/2014/main" id="{AFEEFC65-97E0-7A44-A208-44E776818F98}"/>
              </a:ext>
            </a:extLst>
          </p:cNvPr>
          <p:cNvSpPr txBox="1"/>
          <p:nvPr/>
        </p:nvSpPr>
        <p:spPr>
          <a:xfrm>
            <a:off x="7730796" y="4341661"/>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chemeClr val="accent1"/>
                </a:solidFill>
                <a:effectLst/>
                <a:uFillTx/>
                <a:latin typeface="+mn-lt"/>
                <a:ea typeface="+mn-ea"/>
                <a:cs typeface="+mn-cs"/>
                <a:sym typeface="Calibri"/>
              </a:rPr>
              <a:t>-3</a:t>
            </a:r>
          </a:p>
        </p:txBody>
      </p:sp>
      <p:sp>
        <p:nvSpPr>
          <p:cNvPr id="22" name="TextBox 21">
            <a:extLst>
              <a:ext uri="{FF2B5EF4-FFF2-40B4-BE49-F238E27FC236}">
                <a16:creationId xmlns:a16="http://schemas.microsoft.com/office/drawing/2014/main" id="{3B9AA7EE-1A6B-2C44-801B-DAFE3A7330D6}"/>
              </a:ext>
            </a:extLst>
          </p:cNvPr>
          <p:cNvSpPr txBox="1"/>
          <p:nvPr/>
        </p:nvSpPr>
        <p:spPr>
          <a:xfrm>
            <a:off x="7700978" y="4017374"/>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chemeClr val="accent1"/>
                </a:solidFill>
              </a:rPr>
              <a:t>-12</a:t>
            </a:r>
            <a:endParaRPr kumimoji="0" lang="en-US" sz="1500" b="1" i="0" u="none" strike="noStrike" cap="none" spc="0" normalizeH="0" baseline="0" dirty="0">
              <a:ln>
                <a:noFill/>
              </a:ln>
              <a:solidFill>
                <a:schemeClr val="accent1"/>
              </a:solidFill>
              <a:effectLst/>
              <a:uFillTx/>
              <a:latin typeface="+mn-lt"/>
              <a:ea typeface="+mn-ea"/>
              <a:cs typeface="+mn-cs"/>
              <a:sym typeface="Calibri"/>
            </a:endParaRPr>
          </a:p>
        </p:txBody>
      </p:sp>
      <p:sp>
        <p:nvSpPr>
          <p:cNvPr id="23" name="TextBox 22">
            <a:extLst>
              <a:ext uri="{FF2B5EF4-FFF2-40B4-BE49-F238E27FC236}">
                <a16:creationId xmlns:a16="http://schemas.microsoft.com/office/drawing/2014/main" id="{D87DF135-32F7-4840-BDC2-934A482E95CB}"/>
              </a:ext>
            </a:extLst>
          </p:cNvPr>
          <p:cNvSpPr txBox="1"/>
          <p:nvPr/>
        </p:nvSpPr>
        <p:spPr>
          <a:xfrm>
            <a:off x="7735005" y="4656431"/>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chemeClr val="accent1"/>
                </a:solidFill>
              </a:rPr>
              <a:t>-5</a:t>
            </a:r>
            <a:endParaRPr kumimoji="0" lang="en-US" sz="1500" b="1" i="0" u="none" strike="noStrike" cap="none" spc="0" normalizeH="0" baseline="0" dirty="0">
              <a:ln>
                <a:noFill/>
              </a:ln>
              <a:solidFill>
                <a:schemeClr val="accent1"/>
              </a:solidFill>
              <a:effectLst/>
              <a:uFillTx/>
              <a:sym typeface="Calibri"/>
            </a:endParaRPr>
          </a:p>
        </p:txBody>
      </p:sp>
      <p:sp>
        <p:nvSpPr>
          <p:cNvPr id="13" name="TextBox 12">
            <a:extLst>
              <a:ext uri="{FF2B5EF4-FFF2-40B4-BE49-F238E27FC236}">
                <a16:creationId xmlns:a16="http://schemas.microsoft.com/office/drawing/2014/main" id="{A040C3F5-7D73-CD4D-8C58-C6B695888037}"/>
              </a:ext>
            </a:extLst>
          </p:cNvPr>
          <p:cNvSpPr txBox="1"/>
          <p:nvPr/>
        </p:nvSpPr>
        <p:spPr>
          <a:xfrm>
            <a:off x="7707349" y="5291961"/>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C00000"/>
                </a:solidFill>
                <a:effectLst/>
                <a:uFillTx/>
                <a:sym typeface="Calibri"/>
              </a:rPr>
              <a:t>+2</a:t>
            </a:r>
          </a:p>
        </p:txBody>
      </p:sp>
      <p:sp>
        <p:nvSpPr>
          <p:cNvPr id="18" name="TextBox 17">
            <a:extLst>
              <a:ext uri="{FF2B5EF4-FFF2-40B4-BE49-F238E27FC236}">
                <a16:creationId xmlns:a16="http://schemas.microsoft.com/office/drawing/2014/main" id="{5B347841-DF7F-084E-A704-DF3BE29BF168}"/>
              </a:ext>
            </a:extLst>
          </p:cNvPr>
          <p:cNvSpPr txBox="1"/>
          <p:nvPr/>
        </p:nvSpPr>
        <p:spPr>
          <a:xfrm>
            <a:off x="7700978" y="5625773"/>
            <a:ext cx="985822"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dirty="0">
                <a:solidFill>
                  <a:schemeClr val="tx1"/>
                </a:solidFill>
              </a:rPr>
              <a:t>No Change</a:t>
            </a:r>
            <a:endParaRPr kumimoji="0" lang="en-US" sz="1500" i="0" u="none" strike="noStrike" cap="none" spc="0" normalizeH="0" baseline="0" dirty="0">
              <a:ln>
                <a:noFill/>
              </a:ln>
              <a:solidFill>
                <a:schemeClr val="tx1"/>
              </a:solidFill>
              <a:effectLst/>
              <a:uFillTx/>
              <a:sym typeface="Calibri"/>
            </a:endParaRPr>
          </a:p>
        </p:txBody>
      </p:sp>
      <p:sp>
        <p:nvSpPr>
          <p:cNvPr id="20" name="TextBox 19">
            <a:extLst>
              <a:ext uri="{FF2B5EF4-FFF2-40B4-BE49-F238E27FC236}">
                <a16:creationId xmlns:a16="http://schemas.microsoft.com/office/drawing/2014/main" id="{6699A34A-6D7B-F644-94C5-6C990C601E96}"/>
              </a:ext>
            </a:extLst>
          </p:cNvPr>
          <p:cNvSpPr txBox="1"/>
          <p:nvPr/>
        </p:nvSpPr>
        <p:spPr>
          <a:xfrm>
            <a:off x="7643767" y="1481991"/>
            <a:ext cx="785125"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lstStyle>
          <a:p>
            <a:r>
              <a:rPr lang="en-US" b="1" dirty="0">
                <a:solidFill>
                  <a:srgbClr val="C00000"/>
                </a:solidFill>
              </a:rPr>
              <a:t>Since Q4 ‘21</a:t>
            </a:r>
          </a:p>
        </p:txBody>
      </p:sp>
      <p:sp>
        <p:nvSpPr>
          <p:cNvPr id="24" name="TextBox 23">
            <a:extLst>
              <a:ext uri="{FF2B5EF4-FFF2-40B4-BE49-F238E27FC236}">
                <a16:creationId xmlns:a16="http://schemas.microsoft.com/office/drawing/2014/main" id="{19384DA1-58AF-7480-5D68-708B974105BF}"/>
              </a:ext>
            </a:extLst>
          </p:cNvPr>
          <p:cNvSpPr txBox="1"/>
          <p:nvPr/>
        </p:nvSpPr>
        <p:spPr>
          <a:xfrm>
            <a:off x="7691806" y="2419676"/>
            <a:ext cx="370936"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rgbClr val="C00000"/>
                </a:solidFill>
              </a:rPr>
              <a:t>+1</a:t>
            </a:r>
            <a:endParaRPr kumimoji="0" lang="en-US" sz="1500" b="1" i="0" u="none" strike="noStrike" cap="none" spc="0" normalizeH="0" baseline="0" dirty="0">
              <a:ln>
                <a:noFill/>
              </a:ln>
              <a:solidFill>
                <a:srgbClr val="C00000"/>
              </a:solidFill>
              <a:effectLst/>
              <a:uFillTx/>
              <a:latin typeface="+mn-lt"/>
              <a:ea typeface="+mn-ea"/>
              <a:cs typeface="+mn-cs"/>
              <a:sym typeface="Calibri"/>
            </a:endParaRPr>
          </a:p>
        </p:txBody>
      </p:sp>
      <p:sp>
        <p:nvSpPr>
          <p:cNvPr id="25" name="TextBox 24">
            <a:extLst>
              <a:ext uri="{FF2B5EF4-FFF2-40B4-BE49-F238E27FC236}">
                <a16:creationId xmlns:a16="http://schemas.microsoft.com/office/drawing/2014/main" id="{9D8E4785-2CB1-CC92-3358-5432C48AE0A0}"/>
              </a:ext>
            </a:extLst>
          </p:cNvPr>
          <p:cNvSpPr txBox="1"/>
          <p:nvPr/>
        </p:nvSpPr>
        <p:spPr>
          <a:xfrm>
            <a:off x="7721230" y="3059383"/>
            <a:ext cx="474690"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500" b="1" i="0" u="none" strike="noStrike" cap="none" spc="0" normalizeH="0" baseline="0" dirty="0">
                <a:ln>
                  <a:noFill/>
                </a:ln>
                <a:solidFill>
                  <a:srgbClr val="0070C0"/>
                </a:solidFill>
                <a:effectLst/>
                <a:uFillTx/>
                <a:latin typeface="+mn-lt"/>
                <a:ea typeface="+mn-ea"/>
                <a:cs typeface="+mn-cs"/>
                <a:sym typeface="Calibri"/>
              </a:rPr>
              <a:t>-6</a:t>
            </a:r>
          </a:p>
        </p:txBody>
      </p:sp>
      <p:sp>
        <p:nvSpPr>
          <p:cNvPr id="26" name="TextBox 25">
            <a:extLst>
              <a:ext uri="{FF2B5EF4-FFF2-40B4-BE49-F238E27FC236}">
                <a16:creationId xmlns:a16="http://schemas.microsoft.com/office/drawing/2014/main" id="{61C459C5-E627-D526-CDE2-5EEFB90F363B}"/>
              </a:ext>
            </a:extLst>
          </p:cNvPr>
          <p:cNvSpPr txBox="1"/>
          <p:nvPr/>
        </p:nvSpPr>
        <p:spPr>
          <a:xfrm>
            <a:off x="7746729" y="4972953"/>
            <a:ext cx="370937" cy="3231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500" b="1" dirty="0">
                <a:solidFill>
                  <a:schemeClr val="accent1"/>
                </a:solidFill>
              </a:rPr>
              <a:t>-5</a:t>
            </a:r>
            <a:endParaRPr kumimoji="0" lang="en-US" sz="1500" b="1" i="0" u="none" strike="noStrike" cap="none" spc="0" normalizeH="0" baseline="0" dirty="0">
              <a:ln>
                <a:noFill/>
              </a:ln>
              <a:solidFill>
                <a:schemeClr val="accent1"/>
              </a:solidFill>
              <a:effectLst/>
              <a:uFillTx/>
              <a:sym typeface="Calibri"/>
            </a:endParaRPr>
          </a:p>
        </p:txBody>
      </p:sp>
    </p:spTree>
    <p:extLst>
      <p:ext uri="{BB962C8B-B14F-4D97-AF65-F5344CB8AC3E}">
        <p14:creationId xmlns:p14="http://schemas.microsoft.com/office/powerpoint/2010/main" val="2365736433"/>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4125336558"/>
              </p:ext>
            </p:extLst>
          </p:nvPr>
        </p:nvGraphicFramePr>
        <p:xfrm>
          <a:off x="170688" y="1562101"/>
          <a:ext cx="8802624" cy="428771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Concern About Inflation Continues To Climb</a:t>
            </a:r>
          </a:p>
        </p:txBody>
      </p:sp>
      <p:sp>
        <p:nvSpPr>
          <p:cNvPr id="3" name="Left Brace 2">
            <a:extLst>
              <a:ext uri="{FF2B5EF4-FFF2-40B4-BE49-F238E27FC236}">
                <a16:creationId xmlns:a16="http://schemas.microsoft.com/office/drawing/2014/main" id="{FD24D303-269D-844D-9D49-3DDC88808E41}"/>
              </a:ext>
            </a:extLst>
          </p:cNvPr>
          <p:cNvSpPr/>
          <p:nvPr/>
        </p:nvSpPr>
        <p:spPr>
          <a:xfrm rot="5400000">
            <a:off x="3582246" y="54863"/>
            <a:ext cx="316992" cy="5096256"/>
          </a:xfrm>
          <a:prstGeom prst="leftBrace">
            <a:avLst>
              <a:gd name="adj1" fmla="val 8333"/>
              <a:gd name="adj2" fmla="val 50000"/>
            </a:avLst>
          </a:prstGeom>
          <a:noFill/>
          <a:ln w="25400" cap="flat">
            <a:solidFill>
              <a:schemeClr val="accent1"/>
            </a:solidFill>
            <a:prstDash val="solid"/>
            <a:round/>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5" name="TextBox 4">
            <a:extLst>
              <a:ext uri="{FF2B5EF4-FFF2-40B4-BE49-F238E27FC236}">
                <a16:creationId xmlns:a16="http://schemas.microsoft.com/office/drawing/2014/main" id="{55C4F227-20F1-D04B-AA65-405983FC940B}"/>
              </a:ext>
            </a:extLst>
          </p:cNvPr>
          <p:cNvSpPr txBox="1"/>
          <p:nvPr/>
        </p:nvSpPr>
        <p:spPr>
          <a:xfrm>
            <a:off x="2962915" y="1989318"/>
            <a:ext cx="1572768"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73% Concerned </a:t>
            </a:r>
          </a:p>
        </p:txBody>
      </p:sp>
    </p:spTree>
    <p:extLst>
      <p:ext uri="{BB962C8B-B14F-4D97-AF65-F5344CB8AC3E}">
        <p14:creationId xmlns:p14="http://schemas.microsoft.com/office/powerpoint/2010/main" val="129903788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prstGeom prst="rect">
            <a:avLst/>
          </a:prstGeom>
        </p:spPr>
        <p:txBody>
          <a:bodyPr>
            <a:normAutofit/>
          </a:bodyPr>
          <a:lstStyle>
            <a:lvl1pPr>
              <a:defRPr>
                <a:effectLst>
                  <a:outerShdw blurRad="50800" dist="38100" dir="2700000" rotWithShape="0">
                    <a:srgbClr val="000000">
                      <a:alpha val="43000"/>
                    </a:srgbClr>
                  </a:outerShdw>
                </a:effectLst>
              </a:defRPr>
            </a:lvl1pPr>
          </a:lstStyle>
          <a:p>
            <a:r>
              <a:rPr lang="en-US" dirty="0"/>
              <a:t>Greatest</a:t>
            </a:r>
            <a:r>
              <a:rPr dirty="0"/>
              <a:t> Reasons for Optimism</a:t>
            </a:r>
            <a:br>
              <a:rPr lang="en-US" dirty="0"/>
            </a:br>
            <a:r>
              <a:rPr lang="en-US" sz="2400" i="1" dirty="0"/>
              <a:t>Many Struggling to Find Reasons for Optimism</a:t>
            </a:r>
            <a:endParaRPr i="1" dirty="0"/>
          </a:p>
        </p:txBody>
      </p:sp>
      <p:graphicFrame>
        <p:nvGraphicFramePr>
          <p:cNvPr id="6" name="Table 5">
            <a:extLst>
              <a:ext uri="{FF2B5EF4-FFF2-40B4-BE49-F238E27FC236}">
                <a16:creationId xmlns:a16="http://schemas.microsoft.com/office/drawing/2014/main" id="{CEE120F9-FA5A-7F49-9169-E41D11CA7C50}"/>
              </a:ext>
            </a:extLst>
          </p:cNvPr>
          <p:cNvGraphicFramePr>
            <a:graphicFrameLocks noGrp="1"/>
          </p:cNvGraphicFramePr>
          <p:nvPr>
            <p:extLst>
              <p:ext uri="{D42A27DB-BD31-4B8C-83A1-F6EECF244321}">
                <p14:modId xmlns:p14="http://schemas.microsoft.com/office/powerpoint/2010/main" val="367004999"/>
              </p:ext>
            </p:extLst>
          </p:nvPr>
        </p:nvGraphicFramePr>
        <p:xfrm>
          <a:off x="200025" y="1585936"/>
          <a:ext cx="7184189" cy="4511040"/>
        </p:xfrm>
        <a:graphic>
          <a:graphicData uri="http://schemas.openxmlformats.org/drawingml/2006/table">
            <a:tbl>
              <a:tblPr firstRow="1" bandRow="1">
                <a:tableStyleId>{5940675A-B579-460E-94D1-54222C63F5DA}</a:tableStyleId>
              </a:tblPr>
              <a:tblGrid>
                <a:gridCol w="3637953">
                  <a:extLst>
                    <a:ext uri="{9D8B030D-6E8A-4147-A177-3AD203B41FA5}">
                      <a16:colId xmlns:a16="http://schemas.microsoft.com/office/drawing/2014/main" val="2394897306"/>
                    </a:ext>
                  </a:extLst>
                </a:gridCol>
                <a:gridCol w="886559">
                  <a:extLst>
                    <a:ext uri="{9D8B030D-6E8A-4147-A177-3AD203B41FA5}">
                      <a16:colId xmlns:a16="http://schemas.microsoft.com/office/drawing/2014/main" val="1063755951"/>
                    </a:ext>
                  </a:extLst>
                </a:gridCol>
                <a:gridCol w="886559">
                  <a:extLst>
                    <a:ext uri="{9D8B030D-6E8A-4147-A177-3AD203B41FA5}">
                      <a16:colId xmlns:a16="http://schemas.microsoft.com/office/drawing/2014/main" val="1039138311"/>
                    </a:ext>
                  </a:extLst>
                </a:gridCol>
                <a:gridCol w="886559">
                  <a:extLst>
                    <a:ext uri="{9D8B030D-6E8A-4147-A177-3AD203B41FA5}">
                      <a16:colId xmlns:a16="http://schemas.microsoft.com/office/drawing/2014/main" val="3185511418"/>
                    </a:ext>
                  </a:extLst>
                </a:gridCol>
                <a:gridCol w="886559">
                  <a:extLst>
                    <a:ext uri="{9D8B030D-6E8A-4147-A177-3AD203B41FA5}">
                      <a16:colId xmlns:a16="http://schemas.microsoft.com/office/drawing/2014/main" val="547933415"/>
                    </a:ext>
                  </a:extLst>
                </a:gridCol>
              </a:tblGrid>
              <a:tr h="274320">
                <a:tc>
                  <a:txBody>
                    <a:bodyPr/>
                    <a:lstStyle/>
                    <a:p>
                      <a:endParaRPr lang="en-US" sz="1600" dirty="0"/>
                    </a:p>
                  </a:txBody>
                  <a:tcPr/>
                </a:tc>
                <a:tc>
                  <a:txBody>
                    <a:bodyPr/>
                    <a:lstStyle/>
                    <a:p>
                      <a:pPr algn="ctr"/>
                      <a:r>
                        <a:rPr lang="en-US" sz="1600" b="1" dirty="0"/>
                        <a:t>Nov 2019</a:t>
                      </a:r>
                    </a:p>
                  </a:txBody>
                  <a:tcPr/>
                </a:tc>
                <a:tc>
                  <a:txBody>
                    <a:bodyPr/>
                    <a:lstStyle/>
                    <a:p>
                      <a:pPr algn="ctr"/>
                      <a:r>
                        <a:rPr lang="en-US" sz="1600" b="1" dirty="0"/>
                        <a:t>June 2021</a:t>
                      </a:r>
                    </a:p>
                  </a:txBody>
                  <a:tcPr/>
                </a:tc>
                <a:tc>
                  <a:txBody>
                    <a:bodyPr/>
                    <a:lstStyle/>
                    <a:p>
                      <a:pPr algn="ctr"/>
                      <a:r>
                        <a:rPr lang="en-US" sz="1600" b="1" dirty="0"/>
                        <a:t>Nov</a:t>
                      </a:r>
                    </a:p>
                    <a:p>
                      <a:pPr algn="ctr"/>
                      <a:r>
                        <a:rPr lang="en-US" sz="1600" b="1" dirty="0"/>
                        <a:t>2022</a:t>
                      </a:r>
                    </a:p>
                  </a:txBody>
                  <a:tcPr/>
                </a:tc>
                <a:tc>
                  <a:txBody>
                    <a:bodyPr/>
                    <a:lstStyle/>
                    <a:p>
                      <a:pPr marL="0" marR="0" indent="0" algn="ctr" defTabSz="914400" rtl="0" latinLnBrk="0">
                        <a:lnSpc>
                          <a:spcPct val="100000"/>
                        </a:lnSpc>
                        <a:spcBef>
                          <a:spcPts val="0"/>
                        </a:spcBef>
                        <a:spcAft>
                          <a:spcPts val="0"/>
                        </a:spcAft>
                        <a:buClrTx/>
                        <a:buSzTx/>
                        <a:buFontTx/>
                        <a:buNone/>
                        <a:tabLst/>
                      </a:pPr>
                      <a:endParaRPr lang="en-US" sz="1600" b="1" dirty="0"/>
                    </a:p>
                    <a:p>
                      <a:pPr marL="0" marR="0" indent="0" algn="ctr" defTabSz="914400" rtl="0" latinLnBrk="0">
                        <a:lnSpc>
                          <a:spcPct val="100000"/>
                        </a:lnSpc>
                        <a:spcBef>
                          <a:spcPts val="0"/>
                        </a:spcBef>
                        <a:spcAft>
                          <a:spcPts val="0"/>
                        </a:spcAft>
                        <a:buClrTx/>
                        <a:buSzTx/>
                        <a:buFontTx/>
                        <a:buNone/>
                        <a:tabLst/>
                      </a:pPr>
                      <a:r>
                        <a:rPr lang="en-US" sz="1600" b="1" dirty="0"/>
                        <a:t>Now</a:t>
                      </a:r>
                    </a:p>
                  </a:txBody>
                  <a:tcPr/>
                </a:tc>
                <a:extLst>
                  <a:ext uri="{0D108BD9-81ED-4DB2-BD59-A6C34878D82A}">
                    <a16:rowId xmlns:a16="http://schemas.microsoft.com/office/drawing/2014/main" val="1155967683"/>
                  </a:ext>
                </a:extLst>
              </a:tr>
              <a:tr h="274320">
                <a:tc>
                  <a:txBody>
                    <a:bodyPr/>
                    <a:lstStyle/>
                    <a:p>
                      <a:r>
                        <a:rPr lang="en-US" sz="1600" dirty="0"/>
                        <a:t>Business Growth/Expansion</a:t>
                      </a:r>
                    </a:p>
                  </a:txBody>
                  <a:tcPr/>
                </a:tc>
                <a:tc>
                  <a:txBody>
                    <a:bodyPr/>
                    <a:lstStyle/>
                    <a:p>
                      <a:pPr algn="ctr"/>
                      <a:r>
                        <a:rPr lang="en-US" sz="1600" dirty="0"/>
                        <a:t>11%</a:t>
                      </a:r>
                    </a:p>
                  </a:txBody>
                  <a:tcPr/>
                </a:tc>
                <a:tc>
                  <a:txBody>
                    <a:bodyPr/>
                    <a:lstStyle/>
                    <a:p>
                      <a:pPr algn="ctr"/>
                      <a:r>
                        <a:rPr lang="en-US" sz="1600" dirty="0"/>
                        <a:t>17%</a:t>
                      </a:r>
                    </a:p>
                  </a:txBody>
                  <a:tcPr/>
                </a:tc>
                <a:tc>
                  <a:txBody>
                    <a:bodyPr/>
                    <a:lstStyle/>
                    <a:p>
                      <a:pPr algn="ctr"/>
                      <a:r>
                        <a:rPr lang="en-US" sz="1600" dirty="0"/>
                        <a:t>18%</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600" dirty="0"/>
                        <a:t>15%</a:t>
                      </a:r>
                    </a:p>
                  </a:txBody>
                  <a:tcPr/>
                </a:tc>
                <a:extLst>
                  <a:ext uri="{0D108BD9-81ED-4DB2-BD59-A6C34878D82A}">
                    <a16:rowId xmlns:a16="http://schemas.microsoft.com/office/drawing/2014/main" val="386380764"/>
                  </a:ext>
                </a:extLst>
              </a:tr>
              <a:tr h="274320">
                <a:tc>
                  <a:txBody>
                    <a:bodyPr/>
                    <a:lstStyle/>
                    <a:p>
                      <a:r>
                        <a:rPr lang="en-US" sz="1600" dirty="0"/>
                        <a:t>Demand For Products/Services</a:t>
                      </a:r>
                    </a:p>
                  </a:txBody>
                  <a:tcPr/>
                </a:tc>
                <a:tc>
                  <a:txBody>
                    <a:bodyPr/>
                    <a:lstStyle/>
                    <a:p>
                      <a:pPr algn="ctr"/>
                      <a:r>
                        <a:rPr lang="en-US" sz="1600" dirty="0"/>
                        <a:t>17%</a:t>
                      </a:r>
                    </a:p>
                  </a:txBody>
                  <a:tcPr/>
                </a:tc>
                <a:tc>
                  <a:txBody>
                    <a:bodyPr/>
                    <a:lstStyle/>
                    <a:p>
                      <a:pPr algn="ctr"/>
                      <a:r>
                        <a:rPr lang="en-US" sz="1600" dirty="0"/>
                        <a:t>15%</a:t>
                      </a:r>
                    </a:p>
                  </a:txBody>
                  <a:tcPr/>
                </a:tc>
                <a:tc>
                  <a:txBody>
                    <a:bodyPr/>
                    <a:lstStyle/>
                    <a:p>
                      <a:pPr algn="ctr"/>
                      <a:r>
                        <a:rPr lang="en-US" sz="1600" dirty="0"/>
                        <a:t>18%</a:t>
                      </a:r>
                    </a:p>
                  </a:txBody>
                  <a:tcPr/>
                </a:tc>
                <a:tc>
                  <a:txBody>
                    <a:bodyPr/>
                    <a:lstStyle/>
                    <a:p>
                      <a:pPr algn="ctr"/>
                      <a:r>
                        <a:rPr lang="en-US" sz="1600" dirty="0"/>
                        <a:t>13%</a:t>
                      </a:r>
                    </a:p>
                  </a:txBody>
                  <a:tcPr/>
                </a:tc>
                <a:extLst>
                  <a:ext uri="{0D108BD9-81ED-4DB2-BD59-A6C34878D82A}">
                    <a16:rowId xmlns:a16="http://schemas.microsoft.com/office/drawing/2014/main" val="3619515658"/>
                  </a:ext>
                </a:extLst>
              </a:tr>
              <a:tr h="274320">
                <a:tc>
                  <a:txBody>
                    <a:bodyPr/>
                    <a:lstStyle/>
                    <a:p>
                      <a:r>
                        <a:rPr lang="en-US" sz="1600" dirty="0"/>
                        <a:t>Great Customers</a:t>
                      </a:r>
                    </a:p>
                  </a:txBody>
                  <a:tcPr/>
                </a:tc>
                <a:tc>
                  <a:txBody>
                    <a:bodyPr/>
                    <a:lstStyle/>
                    <a:p>
                      <a:pPr algn="ctr"/>
                      <a:r>
                        <a:rPr lang="en-US" sz="1600" dirty="0"/>
                        <a:t>13%</a:t>
                      </a:r>
                    </a:p>
                  </a:txBody>
                  <a:tcPr/>
                </a:tc>
                <a:tc>
                  <a:txBody>
                    <a:bodyPr/>
                    <a:lstStyle/>
                    <a:p>
                      <a:pPr algn="ctr"/>
                      <a:r>
                        <a:rPr lang="en-US" sz="1600" dirty="0"/>
                        <a:t>10%</a:t>
                      </a:r>
                    </a:p>
                  </a:txBody>
                  <a:tcPr/>
                </a:tc>
                <a:tc>
                  <a:txBody>
                    <a:bodyPr/>
                    <a:lstStyle/>
                    <a:p>
                      <a:pPr algn="ctr"/>
                      <a:r>
                        <a:rPr lang="en-US" sz="1600" dirty="0"/>
                        <a:t>11%</a:t>
                      </a:r>
                    </a:p>
                  </a:txBody>
                  <a:tcPr/>
                </a:tc>
                <a:tc>
                  <a:txBody>
                    <a:bodyPr/>
                    <a:lstStyle/>
                    <a:p>
                      <a:pPr algn="ctr"/>
                      <a:r>
                        <a:rPr lang="en-US" sz="1600" dirty="0"/>
                        <a:t>11%</a:t>
                      </a:r>
                    </a:p>
                  </a:txBody>
                  <a:tcPr/>
                </a:tc>
                <a:extLst>
                  <a:ext uri="{0D108BD9-81ED-4DB2-BD59-A6C34878D82A}">
                    <a16:rowId xmlns:a16="http://schemas.microsoft.com/office/drawing/2014/main" val="2199546113"/>
                  </a:ext>
                </a:extLst>
              </a:tr>
              <a:tr h="274320">
                <a:tc>
                  <a:txBody>
                    <a:bodyPr/>
                    <a:lstStyle/>
                    <a:p>
                      <a:r>
                        <a:rPr lang="en-US" sz="1600" dirty="0"/>
                        <a:t>End of COVID-19 Pandemic </a:t>
                      </a:r>
                    </a:p>
                  </a:txBody>
                  <a:tcPr/>
                </a:tc>
                <a:tc>
                  <a:txBody>
                    <a:bodyPr/>
                    <a:lstStyle/>
                    <a:p>
                      <a:pPr algn="ctr"/>
                      <a:endParaRPr lang="en-US" sz="1600" dirty="0"/>
                    </a:p>
                  </a:txBody>
                  <a:tcPr/>
                </a:tc>
                <a:tc>
                  <a:txBody>
                    <a:bodyPr/>
                    <a:lstStyle/>
                    <a:p>
                      <a:pPr algn="ctr"/>
                      <a:r>
                        <a:rPr lang="en-US" sz="1600" dirty="0">
                          <a:solidFill>
                            <a:schemeClr val="tx1"/>
                          </a:solidFill>
                        </a:rPr>
                        <a:t>9%</a:t>
                      </a:r>
                    </a:p>
                  </a:txBody>
                  <a:tcPr/>
                </a:tc>
                <a:tc>
                  <a:txBody>
                    <a:bodyPr/>
                    <a:lstStyle/>
                    <a:p>
                      <a:pPr algn="ctr"/>
                      <a:r>
                        <a:rPr lang="en-US" sz="1600" dirty="0">
                          <a:solidFill>
                            <a:schemeClr val="tx1"/>
                          </a:solidFill>
                        </a:rPr>
                        <a:t>7%</a:t>
                      </a:r>
                    </a:p>
                  </a:txBody>
                  <a:tcPr/>
                </a:tc>
                <a:tc>
                  <a:txBody>
                    <a:bodyPr/>
                    <a:lstStyle/>
                    <a:p>
                      <a:pPr algn="ctr"/>
                      <a:r>
                        <a:rPr lang="en-US" sz="1600" dirty="0">
                          <a:solidFill>
                            <a:schemeClr val="tx1"/>
                          </a:solidFill>
                        </a:rPr>
                        <a:t>3%</a:t>
                      </a:r>
                    </a:p>
                  </a:txBody>
                  <a:tcPr/>
                </a:tc>
                <a:extLst>
                  <a:ext uri="{0D108BD9-81ED-4DB2-BD59-A6C34878D82A}">
                    <a16:rowId xmlns:a16="http://schemas.microsoft.com/office/drawing/2014/main" val="473487502"/>
                  </a:ext>
                </a:extLst>
              </a:tr>
              <a:tr h="274320">
                <a:tc>
                  <a:txBody>
                    <a:bodyPr/>
                    <a:lstStyle/>
                    <a:p>
                      <a:r>
                        <a:rPr lang="en-US" sz="1600" dirty="0"/>
                        <a:t>My Staff/Team/Employees</a:t>
                      </a:r>
                    </a:p>
                  </a:txBody>
                  <a:tcPr/>
                </a:tc>
                <a:tc>
                  <a:txBody>
                    <a:bodyPr/>
                    <a:lstStyle/>
                    <a:p>
                      <a:pPr algn="ctr"/>
                      <a:r>
                        <a:rPr lang="en-US" sz="1600" dirty="0"/>
                        <a:t>7%</a:t>
                      </a:r>
                    </a:p>
                  </a:txBody>
                  <a:tcPr/>
                </a:tc>
                <a:tc>
                  <a:txBody>
                    <a:bodyPr/>
                    <a:lstStyle/>
                    <a:p>
                      <a:pPr algn="ctr"/>
                      <a:r>
                        <a:rPr lang="en-US" sz="1600" dirty="0"/>
                        <a:t>7%</a:t>
                      </a:r>
                    </a:p>
                  </a:txBody>
                  <a:tcPr/>
                </a:tc>
                <a:tc>
                  <a:txBody>
                    <a:bodyPr/>
                    <a:lstStyle/>
                    <a:p>
                      <a:pPr algn="ctr"/>
                      <a:r>
                        <a:rPr lang="en-US" sz="1600" dirty="0"/>
                        <a:t>6%</a:t>
                      </a:r>
                    </a:p>
                  </a:txBody>
                  <a:tcPr/>
                </a:tc>
                <a:tc>
                  <a:txBody>
                    <a:bodyPr/>
                    <a:lstStyle/>
                    <a:p>
                      <a:pPr algn="ctr"/>
                      <a:r>
                        <a:rPr lang="en-US" sz="1600" dirty="0"/>
                        <a:t>9%</a:t>
                      </a:r>
                    </a:p>
                  </a:txBody>
                  <a:tcPr/>
                </a:tc>
                <a:extLst>
                  <a:ext uri="{0D108BD9-81ED-4DB2-BD59-A6C34878D82A}">
                    <a16:rowId xmlns:a16="http://schemas.microsoft.com/office/drawing/2014/main" val="3381361024"/>
                  </a:ext>
                </a:extLst>
              </a:tr>
              <a:tr h="274320">
                <a:tc>
                  <a:txBody>
                    <a:bodyPr/>
                    <a:lstStyle/>
                    <a:p>
                      <a:r>
                        <a:rPr lang="en-US" sz="1600" dirty="0"/>
                        <a:t>More Opportunities</a:t>
                      </a:r>
                    </a:p>
                  </a:txBody>
                  <a:tcPr/>
                </a:tc>
                <a:tc>
                  <a:txBody>
                    <a:bodyPr/>
                    <a:lstStyle/>
                    <a:p>
                      <a:pPr algn="ctr"/>
                      <a:r>
                        <a:rPr lang="en-US" sz="1600" dirty="0"/>
                        <a:t>6%</a:t>
                      </a:r>
                    </a:p>
                  </a:txBody>
                  <a:tcPr/>
                </a:tc>
                <a:tc>
                  <a:txBody>
                    <a:bodyPr/>
                    <a:lstStyle/>
                    <a:p>
                      <a:pPr algn="ctr"/>
                      <a:r>
                        <a:rPr lang="en-US" sz="1600" dirty="0"/>
                        <a:t>8%</a:t>
                      </a:r>
                    </a:p>
                  </a:txBody>
                  <a:tcPr/>
                </a:tc>
                <a:tc>
                  <a:txBody>
                    <a:bodyPr/>
                    <a:lstStyle/>
                    <a:p>
                      <a:pPr algn="ctr"/>
                      <a:r>
                        <a:rPr lang="en-US" sz="1600" dirty="0"/>
                        <a:t>5%</a:t>
                      </a:r>
                    </a:p>
                  </a:txBody>
                  <a:tcPr/>
                </a:tc>
                <a:tc>
                  <a:txBody>
                    <a:bodyPr/>
                    <a:lstStyle/>
                    <a:p>
                      <a:pPr algn="ctr"/>
                      <a:r>
                        <a:rPr lang="en-US" sz="1600" dirty="0"/>
                        <a:t>5%</a:t>
                      </a:r>
                    </a:p>
                  </a:txBody>
                  <a:tcPr/>
                </a:tc>
                <a:extLst>
                  <a:ext uri="{0D108BD9-81ED-4DB2-BD59-A6C34878D82A}">
                    <a16:rowId xmlns:a16="http://schemas.microsoft.com/office/drawing/2014/main" val="1901505993"/>
                  </a:ext>
                </a:extLst>
              </a:tr>
              <a:tr h="274320">
                <a:tc>
                  <a:txBody>
                    <a:bodyPr/>
                    <a:lstStyle/>
                    <a:p>
                      <a:r>
                        <a:rPr lang="en-US" sz="1600" dirty="0"/>
                        <a:t>We Survived/Resilient/Longevity</a:t>
                      </a:r>
                    </a:p>
                  </a:txBody>
                  <a:tcPr/>
                </a:tc>
                <a:tc>
                  <a:txBody>
                    <a:bodyPr/>
                    <a:lstStyle/>
                    <a:p>
                      <a:pPr algn="ctr"/>
                      <a:endParaRPr lang="en-US" sz="1600" dirty="0"/>
                    </a:p>
                  </a:txBody>
                  <a:tcPr/>
                </a:tc>
                <a:tc>
                  <a:txBody>
                    <a:bodyPr/>
                    <a:lstStyle/>
                    <a:p>
                      <a:pPr algn="ctr"/>
                      <a:r>
                        <a:rPr lang="en-US" sz="1600" dirty="0">
                          <a:solidFill>
                            <a:schemeClr val="tx1"/>
                          </a:solidFill>
                        </a:rPr>
                        <a:t>7%</a:t>
                      </a:r>
                    </a:p>
                  </a:txBody>
                  <a:tcPr/>
                </a:tc>
                <a:tc>
                  <a:txBody>
                    <a:bodyPr/>
                    <a:lstStyle/>
                    <a:p>
                      <a:pPr algn="ctr"/>
                      <a:r>
                        <a:rPr lang="en-US" sz="1600" dirty="0">
                          <a:solidFill>
                            <a:schemeClr val="tx1"/>
                          </a:solidFill>
                        </a:rPr>
                        <a:t>5%</a:t>
                      </a:r>
                    </a:p>
                  </a:txBody>
                  <a:tcPr/>
                </a:tc>
                <a:tc>
                  <a:txBody>
                    <a:bodyPr/>
                    <a:lstStyle/>
                    <a:p>
                      <a:pPr algn="ctr"/>
                      <a:r>
                        <a:rPr lang="en-US" sz="1600" dirty="0">
                          <a:solidFill>
                            <a:schemeClr val="tx1"/>
                          </a:solidFill>
                        </a:rPr>
                        <a:t>2%</a:t>
                      </a:r>
                    </a:p>
                  </a:txBody>
                  <a:tcPr/>
                </a:tc>
                <a:extLst>
                  <a:ext uri="{0D108BD9-81ED-4DB2-BD59-A6C34878D82A}">
                    <a16:rowId xmlns:a16="http://schemas.microsoft.com/office/drawing/2014/main" val="752808441"/>
                  </a:ext>
                </a:extLst>
              </a:tr>
              <a:tr h="274320">
                <a:tc>
                  <a:txBody>
                    <a:bodyPr/>
                    <a:lstStyle/>
                    <a:p>
                      <a:r>
                        <a:rPr lang="en-US" sz="1600" dirty="0"/>
                        <a:t>Our Ability to be Flexible/Nimble/Innovative</a:t>
                      </a:r>
                    </a:p>
                  </a:txBody>
                  <a:tcPr/>
                </a:tc>
                <a:tc>
                  <a:txBody>
                    <a:bodyPr/>
                    <a:lstStyle/>
                    <a:p>
                      <a:pPr algn="ctr"/>
                      <a:r>
                        <a:rPr lang="en-US" sz="1600" dirty="0"/>
                        <a:t>1%</a:t>
                      </a:r>
                    </a:p>
                  </a:txBody>
                  <a:tcPr/>
                </a:tc>
                <a:tc>
                  <a:txBody>
                    <a:bodyPr/>
                    <a:lstStyle/>
                    <a:p>
                      <a:pPr algn="ctr"/>
                      <a:r>
                        <a:rPr lang="en-US" sz="1600" dirty="0"/>
                        <a:t>5%</a:t>
                      </a:r>
                    </a:p>
                  </a:txBody>
                  <a:tcPr/>
                </a:tc>
                <a:tc>
                  <a:txBody>
                    <a:bodyPr/>
                    <a:lstStyle/>
                    <a:p>
                      <a:pPr algn="ctr"/>
                      <a:r>
                        <a:rPr lang="en-US" sz="1600" dirty="0"/>
                        <a:t>5%</a:t>
                      </a:r>
                    </a:p>
                  </a:txBody>
                  <a:tcPr/>
                </a:tc>
                <a:tc>
                  <a:txBody>
                    <a:bodyPr/>
                    <a:lstStyle/>
                    <a:p>
                      <a:pPr algn="ctr"/>
                      <a:r>
                        <a:rPr lang="en-US" sz="1600" dirty="0"/>
                        <a:t>2%</a:t>
                      </a:r>
                    </a:p>
                  </a:txBody>
                  <a:tcPr/>
                </a:tc>
                <a:extLst>
                  <a:ext uri="{0D108BD9-81ED-4DB2-BD59-A6C34878D82A}">
                    <a16:rowId xmlns:a16="http://schemas.microsoft.com/office/drawing/2014/main" val="528857043"/>
                  </a:ext>
                </a:extLst>
              </a:tr>
              <a:tr h="274320">
                <a:tc>
                  <a:txBody>
                    <a:bodyPr/>
                    <a:lstStyle/>
                    <a:p>
                      <a:r>
                        <a:rPr lang="en-US" sz="1600" dirty="0"/>
                        <a:t>Politics/Hope For Reforms</a:t>
                      </a:r>
                    </a:p>
                  </a:txBody>
                  <a:tcPr/>
                </a:tc>
                <a:tc>
                  <a:txBody>
                    <a:bodyPr/>
                    <a:lstStyle/>
                    <a:p>
                      <a:pPr algn="ctr"/>
                      <a:r>
                        <a:rPr lang="en-US" sz="1600" dirty="0"/>
                        <a:t>5%</a:t>
                      </a:r>
                    </a:p>
                  </a:txBody>
                  <a:tcPr/>
                </a:tc>
                <a:tc>
                  <a:txBody>
                    <a:bodyPr/>
                    <a:lstStyle/>
                    <a:p>
                      <a:pPr algn="ctr"/>
                      <a:r>
                        <a:rPr lang="en-US" sz="1600" dirty="0"/>
                        <a:t>4%</a:t>
                      </a:r>
                    </a:p>
                  </a:txBody>
                  <a:tcPr/>
                </a:tc>
                <a:tc>
                  <a:txBody>
                    <a:bodyPr/>
                    <a:lstStyle/>
                    <a:p>
                      <a:pPr algn="ctr"/>
                      <a:r>
                        <a:rPr lang="en-US" sz="1600" dirty="0"/>
                        <a:t>5%</a:t>
                      </a:r>
                    </a:p>
                  </a:txBody>
                  <a:tcPr/>
                </a:tc>
                <a:tc>
                  <a:txBody>
                    <a:bodyPr/>
                    <a:lstStyle/>
                    <a:p>
                      <a:pPr algn="ctr"/>
                      <a:r>
                        <a:rPr lang="en-US" sz="1600" dirty="0"/>
                        <a:t>4%</a:t>
                      </a:r>
                    </a:p>
                  </a:txBody>
                  <a:tcPr/>
                </a:tc>
                <a:extLst>
                  <a:ext uri="{0D108BD9-81ED-4DB2-BD59-A6C34878D82A}">
                    <a16:rowId xmlns:a16="http://schemas.microsoft.com/office/drawing/2014/main" val="3644500438"/>
                  </a:ext>
                </a:extLst>
              </a:tr>
              <a:tr h="274320">
                <a:tc>
                  <a:txBody>
                    <a:bodyPr/>
                    <a:lstStyle/>
                    <a:p>
                      <a:r>
                        <a:rPr lang="en-US" sz="1600" dirty="0"/>
                        <a:t>The Economy</a:t>
                      </a:r>
                    </a:p>
                  </a:txBody>
                  <a:tcPr/>
                </a:tc>
                <a:tc>
                  <a:txBody>
                    <a:bodyPr/>
                    <a:lstStyle/>
                    <a:p>
                      <a:pPr algn="ctr"/>
                      <a:r>
                        <a:rPr lang="en-US" sz="1600" dirty="0"/>
                        <a:t>10%</a:t>
                      </a:r>
                    </a:p>
                  </a:txBody>
                  <a:tcPr/>
                </a:tc>
                <a:tc>
                  <a:txBody>
                    <a:bodyPr/>
                    <a:lstStyle/>
                    <a:p>
                      <a:pPr algn="ctr"/>
                      <a:r>
                        <a:rPr lang="en-US" sz="1600" dirty="0"/>
                        <a:t>8%</a:t>
                      </a:r>
                    </a:p>
                  </a:txBody>
                  <a:tcPr/>
                </a:tc>
                <a:tc>
                  <a:txBody>
                    <a:bodyPr/>
                    <a:lstStyle/>
                    <a:p>
                      <a:pPr algn="ctr"/>
                      <a:r>
                        <a:rPr lang="en-US" sz="1600" dirty="0"/>
                        <a:t>3%</a:t>
                      </a:r>
                    </a:p>
                  </a:txBody>
                  <a:tcPr/>
                </a:tc>
                <a:tc>
                  <a:txBody>
                    <a:bodyPr/>
                    <a:lstStyle/>
                    <a:p>
                      <a:pPr algn="ctr"/>
                      <a:r>
                        <a:rPr lang="en-US" sz="1600" dirty="0"/>
                        <a:t>3%</a:t>
                      </a:r>
                    </a:p>
                  </a:txBody>
                  <a:tcPr/>
                </a:tc>
                <a:extLst>
                  <a:ext uri="{0D108BD9-81ED-4DB2-BD59-A6C34878D82A}">
                    <a16:rowId xmlns:a16="http://schemas.microsoft.com/office/drawing/2014/main" val="809496810"/>
                  </a:ext>
                </a:extLst>
              </a:tr>
              <a:tr h="274320">
                <a:tc>
                  <a:txBody>
                    <a:bodyPr/>
                    <a:lstStyle/>
                    <a:p>
                      <a:r>
                        <a:rPr lang="en-US" sz="1600" dirty="0"/>
                        <a:t>Business Is Good</a:t>
                      </a:r>
                    </a:p>
                  </a:txBody>
                  <a:tcPr/>
                </a:tc>
                <a:tc>
                  <a:txBody>
                    <a:bodyPr/>
                    <a:lstStyle/>
                    <a:p>
                      <a:pPr algn="ctr"/>
                      <a:r>
                        <a:rPr lang="en-US" sz="1600" dirty="0"/>
                        <a:t>4%</a:t>
                      </a:r>
                    </a:p>
                  </a:txBody>
                  <a:tcPr/>
                </a:tc>
                <a:tc>
                  <a:txBody>
                    <a:bodyPr/>
                    <a:lstStyle/>
                    <a:p>
                      <a:pPr algn="ctr"/>
                      <a:r>
                        <a:rPr lang="en-US" sz="1600" dirty="0"/>
                        <a:t>7%</a:t>
                      </a:r>
                    </a:p>
                  </a:txBody>
                  <a:tcPr/>
                </a:tc>
                <a:tc>
                  <a:txBody>
                    <a:bodyPr/>
                    <a:lstStyle/>
                    <a:p>
                      <a:pPr algn="ctr"/>
                      <a:r>
                        <a:rPr lang="en-US" sz="1600" dirty="0"/>
                        <a:t>2%</a:t>
                      </a:r>
                    </a:p>
                  </a:txBody>
                  <a:tcPr/>
                </a:tc>
                <a:tc>
                  <a:txBody>
                    <a:bodyPr/>
                    <a:lstStyle/>
                    <a:p>
                      <a:pPr marL="0" marR="0" indent="0" algn="ctr" defTabSz="914400" rtl="0" latinLnBrk="0">
                        <a:lnSpc>
                          <a:spcPct val="100000"/>
                        </a:lnSpc>
                        <a:spcBef>
                          <a:spcPts val="0"/>
                        </a:spcBef>
                        <a:spcAft>
                          <a:spcPts val="0"/>
                        </a:spcAft>
                        <a:buClrTx/>
                        <a:buSzTx/>
                        <a:buFontTx/>
                        <a:buNone/>
                        <a:tabLst/>
                      </a:pPr>
                      <a:r>
                        <a:rPr lang="en-US" sz="1600" dirty="0"/>
                        <a:t>2%</a:t>
                      </a:r>
                    </a:p>
                  </a:txBody>
                  <a:tcPr/>
                </a:tc>
                <a:extLst>
                  <a:ext uri="{0D108BD9-81ED-4DB2-BD59-A6C34878D82A}">
                    <a16:rowId xmlns:a16="http://schemas.microsoft.com/office/drawing/2014/main" val="3180878295"/>
                  </a:ext>
                </a:extLst>
              </a:tr>
            </a:tbl>
          </a:graphicData>
        </a:graphic>
      </p:graphicFrame>
      <p:sp>
        <p:nvSpPr>
          <p:cNvPr id="4" name="TextBox 3">
            <a:extLst>
              <a:ext uri="{FF2B5EF4-FFF2-40B4-BE49-F238E27FC236}">
                <a16:creationId xmlns:a16="http://schemas.microsoft.com/office/drawing/2014/main" id="{C34840A1-A0D1-4A45-9A55-B519A7DDB1F4}"/>
              </a:ext>
            </a:extLst>
          </p:cNvPr>
          <p:cNvSpPr txBox="1"/>
          <p:nvPr/>
        </p:nvSpPr>
        <p:spPr>
          <a:xfrm>
            <a:off x="7482802" y="2125886"/>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-3</a:t>
            </a:r>
          </a:p>
        </p:txBody>
      </p:sp>
      <p:sp>
        <p:nvSpPr>
          <p:cNvPr id="5" name="TextBox 4">
            <a:extLst>
              <a:ext uri="{FF2B5EF4-FFF2-40B4-BE49-F238E27FC236}">
                <a16:creationId xmlns:a16="http://schemas.microsoft.com/office/drawing/2014/main" id="{3CAA3C3B-0E64-C446-9F64-0A5CAA5D4659}"/>
              </a:ext>
            </a:extLst>
          </p:cNvPr>
          <p:cNvSpPr txBox="1"/>
          <p:nvPr/>
        </p:nvSpPr>
        <p:spPr>
          <a:xfrm>
            <a:off x="7482802" y="2492847"/>
            <a:ext cx="47469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-5</a:t>
            </a:r>
          </a:p>
        </p:txBody>
      </p:sp>
      <p:sp>
        <p:nvSpPr>
          <p:cNvPr id="7" name="TextBox 6">
            <a:extLst>
              <a:ext uri="{FF2B5EF4-FFF2-40B4-BE49-F238E27FC236}">
                <a16:creationId xmlns:a16="http://schemas.microsoft.com/office/drawing/2014/main" id="{F9F8D15A-01FC-6A42-BE87-CD9B91056378}"/>
              </a:ext>
            </a:extLst>
          </p:cNvPr>
          <p:cNvSpPr txBox="1"/>
          <p:nvPr/>
        </p:nvSpPr>
        <p:spPr>
          <a:xfrm>
            <a:off x="7479977" y="3143098"/>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-4</a:t>
            </a:r>
          </a:p>
        </p:txBody>
      </p:sp>
      <p:sp>
        <p:nvSpPr>
          <p:cNvPr id="12" name="TextBox 11">
            <a:extLst>
              <a:ext uri="{FF2B5EF4-FFF2-40B4-BE49-F238E27FC236}">
                <a16:creationId xmlns:a16="http://schemas.microsoft.com/office/drawing/2014/main" id="{96C5D820-33CB-EA45-9D7B-5B919A2BF281}"/>
              </a:ext>
            </a:extLst>
          </p:cNvPr>
          <p:cNvSpPr txBox="1"/>
          <p:nvPr/>
        </p:nvSpPr>
        <p:spPr>
          <a:xfrm>
            <a:off x="7487179" y="5052311"/>
            <a:ext cx="37093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b="1" dirty="0">
                <a:solidFill>
                  <a:srgbClr val="C00000"/>
                </a:solidFill>
              </a:rPr>
              <a:t>-1</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4" name="TextBox 13">
            <a:extLst>
              <a:ext uri="{FF2B5EF4-FFF2-40B4-BE49-F238E27FC236}">
                <a16:creationId xmlns:a16="http://schemas.microsoft.com/office/drawing/2014/main" id="{293B6E1E-2E36-1D41-89AA-9FCEC4587D20}"/>
              </a:ext>
            </a:extLst>
          </p:cNvPr>
          <p:cNvSpPr txBox="1"/>
          <p:nvPr/>
        </p:nvSpPr>
        <p:spPr>
          <a:xfrm>
            <a:off x="7409538" y="5421641"/>
            <a:ext cx="1134973"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solidFill>
                  <a:schemeClr val="tx1"/>
                </a:solidFill>
              </a:rPr>
              <a:t>No Change</a:t>
            </a:r>
            <a:endParaRPr kumimoji="0" lang="en-US" sz="1800" i="0" u="none" strike="noStrike" cap="none" spc="0" normalizeH="0" baseline="0" dirty="0">
              <a:ln>
                <a:noFill/>
              </a:ln>
              <a:solidFill>
                <a:schemeClr val="tx1"/>
              </a:solidFill>
              <a:effectLst/>
              <a:uFillTx/>
              <a:sym typeface="Calibri"/>
            </a:endParaRPr>
          </a:p>
        </p:txBody>
      </p:sp>
      <p:sp>
        <p:nvSpPr>
          <p:cNvPr id="15" name="TextBox 14">
            <a:extLst>
              <a:ext uri="{FF2B5EF4-FFF2-40B4-BE49-F238E27FC236}">
                <a16:creationId xmlns:a16="http://schemas.microsoft.com/office/drawing/2014/main" id="{A04C99F4-B7D9-6944-9230-42CA52527AE4}"/>
              </a:ext>
            </a:extLst>
          </p:cNvPr>
          <p:cNvSpPr txBox="1"/>
          <p:nvPr/>
        </p:nvSpPr>
        <p:spPr>
          <a:xfrm>
            <a:off x="7411551" y="2789351"/>
            <a:ext cx="1192124"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i="0" u="none" strike="noStrike" cap="none" spc="0" normalizeH="0" baseline="0" dirty="0">
                <a:ln>
                  <a:noFill/>
                </a:ln>
                <a:solidFill>
                  <a:schemeClr val="tx1"/>
                </a:solidFill>
                <a:effectLst/>
                <a:uFillTx/>
                <a:latin typeface="+mn-lt"/>
                <a:ea typeface="+mn-ea"/>
                <a:cs typeface="+mn-cs"/>
                <a:sym typeface="Calibri"/>
              </a:rPr>
              <a:t>No change</a:t>
            </a:r>
          </a:p>
        </p:txBody>
      </p:sp>
      <p:sp>
        <p:nvSpPr>
          <p:cNvPr id="16" name="TextBox 15">
            <a:extLst>
              <a:ext uri="{FF2B5EF4-FFF2-40B4-BE49-F238E27FC236}">
                <a16:creationId xmlns:a16="http://schemas.microsoft.com/office/drawing/2014/main" id="{259F0EF9-0E93-2540-B341-3F7B6558604B}"/>
              </a:ext>
            </a:extLst>
          </p:cNvPr>
          <p:cNvSpPr txBox="1"/>
          <p:nvPr/>
        </p:nvSpPr>
        <p:spPr>
          <a:xfrm>
            <a:off x="7439449" y="3468474"/>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chemeClr val="accent1"/>
                </a:solidFill>
                <a:effectLst/>
                <a:uFillTx/>
                <a:latin typeface="+mn-lt"/>
                <a:ea typeface="+mn-ea"/>
                <a:cs typeface="+mn-cs"/>
                <a:sym typeface="Calibri"/>
              </a:rPr>
              <a:t>+3</a:t>
            </a:r>
          </a:p>
        </p:txBody>
      </p:sp>
      <p:sp>
        <p:nvSpPr>
          <p:cNvPr id="17" name="TextBox 16">
            <a:extLst>
              <a:ext uri="{FF2B5EF4-FFF2-40B4-BE49-F238E27FC236}">
                <a16:creationId xmlns:a16="http://schemas.microsoft.com/office/drawing/2014/main" id="{95F8AF75-9B4B-4844-9999-E366304CD54F}"/>
              </a:ext>
            </a:extLst>
          </p:cNvPr>
          <p:cNvSpPr txBox="1"/>
          <p:nvPr/>
        </p:nvSpPr>
        <p:spPr>
          <a:xfrm>
            <a:off x="7421202" y="3812704"/>
            <a:ext cx="1134973"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solidFill>
                  <a:schemeClr val="tx1"/>
                </a:solidFill>
              </a:rPr>
              <a:t>No Change</a:t>
            </a:r>
            <a:endParaRPr kumimoji="0" lang="en-US" sz="1800" i="0" u="none" strike="noStrike" cap="none" spc="0" normalizeH="0" baseline="0" dirty="0">
              <a:ln>
                <a:noFill/>
              </a:ln>
              <a:solidFill>
                <a:schemeClr val="tx1"/>
              </a:solidFill>
              <a:effectLst/>
              <a:uFillTx/>
              <a:latin typeface="+mn-lt"/>
              <a:ea typeface="+mn-ea"/>
              <a:cs typeface="+mn-cs"/>
              <a:sym typeface="Calibri"/>
            </a:endParaRPr>
          </a:p>
        </p:txBody>
      </p:sp>
      <p:sp>
        <p:nvSpPr>
          <p:cNvPr id="18" name="TextBox 17">
            <a:extLst>
              <a:ext uri="{FF2B5EF4-FFF2-40B4-BE49-F238E27FC236}">
                <a16:creationId xmlns:a16="http://schemas.microsoft.com/office/drawing/2014/main" id="{50D620BE-D48E-4049-807C-5205B7CBBAAA}"/>
              </a:ext>
            </a:extLst>
          </p:cNvPr>
          <p:cNvSpPr txBox="1"/>
          <p:nvPr/>
        </p:nvSpPr>
        <p:spPr>
          <a:xfrm>
            <a:off x="7480576" y="4154086"/>
            <a:ext cx="48620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-3</a:t>
            </a:r>
          </a:p>
        </p:txBody>
      </p:sp>
      <p:sp>
        <p:nvSpPr>
          <p:cNvPr id="19" name="TextBox 18">
            <a:extLst>
              <a:ext uri="{FF2B5EF4-FFF2-40B4-BE49-F238E27FC236}">
                <a16:creationId xmlns:a16="http://schemas.microsoft.com/office/drawing/2014/main" id="{2F22AD10-510D-2C4D-BEA8-401484CE0F69}"/>
              </a:ext>
            </a:extLst>
          </p:cNvPr>
          <p:cNvSpPr txBox="1"/>
          <p:nvPr/>
        </p:nvSpPr>
        <p:spPr>
          <a:xfrm>
            <a:off x="7480576" y="4554194"/>
            <a:ext cx="5332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rgbClr val="C00000"/>
                </a:solidFill>
                <a:effectLst/>
                <a:uFillTx/>
                <a:latin typeface="+mn-lt"/>
                <a:ea typeface="+mn-ea"/>
                <a:cs typeface="+mn-cs"/>
                <a:sym typeface="Calibri"/>
              </a:rPr>
              <a:t>-3</a:t>
            </a:r>
          </a:p>
        </p:txBody>
      </p:sp>
      <p:sp>
        <p:nvSpPr>
          <p:cNvPr id="20" name="TextBox 19">
            <a:extLst>
              <a:ext uri="{FF2B5EF4-FFF2-40B4-BE49-F238E27FC236}">
                <a16:creationId xmlns:a16="http://schemas.microsoft.com/office/drawing/2014/main" id="{C25DAFCA-A632-C24E-82AC-5C34FAF5BE37}"/>
              </a:ext>
            </a:extLst>
          </p:cNvPr>
          <p:cNvSpPr txBox="1"/>
          <p:nvPr/>
        </p:nvSpPr>
        <p:spPr>
          <a:xfrm>
            <a:off x="7404502" y="5763023"/>
            <a:ext cx="113497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i="0" u="none" strike="noStrike" cap="none" spc="0" normalizeH="0" baseline="0" dirty="0">
                <a:ln>
                  <a:noFill/>
                </a:ln>
                <a:solidFill>
                  <a:schemeClr val="tx1"/>
                </a:solidFill>
                <a:effectLst/>
                <a:uFillTx/>
                <a:sym typeface="Calibri"/>
              </a:rPr>
              <a:t>No Change</a:t>
            </a:r>
          </a:p>
        </p:txBody>
      </p:sp>
      <p:sp>
        <p:nvSpPr>
          <p:cNvPr id="2" name="TextBox 1">
            <a:extLst>
              <a:ext uri="{FF2B5EF4-FFF2-40B4-BE49-F238E27FC236}">
                <a16:creationId xmlns:a16="http://schemas.microsoft.com/office/drawing/2014/main" id="{29CFFA2D-7C7B-3446-BD56-000F0398686E}"/>
              </a:ext>
            </a:extLst>
          </p:cNvPr>
          <p:cNvSpPr txBox="1"/>
          <p:nvPr/>
        </p:nvSpPr>
        <p:spPr>
          <a:xfrm>
            <a:off x="7389364" y="1552383"/>
            <a:ext cx="733358"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ctr"/>
          </a:lstStyle>
          <a:p>
            <a:r>
              <a:rPr lang="en-US" dirty="0"/>
              <a:t>Since</a:t>
            </a:r>
          </a:p>
          <a:p>
            <a:r>
              <a:rPr lang="en-US" dirty="0"/>
              <a:t>Q4 ‘22</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 …</a:t>
            </a:r>
            <a:br>
              <a:rPr lang="en-US" dirty="0"/>
            </a:br>
            <a:r>
              <a:rPr lang="en-US" dirty="0"/>
              <a:t>How Is Your Business Doing Now?</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1390667206"/>
              </p:ext>
            </p:extLst>
          </p:nvPr>
        </p:nvGraphicFramePr>
        <p:xfrm>
          <a:off x="158496" y="1755648"/>
          <a:ext cx="8802624" cy="41818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322358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a:xfrm>
            <a:off x="316992" y="274638"/>
            <a:ext cx="8473440" cy="1143001"/>
          </a:xfrm>
        </p:spPr>
        <p:txBody>
          <a:bodyPr>
            <a:normAutofit fontScale="90000"/>
          </a:bodyPr>
          <a:lstStyle/>
          <a:p>
            <a:r>
              <a:rPr lang="en-US" dirty="0"/>
              <a:t>Emerging From COVID-19 …</a:t>
            </a:r>
            <a:br>
              <a:rPr lang="en-US" dirty="0"/>
            </a:br>
            <a:r>
              <a:rPr lang="en-US" dirty="0"/>
              <a:t>Will You Offer Remote Work Options?</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683844940"/>
              </p:ext>
            </p:extLst>
          </p:nvPr>
        </p:nvGraphicFramePr>
        <p:xfrm>
          <a:off x="158496" y="1755648"/>
          <a:ext cx="8802624" cy="416966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17F9FF9-EBEB-6640-ABCB-8C543A0BA22E}"/>
              </a:ext>
            </a:extLst>
          </p:cNvPr>
          <p:cNvSpPr txBox="1"/>
          <p:nvPr/>
        </p:nvSpPr>
        <p:spPr>
          <a:xfrm>
            <a:off x="4506820" y="2529136"/>
            <a:ext cx="6827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7030A0"/>
                </a:solidFill>
                <a:effectLst/>
                <a:uFillTx/>
                <a:latin typeface="+mn-lt"/>
                <a:ea typeface="+mn-ea"/>
                <a:cs typeface="+mn-cs"/>
                <a:sym typeface="Calibri"/>
              </a:rPr>
              <a:t>44%</a:t>
            </a:r>
          </a:p>
        </p:txBody>
      </p:sp>
      <p:sp>
        <p:nvSpPr>
          <p:cNvPr id="5" name="TextBox 4">
            <a:extLst>
              <a:ext uri="{FF2B5EF4-FFF2-40B4-BE49-F238E27FC236}">
                <a16:creationId xmlns:a16="http://schemas.microsoft.com/office/drawing/2014/main" id="{9D337C5D-4929-D240-86A3-E10C7CFBAA0A}"/>
              </a:ext>
            </a:extLst>
          </p:cNvPr>
          <p:cNvSpPr txBox="1"/>
          <p:nvPr/>
        </p:nvSpPr>
        <p:spPr>
          <a:xfrm>
            <a:off x="1808226" y="2227241"/>
            <a:ext cx="682752"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7030A0"/>
                </a:solidFill>
                <a:effectLst/>
                <a:uFillTx/>
                <a:latin typeface="+mn-lt"/>
                <a:ea typeface="+mn-ea"/>
                <a:cs typeface="+mn-cs"/>
                <a:sym typeface="Calibri"/>
              </a:rPr>
              <a:t>49%</a:t>
            </a:r>
          </a:p>
        </p:txBody>
      </p:sp>
    </p:spTree>
    <p:extLst>
      <p:ext uri="{BB962C8B-B14F-4D97-AF65-F5344CB8AC3E}">
        <p14:creationId xmlns:p14="http://schemas.microsoft.com/office/powerpoint/2010/main" val="357889911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24A7-A616-D646-A176-46210C57A1B5}"/>
              </a:ext>
            </a:extLst>
          </p:cNvPr>
          <p:cNvSpPr>
            <a:spLocks noGrp="1"/>
          </p:cNvSpPr>
          <p:nvPr>
            <p:ph type="title"/>
          </p:nvPr>
        </p:nvSpPr>
        <p:spPr/>
        <p:txBody>
          <a:bodyPr>
            <a:normAutofit fontScale="90000"/>
          </a:bodyPr>
          <a:lstStyle/>
          <a:p>
            <a:r>
              <a:rPr lang="en-US" dirty="0"/>
              <a:t>Emerging From COVID-19 …</a:t>
            </a:r>
            <a:br>
              <a:rPr lang="en-US" dirty="0"/>
            </a:br>
            <a:r>
              <a:rPr lang="en-US" dirty="0"/>
              <a:t>When do you expect to fully recover?</a:t>
            </a:r>
          </a:p>
        </p:txBody>
      </p:sp>
      <p:graphicFrame>
        <p:nvGraphicFramePr>
          <p:cNvPr id="4" name="Chart 3">
            <a:extLst>
              <a:ext uri="{FF2B5EF4-FFF2-40B4-BE49-F238E27FC236}">
                <a16:creationId xmlns:a16="http://schemas.microsoft.com/office/drawing/2014/main" id="{B0AF854C-189A-BE47-BB0A-F8AE9CB704DB}"/>
              </a:ext>
            </a:extLst>
          </p:cNvPr>
          <p:cNvGraphicFramePr/>
          <p:nvPr>
            <p:extLst>
              <p:ext uri="{D42A27DB-BD31-4B8C-83A1-F6EECF244321}">
                <p14:modId xmlns:p14="http://schemas.microsoft.com/office/powerpoint/2010/main" val="2202049202"/>
              </p:ext>
            </p:extLst>
          </p:nvPr>
        </p:nvGraphicFramePr>
        <p:xfrm>
          <a:off x="170688" y="1609344"/>
          <a:ext cx="8802624" cy="432816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a:extLst>
              <a:ext uri="{FF2B5EF4-FFF2-40B4-BE49-F238E27FC236}">
                <a16:creationId xmlns:a16="http://schemas.microsoft.com/office/drawing/2014/main" id="{87C095AB-4A06-2449-A938-DCD892C05F8C}"/>
              </a:ext>
            </a:extLst>
          </p:cNvPr>
          <p:cNvSpPr txBox="1"/>
          <p:nvPr/>
        </p:nvSpPr>
        <p:spPr>
          <a:xfrm>
            <a:off x="7382256" y="5413995"/>
            <a:ext cx="4476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-4</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1" name="TextBox 1">
            <a:extLst>
              <a:ext uri="{FF2B5EF4-FFF2-40B4-BE49-F238E27FC236}">
                <a16:creationId xmlns:a16="http://schemas.microsoft.com/office/drawing/2014/main" id="{87C095AB-4A06-2449-A938-DCD892C05F8C}"/>
              </a:ext>
            </a:extLst>
          </p:cNvPr>
          <p:cNvSpPr txBox="1"/>
          <p:nvPr/>
        </p:nvSpPr>
        <p:spPr>
          <a:xfrm>
            <a:off x="6488196" y="5798896"/>
            <a:ext cx="4476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-2</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2" name="TextBox 1">
            <a:extLst>
              <a:ext uri="{FF2B5EF4-FFF2-40B4-BE49-F238E27FC236}">
                <a16:creationId xmlns:a16="http://schemas.microsoft.com/office/drawing/2014/main" id="{87C095AB-4A06-2449-A938-DCD892C05F8C}"/>
              </a:ext>
            </a:extLst>
          </p:cNvPr>
          <p:cNvSpPr txBox="1"/>
          <p:nvPr/>
        </p:nvSpPr>
        <p:spPr>
          <a:xfrm>
            <a:off x="3900487" y="4739761"/>
            <a:ext cx="4476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+7</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3" name="TextBox 1">
            <a:extLst>
              <a:ext uri="{FF2B5EF4-FFF2-40B4-BE49-F238E27FC236}">
                <a16:creationId xmlns:a16="http://schemas.microsoft.com/office/drawing/2014/main" id="{87C095AB-4A06-2449-A938-DCD892C05F8C}"/>
              </a:ext>
            </a:extLst>
          </p:cNvPr>
          <p:cNvSpPr txBox="1"/>
          <p:nvPr/>
        </p:nvSpPr>
        <p:spPr>
          <a:xfrm>
            <a:off x="4348162" y="1818160"/>
            <a:ext cx="44767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+5</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sp>
        <p:nvSpPr>
          <p:cNvPr id="14" name="TextBox 1">
            <a:extLst>
              <a:ext uri="{FF2B5EF4-FFF2-40B4-BE49-F238E27FC236}">
                <a16:creationId xmlns:a16="http://schemas.microsoft.com/office/drawing/2014/main" id="{87C095AB-4A06-2449-A938-DCD892C05F8C}"/>
              </a:ext>
            </a:extLst>
          </p:cNvPr>
          <p:cNvSpPr txBox="1"/>
          <p:nvPr/>
        </p:nvSpPr>
        <p:spPr>
          <a:xfrm>
            <a:off x="2414588" y="1748910"/>
            <a:ext cx="115728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rtl="0" fontAlgn="auto" latinLnBrk="0" hangingPunct="0">
              <a:lnSpc>
                <a:spcPct val="100000"/>
              </a:lnSpc>
              <a:spcBef>
                <a:spcPts val="0"/>
              </a:spcBef>
              <a:spcAft>
                <a:spcPts val="0"/>
              </a:spcAft>
              <a:buClrTx/>
              <a:buSzTx/>
              <a:buFontTx/>
              <a:buNone/>
              <a:tabLst/>
            </a:pPr>
            <a:r>
              <a:rPr lang="en-US" sz="1800" b="1" dirty="0">
                <a:solidFill>
                  <a:srgbClr val="C00000"/>
                </a:solidFill>
                <a:sym typeface="Calibri"/>
              </a:rPr>
              <a:t>Since November</a:t>
            </a:r>
            <a:endParaRPr kumimoji="0" lang="en-US" sz="1800" b="1" i="0" u="none" strike="noStrike" cap="none" spc="0" normalizeH="0" baseline="0" dirty="0">
              <a:ln>
                <a:noFill/>
              </a:ln>
              <a:solidFill>
                <a:srgbClr val="C00000"/>
              </a:solidFill>
              <a:effectLst/>
              <a:uFillTx/>
              <a:latin typeface="+mn-lt"/>
              <a:ea typeface="+mn-ea"/>
              <a:cs typeface="+mn-cs"/>
              <a:sym typeface="Calibri"/>
            </a:endParaRPr>
          </a:p>
        </p:txBody>
      </p:sp>
      <p:cxnSp>
        <p:nvCxnSpPr>
          <p:cNvPr id="5" name="Straight Arrow Connector 4">
            <a:extLst>
              <a:ext uri="{FF2B5EF4-FFF2-40B4-BE49-F238E27FC236}">
                <a16:creationId xmlns:a16="http://schemas.microsoft.com/office/drawing/2014/main" id="{3BFE241B-BA1F-BB4E-B5DA-3AA3A463B1D0}"/>
              </a:ext>
            </a:extLst>
          </p:cNvPr>
          <p:cNvCxnSpPr>
            <a:cxnSpLocks/>
            <a:stCxn id="14" idx="3"/>
          </p:cNvCxnSpPr>
          <p:nvPr/>
        </p:nvCxnSpPr>
        <p:spPr>
          <a:xfrm flipV="1">
            <a:off x="3571875" y="2002825"/>
            <a:ext cx="683602" cy="69250"/>
          </a:xfrm>
          <a:prstGeom prst="straightConnector1">
            <a:avLst/>
          </a:prstGeom>
          <a:noFill/>
          <a:ln w="25400" cap="flat">
            <a:solidFill>
              <a:srgbClr val="C00000"/>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6624965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dirty="0"/>
              <a:t>Sales </a:t>
            </a:r>
            <a:r>
              <a:rPr lang="en-US" dirty="0"/>
              <a:t>&amp; Profit </a:t>
            </a:r>
            <a:r>
              <a:rPr dirty="0"/>
              <a:t>Projections</a:t>
            </a:r>
            <a:r>
              <a:rPr lang="en-US" dirty="0"/>
              <a:t> </a:t>
            </a:r>
            <a:br>
              <a:rPr lang="en-US" dirty="0"/>
            </a:br>
            <a:r>
              <a:rPr lang="en-US" dirty="0"/>
              <a:t>Continue to Decline</a:t>
            </a:r>
            <a:endParaRPr dirty="0"/>
          </a:p>
        </p:txBody>
      </p:sp>
      <p:sp>
        <p:nvSpPr>
          <p:cNvPr id="180" name="Content Placeholder 2"/>
          <p:cNvSpPr txBox="1">
            <a:spLocks noGrp="1"/>
          </p:cNvSpPr>
          <p:nvPr>
            <p:ph type="body" idx="1"/>
          </p:nvPr>
        </p:nvSpPr>
        <p:spPr>
          <a:xfrm>
            <a:off x="237506" y="1600199"/>
            <a:ext cx="8657112" cy="4669971"/>
          </a:xfrm>
          <a:prstGeom prst="rect">
            <a:avLst/>
          </a:prstGeom>
        </p:spPr>
        <p:txBody>
          <a:bodyPr>
            <a:normAutofit fontScale="92500"/>
          </a:bodyPr>
          <a:lstStyle/>
          <a:p>
            <a:pPr marL="277749" indent="-277749" defTabSz="740663">
              <a:spcBef>
                <a:spcPts val="500"/>
              </a:spcBef>
              <a:spcAft>
                <a:spcPts val="600"/>
              </a:spcAft>
              <a:defRPr sz="2106"/>
            </a:pPr>
            <a:r>
              <a:rPr lang="en-US" sz="2400" dirty="0"/>
              <a:t>Percentages of those projecting sales and profits increases continue a downward trajectory since Q2 2021. Projections for </a:t>
            </a:r>
            <a:r>
              <a:rPr lang="en-US" sz="2400" u="sng" dirty="0"/>
              <a:t>decreased</a:t>
            </a:r>
            <a:r>
              <a:rPr lang="en-US" sz="2400" dirty="0"/>
              <a:t> profits hit another MFBI record (27%), up seven points since Q2 2021.</a:t>
            </a:r>
            <a:endParaRPr sz="2400" dirty="0"/>
          </a:p>
          <a:p>
            <a:pPr marL="601789" lvl="1" indent="-231457" defTabSz="740663">
              <a:spcBef>
                <a:spcPts val="400"/>
              </a:spcBef>
              <a:spcAft>
                <a:spcPts val="600"/>
              </a:spcAft>
              <a:defRPr sz="1782" b="1">
                <a:solidFill>
                  <a:srgbClr val="2B59A9"/>
                </a:solidFill>
              </a:defRPr>
            </a:pPr>
            <a:r>
              <a:rPr lang="en-US" sz="2200" dirty="0"/>
              <a:t>Projected sales growth at 50% — down seven points from Q2 2021</a:t>
            </a:r>
          </a:p>
          <a:p>
            <a:pPr marL="601789" lvl="1" indent="-231457" defTabSz="740663">
              <a:spcBef>
                <a:spcPts val="400"/>
              </a:spcBef>
              <a:spcAft>
                <a:spcPts val="600"/>
              </a:spcAft>
              <a:defRPr sz="1782" b="1">
                <a:solidFill>
                  <a:srgbClr val="2B59A9"/>
                </a:solidFill>
              </a:defRPr>
            </a:pPr>
            <a:r>
              <a:rPr lang="en-US" sz="2200" dirty="0"/>
              <a:t>Twenty-seven percent (27</a:t>
            </a:r>
            <a:r>
              <a:rPr sz="2200" dirty="0"/>
              <a:t>%</a:t>
            </a:r>
            <a:r>
              <a:rPr lang="en-US" sz="2200" dirty="0"/>
              <a:t>) expect profits to continue to decline in the next six months. A plurality (37%) believes profits will increase, but that is seven points lower than Q2 2021.</a:t>
            </a:r>
            <a:endParaRPr sz="2200" dirty="0"/>
          </a:p>
          <a:p>
            <a:pPr marL="277749" lvl="1" indent="-277749" defTabSz="740663">
              <a:spcBef>
                <a:spcPts val="500"/>
              </a:spcBef>
              <a:spcAft>
                <a:spcPts val="600"/>
              </a:spcAft>
              <a:buChar char="•"/>
              <a:defRPr sz="2106"/>
            </a:pPr>
            <a:r>
              <a:rPr sz="2400" dirty="0"/>
              <a:t>Expectations for sales growth is</a:t>
            </a:r>
            <a:r>
              <a:rPr lang="en-US" sz="2400" dirty="0"/>
              <a:t> again</a:t>
            </a:r>
            <a:r>
              <a:rPr sz="2400" dirty="0"/>
              <a:t> highest </a:t>
            </a:r>
            <a:r>
              <a:rPr lang="en-US" sz="2400" dirty="0"/>
              <a:t>in the Insurance/ Finance/Real Estate sector (62%). </a:t>
            </a:r>
          </a:p>
          <a:p>
            <a:pPr marL="277749" lvl="1" indent="-277749" defTabSz="740663">
              <a:spcBef>
                <a:spcPts val="500"/>
              </a:spcBef>
              <a:spcAft>
                <a:spcPts val="600"/>
              </a:spcAft>
              <a:buChar char="•"/>
              <a:defRPr sz="2106"/>
            </a:pPr>
            <a:r>
              <a:rPr lang="en-US" sz="2400" dirty="0"/>
              <a:t>P</a:t>
            </a:r>
            <a:r>
              <a:rPr sz="2400" dirty="0"/>
              <a:t>rofit </a:t>
            </a:r>
            <a:r>
              <a:rPr lang="en-US" sz="2400" dirty="0"/>
              <a:t>declines</a:t>
            </a:r>
            <a:r>
              <a:rPr sz="2400" dirty="0"/>
              <a:t> </a:t>
            </a:r>
            <a:r>
              <a:rPr lang="en-US" sz="2400" dirty="0"/>
              <a:t>are most expected in the Retail/Food Service (20%) and Manufacturing/Distribution/Construction sectors (17%), although their negative projections are less significant since Q4 2021.</a:t>
            </a:r>
            <a:endParaRPr sz="2400" dirty="0"/>
          </a:p>
        </p:txBody>
      </p:sp>
    </p:spTree>
    <p:extLst>
      <p:ext uri="{BB962C8B-B14F-4D97-AF65-F5344CB8AC3E}">
        <p14:creationId xmlns:p14="http://schemas.microsoft.com/office/powerpoint/2010/main" val="3151375484"/>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itle 1"/>
          <p:cNvSpPr txBox="1">
            <a:spLocks noGrp="1"/>
          </p:cNvSpPr>
          <p:nvPr>
            <p:ph type="title"/>
          </p:nvPr>
        </p:nvSpPr>
        <p:spPr>
          <a:xfrm>
            <a:off x="0" y="274638"/>
            <a:ext cx="9144000" cy="1143001"/>
          </a:xfrm>
          <a:prstGeom prst="rect">
            <a:avLst/>
          </a:prstGeom>
        </p:spPr>
        <p:txBody>
          <a:bodyPr/>
          <a:lstStyle/>
          <a:p>
            <a:r>
              <a:rPr dirty="0"/>
              <a:t>Projected Sales</a:t>
            </a:r>
            <a:r>
              <a:rPr lang="en-US" dirty="0"/>
              <a:t> Trends</a:t>
            </a:r>
            <a:endParaRPr dirty="0"/>
          </a:p>
        </p:txBody>
      </p:sp>
      <p:graphicFrame>
        <p:nvGraphicFramePr>
          <p:cNvPr id="212" name="Object 2"/>
          <p:cNvGraphicFramePr/>
          <p:nvPr>
            <p:extLst>
              <p:ext uri="{D42A27DB-BD31-4B8C-83A1-F6EECF244321}">
                <p14:modId xmlns:p14="http://schemas.microsoft.com/office/powerpoint/2010/main" val="3793099411"/>
              </p:ext>
            </p:extLst>
          </p:nvPr>
        </p:nvGraphicFramePr>
        <p:xfrm>
          <a:off x="136948" y="1553460"/>
          <a:ext cx="8872793" cy="445954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5A1F647A-EBEB-F84C-93E0-2574504BB1EF}"/>
              </a:ext>
            </a:extLst>
          </p:cNvPr>
          <p:cNvSpPr txBox="1"/>
          <p:nvPr/>
        </p:nvSpPr>
        <p:spPr>
          <a:xfrm rot="16200000">
            <a:off x="7038431" y="436863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C0EEDDCE-A679-1841-AF24-70FB946C4327}"/>
              </a:ext>
            </a:extLst>
          </p:cNvPr>
          <p:cNvCxnSpPr>
            <a:cxnSpLocks/>
          </p:cNvCxnSpPr>
          <p:nvPr/>
        </p:nvCxnSpPr>
        <p:spPr>
          <a:xfrm flipV="1">
            <a:off x="7708991"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normAutofit fontScale="90000"/>
          </a:bodyPr>
          <a:lstStyle/>
          <a:p>
            <a:r>
              <a:rPr dirty="0"/>
              <a:t>Michigan Future Business Index</a:t>
            </a:r>
            <a:br>
              <a:rPr lang="en-US" dirty="0"/>
            </a:br>
            <a:r>
              <a:rPr lang="en-US" sz="3100" dirty="0"/>
              <a:t>Methodology</a:t>
            </a:r>
            <a:endParaRPr dirty="0"/>
          </a:p>
        </p:txBody>
      </p:sp>
      <p:sp>
        <p:nvSpPr>
          <p:cNvPr id="163" name="Content Placeholder 2"/>
          <p:cNvSpPr txBox="1">
            <a:spLocks noGrp="1"/>
          </p:cNvSpPr>
          <p:nvPr>
            <p:ph type="body" idx="1"/>
          </p:nvPr>
        </p:nvSpPr>
        <p:spPr>
          <a:prstGeom prst="rect">
            <a:avLst/>
          </a:prstGeom>
        </p:spPr>
        <p:txBody>
          <a:bodyPr>
            <a:normAutofit/>
          </a:bodyPr>
          <a:lstStyle/>
          <a:p>
            <a:pPr marL="339470" indent="-339470" defTabSz="905255">
              <a:spcBef>
                <a:spcPts val="600"/>
              </a:spcBef>
              <a:defRPr sz="2772"/>
            </a:pPr>
            <a:r>
              <a:rPr dirty="0"/>
              <a:t>Statewide survey of </a:t>
            </a:r>
            <a:r>
              <a:rPr lang="en-US" dirty="0"/>
              <a:t>660 </a:t>
            </a:r>
            <a:r>
              <a:rPr dirty="0"/>
              <a:t>small to medium-sized businesses</a:t>
            </a:r>
            <a:r>
              <a:rPr lang="en-US" dirty="0"/>
              <a:t>; 536 completed the survey</a:t>
            </a:r>
            <a:endParaRPr dirty="0"/>
          </a:p>
          <a:p>
            <a:pPr marL="735520" lvl="1" indent="-282892" defTabSz="905255">
              <a:spcBef>
                <a:spcPts val="500"/>
              </a:spcBef>
              <a:defRPr sz="2376" b="1">
                <a:solidFill>
                  <a:srgbClr val="2B59A9"/>
                </a:solidFill>
              </a:defRPr>
            </a:pPr>
            <a:r>
              <a:rPr dirty="0"/>
              <a:t>Mixed-mode survey, conducted online and by phone</a:t>
            </a:r>
            <a:endParaRPr sz="2772" dirty="0"/>
          </a:p>
          <a:p>
            <a:pPr marL="339470" indent="-339470" defTabSz="905255">
              <a:spcBef>
                <a:spcPts val="600"/>
              </a:spcBef>
              <a:defRPr sz="2772"/>
            </a:pPr>
            <a:r>
              <a:rPr dirty="0"/>
              <a:t>Commissioned by </a:t>
            </a:r>
            <a:r>
              <a:rPr lang="en-US" dirty="0" err="1"/>
              <a:t>Cinnaire</a:t>
            </a:r>
            <a:r>
              <a:rPr lang="en-US" dirty="0"/>
              <a:t> </a:t>
            </a:r>
            <a:r>
              <a:rPr dirty="0"/>
              <a:t>&amp; Michigan Business Network</a:t>
            </a:r>
          </a:p>
          <a:p>
            <a:pPr marL="339470" indent="-339470" defTabSz="905255">
              <a:spcBef>
                <a:spcPts val="600"/>
              </a:spcBef>
              <a:defRPr sz="2772"/>
            </a:pPr>
            <a:r>
              <a:rPr dirty="0"/>
              <a:t>Conducted by ROI Insight </a:t>
            </a:r>
          </a:p>
          <a:p>
            <a:pPr marL="735520" lvl="1" indent="-282892" defTabSz="905255">
              <a:spcBef>
                <a:spcPts val="500"/>
              </a:spcBef>
              <a:defRPr sz="2376" b="1">
                <a:solidFill>
                  <a:srgbClr val="2B59A9"/>
                </a:solidFill>
              </a:defRPr>
            </a:pPr>
            <a:r>
              <a:rPr dirty="0"/>
              <a:t>Field Dates: </a:t>
            </a:r>
            <a:r>
              <a:rPr lang="en-US" dirty="0"/>
              <a:t>May 4</a:t>
            </a:r>
            <a:r>
              <a:rPr dirty="0"/>
              <a:t> through </a:t>
            </a:r>
            <a:r>
              <a:rPr lang="en-US" dirty="0"/>
              <a:t>June 8</a:t>
            </a:r>
            <a:r>
              <a:rPr dirty="0"/>
              <a:t>, </a:t>
            </a:r>
            <a:r>
              <a:rPr lang="en-US" dirty="0"/>
              <a:t>2022</a:t>
            </a:r>
            <a:endParaRPr sz="2772"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xfrm>
            <a:off x="0" y="274638"/>
            <a:ext cx="9144000" cy="1143001"/>
          </a:xfrm>
          <a:prstGeom prst="rect">
            <a:avLst/>
          </a:prstGeom>
        </p:spPr>
        <p:txBody>
          <a:bodyPr/>
          <a:lstStyle/>
          <a:p>
            <a:r>
              <a:rPr dirty="0"/>
              <a:t>Projected Profit</a:t>
            </a:r>
            <a:r>
              <a:rPr lang="en-US" dirty="0"/>
              <a:t> Trends</a:t>
            </a:r>
            <a:endParaRPr dirty="0"/>
          </a:p>
        </p:txBody>
      </p:sp>
      <p:graphicFrame>
        <p:nvGraphicFramePr>
          <p:cNvPr id="209" name="Object 2"/>
          <p:cNvGraphicFramePr/>
          <p:nvPr>
            <p:extLst>
              <p:ext uri="{D42A27DB-BD31-4B8C-83A1-F6EECF244321}">
                <p14:modId xmlns:p14="http://schemas.microsoft.com/office/powerpoint/2010/main" val="3585440972"/>
              </p:ext>
            </p:extLst>
          </p:nvPr>
        </p:nvGraphicFramePr>
        <p:xfrm>
          <a:off x="71005" y="1551644"/>
          <a:ext cx="9001990" cy="446317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DBA9F12-6B7B-514C-9A18-F7BA89D0F799}"/>
              </a:ext>
            </a:extLst>
          </p:cNvPr>
          <p:cNvSpPr txBox="1"/>
          <p:nvPr/>
        </p:nvSpPr>
        <p:spPr>
          <a:xfrm rot="16200000">
            <a:off x="7032775" y="436863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86710D4D-35AA-0848-BC2D-EC950E6C76FE}"/>
              </a:ext>
            </a:extLst>
          </p:cNvPr>
          <p:cNvCxnSpPr>
            <a:cxnSpLocks/>
          </p:cNvCxnSpPr>
          <p:nvPr/>
        </p:nvCxnSpPr>
        <p:spPr>
          <a:xfrm flipV="1">
            <a:off x="7703335" y="224332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0" y="274638"/>
            <a:ext cx="9144000" cy="1143001"/>
          </a:xfrm>
          <a:prstGeom prst="rect">
            <a:avLst/>
          </a:prstGeom>
        </p:spPr>
        <p:txBody>
          <a:bodyPr>
            <a:normAutofit/>
          </a:bodyPr>
          <a:lstStyle/>
          <a:p>
            <a:r>
              <a:rPr lang="en-US" dirty="0"/>
              <a:t>Talent</a:t>
            </a:r>
            <a:r>
              <a:rPr dirty="0"/>
              <a:t> Demand</a:t>
            </a:r>
            <a:r>
              <a:rPr lang="en-US" dirty="0"/>
              <a:t> Remains Strong</a:t>
            </a:r>
            <a:endParaRPr dirty="0"/>
          </a:p>
        </p:txBody>
      </p:sp>
      <p:sp>
        <p:nvSpPr>
          <p:cNvPr id="183" name="Content Placeholder 2"/>
          <p:cNvSpPr txBox="1">
            <a:spLocks noGrp="1"/>
          </p:cNvSpPr>
          <p:nvPr>
            <p:ph type="body" idx="1"/>
          </p:nvPr>
        </p:nvSpPr>
        <p:spPr>
          <a:xfrm>
            <a:off x="76200" y="1523998"/>
            <a:ext cx="8991600" cy="4544293"/>
          </a:xfrm>
          <a:prstGeom prst="rect">
            <a:avLst/>
          </a:prstGeom>
        </p:spPr>
        <p:txBody>
          <a:bodyPr/>
          <a:lstStyle/>
          <a:p>
            <a:pPr>
              <a:spcBef>
                <a:spcPts val="0"/>
              </a:spcBef>
              <a:spcAft>
                <a:spcPts val="600"/>
              </a:spcAft>
              <a:defRPr sz="2600"/>
            </a:pPr>
            <a:r>
              <a:rPr lang="en-US" sz="2200" dirty="0"/>
              <a:t>While hiring remains strong, a plurality say they will simply maintain their current staff levels. </a:t>
            </a:r>
          </a:p>
          <a:p>
            <a:pPr marL="742950" lvl="1" indent="-285750">
              <a:spcBef>
                <a:spcPts val="0"/>
              </a:spcBef>
              <a:spcAft>
                <a:spcPts val="600"/>
              </a:spcAft>
              <a:defRPr sz="2200" b="1">
                <a:solidFill>
                  <a:srgbClr val="2B59A9"/>
                </a:solidFill>
              </a:defRPr>
            </a:pPr>
            <a:r>
              <a:rPr lang="en-US" sz="2000" dirty="0"/>
              <a:t>Forty-five percent (44%) say they plan to hire more employees over the next six months, down four points from Q4 2021 and nearly equal to Q2 2021.</a:t>
            </a:r>
          </a:p>
          <a:p>
            <a:pPr marL="742950" lvl="1" indent="-285750">
              <a:spcBef>
                <a:spcPts val="0"/>
              </a:spcBef>
              <a:spcAft>
                <a:spcPts val="600"/>
              </a:spcAft>
              <a:defRPr sz="2200" b="1">
                <a:solidFill>
                  <a:srgbClr val="2B59A9"/>
                </a:solidFill>
              </a:defRPr>
            </a:pPr>
            <a:r>
              <a:rPr lang="en-US" sz="2000" dirty="0"/>
              <a:t>Forty-eight percent (48%) </a:t>
            </a:r>
            <a:r>
              <a:rPr sz="2000" dirty="0"/>
              <a:t>will maintain staff at current levels, </a:t>
            </a:r>
            <a:r>
              <a:rPr lang="en-US" sz="2000" dirty="0"/>
              <a:t>up six </a:t>
            </a:r>
            <a:r>
              <a:rPr sz="2000" dirty="0"/>
              <a:t>points from </a:t>
            </a:r>
            <a:r>
              <a:rPr lang="en-US" sz="2000" dirty="0"/>
              <a:t>Q4 2021.</a:t>
            </a:r>
            <a:r>
              <a:rPr sz="2000" dirty="0"/>
              <a:t> </a:t>
            </a:r>
          </a:p>
          <a:p>
            <a:pPr marL="742950" lvl="1" indent="-285750">
              <a:spcBef>
                <a:spcPts val="0"/>
              </a:spcBef>
              <a:spcAft>
                <a:spcPts val="600"/>
              </a:spcAft>
              <a:defRPr sz="2200" b="1">
                <a:solidFill>
                  <a:srgbClr val="2B59A9"/>
                </a:solidFill>
              </a:defRPr>
            </a:pPr>
            <a:r>
              <a:rPr sz="2000" dirty="0"/>
              <a:t>Only </a:t>
            </a:r>
            <a:r>
              <a:rPr lang="en-US" sz="2000" dirty="0"/>
              <a:t>3</a:t>
            </a:r>
            <a:r>
              <a:rPr sz="2000" dirty="0"/>
              <a:t>% say they plan to lay off employee,</a:t>
            </a:r>
            <a:r>
              <a:rPr lang="en-US" sz="2000" dirty="0"/>
              <a:t> down two points from Q4 2021.</a:t>
            </a:r>
            <a:endParaRPr sz="2000" dirty="0"/>
          </a:p>
          <a:p>
            <a:pPr>
              <a:spcBef>
                <a:spcPts val="0"/>
              </a:spcBef>
              <a:spcAft>
                <a:spcPts val="600"/>
              </a:spcAft>
              <a:defRPr sz="2600"/>
            </a:pPr>
            <a:r>
              <a:rPr sz="2200" dirty="0"/>
              <a:t>The </a:t>
            </a:r>
            <a:r>
              <a:rPr lang="en-US" sz="2200" dirty="0"/>
              <a:t>Manufacturing/Construction (53%) and Retail/Food Service (48%) </a:t>
            </a:r>
            <a:r>
              <a:rPr sz="2200" dirty="0"/>
              <a:t>sector</a:t>
            </a:r>
            <a:r>
              <a:rPr lang="en-US" sz="2200" dirty="0"/>
              <a:t>s are</a:t>
            </a:r>
            <a:r>
              <a:rPr sz="2200" dirty="0"/>
              <a:t> </a:t>
            </a:r>
            <a:r>
              <a:rPr lang="en-US" sz="2200" dirty="0"/>
              <a:t>most</a:t>
            </a:r>
            <a:r>
              <a:rPr sz="2200" dirty="0"/>
              <a:t> likely to be hiring</a:t>
            </a:r>
            <a:r>
              <a:rPr lang="en-US" sz="2200" dirty="0"/>
              <a:t> in the next six months.</a:t>
            </a:r>
            <a:endParaRPr sz="2200" dirty="0"/>
          </a:p>
        </p:txBody>
      </p:sp>
    </p:spTree>
    <p:extLst>
      <p:ext uri="{BB962C8B-B14F-4D97-AF65-F5344CB8AC3E}">
        <p14:creationId xmlns:p14="http://schemas.microsoft.com/office/powerpoint/2010/main" val="2381189801"/>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7" name="Object 2"/>
          <p:cNvGraphicFramePr/>
          <p:nvPr>
            <p:extLst>
              <p:ext uri="{D42A27DB-BD31-4B8C-83A1-F6EECF244321}">
                <p14:modId xmlns:p14="http://schemas.microsoft.com/office/powerpoint/2010/main" val="1923891298"/>
              </p:ext>
            </p:extLst>
          </p:nvPr>
        </p:nvGraphicFramePr>
        <p:xfrm>
          <a:off x="180064" y="1543449"/>
          <a:ext cx="8911553" cy="4419707"/>
        </p:xfrm>
        <a:graphic>
          <a:graphicData uri="http://schemas.openxmlformats.org/drawingml/2006/chart">
            <c:chart xmlns:c="http://schemas.openxmlformats.org/drawingml/2006/chart" xmlns:r="http://schemas.openxmlformats.org/officeDocument/2006/relationships" r:id="rId3"/>
          </a:graphicData>
        </a:graphic>
      </p:graphicFrame>
      <p:sp>
        <p:nvSpPr>
          <p:cNvPr id="218" name="Title 1"/>
          <p:cNvSpPr txBox="1">
            <a:spLocks noGrp="1"/>
          </p:cNvSpPr>
          <p:nvPr>
            <p:ph type="title"/>
          </p:nvPr>
        </p:nvSpPr>
        <p:spPr>
          <a:xfrm>
            <a:off x="0" y="274638"/>
            <a:ext cx="9144000" cy="1143001"/>
          </a:xfrm>
          <a:prstGeom prst="rect">
            <a:avLst/>
          </a:prstGeom>
        </p:spPr>
        <p:txBody>
          <a:bodyPr/>
          <a:lstStyle/>
          <a:p>
            <a:r>
              <a:t>Projected Hiring Trends</a:t>
            </a:r>
          </a:p>
        </p:txBody>
      </p:sp>
      <p:sp>
        <p:nvSpPr>
          <p:cNvPr id="4" name="TextBox 3">
            <a:extLst>
              <a:ext uri="{FF2B5EF4-FFF2-40B4-BE49-F238E27FC236}">
                <a16:creationId xmlns:a16="http://schemas.microsoft.com/office/drawing/2014/main" id="{8ECF21B6-F9FC-1040-8A84-4701F05F0184}"/>
              </a:ext>
            </a:extLst>
          </p:cNvPr>
          <p:cNvSpPr txBox="1"/>
          <p:nvPr/>
        </p:nvSpPr>
        <p:spPr>
          <a:xfrm rot="16200000">
            <a:off x="7434846" y="4307677"/>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5" name="Straight Connector 4">
            <a:extLst>
              <a:ext uri="{FF2B5EF4-FFF2-40B4-BE49-F238E27FC236}">
                <a16:creationId xmlns:a16="http://schemas.microsoft.com/office/drawing/2014/main" id="{CE733CB8-5638-794C-B568-296B8780F48C}"/>
              </a:ext>
            </a:extLst>
          </p:cNvPr>
          <p:cNvCxnSpPr>
            <a:cxnSpLocks/>
          </p:cNvCxnSpPr>
          <p:nvPr/>
        </p:nvCxnSpPr>
        <p:spPr>
          <a:xfrm flipV="1">
            <a:off x="8105406" y="2182368"/>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itle 1"/>
          <p:cNvSpPr txBox="1">
            <a:spLocks noGrp="1"/>
          </p:cNvSpPr>
          <p:nvPr>
            <p:ph type="title"/>
          </p:nvPr>
        </p:nvSpPr>
        <p:spPr>
          <a:prstGeom prst="rect">
            <a:avLst/>
          </a:prstGeom>
        </p:spPr>
        <p:txBody>
          <a:bodyPr>
            <a:normAutofit fontScale="90000"/>
          </a:bodyPr>
          <a:lstStyle>
            <a:lvl1pPr defTabSz="841247">
              <a:defRPr sz="3680">
                <a:effectLst>
                  <a:outerShdw blurRad="46736" dist="35052" dir="5400000" rotWithShape="0">
                    <a:srgbClr val="000000">
                      <a:alpha val="40000"/>
                    </a:srgbClr>
                  </a:outerShdw>
                </a:effectLst>
              </a:defRPr>
            </a:lvl1pPr>
          </a:lstStyle>
          <a:p>
            <a:r>
              <a:rPr lang="en-US" dirty="0"/>
              <a:t>Those Reporting a Lack of Job Applicants Remains at Record Levels</a:t>
            </a:r>
            <a:endParaRPr dirty="0"/>
          </a:p>
        </p:txBody>
      </p:sp>
      <p:sp>
        <p:nvSpPr>
          <p:cNvPr id="221" name="Content Placeholder 2"/>
          <p:cNvSpPr txBox="1">
            <a:spLocks noGrp="1"/>
          </p:cNvSpPr>
          <p:nvPr>
            <p:ph type="body" idx="1"/>
          </p:nvPr>
        </p:nvSpPr>
        <p:spPr>
          <a:xfrm>
            <a:off x="304800" y="1524000"/>
            <a:ext cx="8610600" cy="4629150"/>
          </a:xfrm>
          <a:prstGeom prst="rect">
            <a:avLst/>
          </a:prstGeom>
        </p:spPr>
        <p:txBody>
          <a:bodyPr>
            <a:normAutofit fontScale="92500" lnSpcReduction="10000"/>
          </a:bodyPr>
          <a:lstStyle/>
          <a:p>
            <a:pPr>
              <a:spcBef>
                <a:spcPts val="600"/>
              </a:spcBef>
              <a:defRPr sz="2800"/>
            </a:pPr>
            <a:r>
              <a:rPr lang="en-US" dirty="0"/>
              <a:t>Near the record high set in Q4 2021, nearly two-thirds (63%) rate their access to qualified talent as “only fair” or “poor.” Only 28% say it’s “pretty good” or “excellent.” </a:t>
            </a:r>
          </a:p>
          <a:p>
            <a:pPr>
              <a:spcBef>
                <a:spcPts val="600"/>
              </a:spcBef>
              <a:defRPr sz="2800"/>
            </a:pPr>
            <a:r>
              <a:rPr lang="en-US" dirty="0"/>
              <a:t>About the same percentage </a:t>
            </a:r>
            <a:r>
              <a:rPr dirty="0"/>
              <a:t>(</a:t>
            </a:r>
            <a:r>
              <a:rPr lang="en-US" dirty="0"/>
              <a:t>64</a:t>
            </a:r>
            <a:r>
              <a:rPr dirty="0"/>
              <a:t>%) are </a:t>
            </a:r>
            <a:r>
              <a:rPr lang="en-US" dirty="0"/>
              <a:t>having </a:t>
            </a:r>
            <a:r>
              <a:rPr dirty="0"/>
              <a:t>difficulty filling open jobs, </a:t>
            </a:r>
            <a:r>
              <a:rPr lang="en-US" dirty="0"/>
              <a:t>up eleven points since Q4 2019.</a:t>
            </a:r>
            <a:endParaRPr dirty="0"/>
          </a:p>
          <a:p>
            <a:pPr marL="742950" lvl="1" indent="-285750">
              <a:spcBef>
                <a:spcPts val="500"/>
              </a:spcBef>
              <a:defRPr sz="2400" b="1">
                <a:solidFill>
                  <a:srgbClr val="2B59A9"/>
                </a:solidFill>
              </a:defRPr>
            </a:pPr>
            <a:r>
              <a:rPr lang="en-US" dirty="0"/>
              <a:t>Slightly fewer since Q4 2021, 75</a:t>
            </a:r>
            <a:r>
              <a:rPr dirty="0"/>
              <a:t>% of those </a:t>
            </a:r>
            <a:r>
              <a:rPr u="sng" dirty="0"/>
              <a:t>actively searching</a:t>
            </a:r>
            <a:r>
              <a:rPr dirty="0"/>
              <a:t> for talent are having difficulty — </a:t>
            </a:r>
            <a:r>
              <a:rPr lang="en-US" dirty="0"/>
              <a:t>down</a:t>
            </a:r>
            <a:r>
              <a:rPr dirty="0"/>
              <a:t> </a:t>
            </a:r>
            <a:r>
              <a:rPr lang="en-US" u="sng" dirty="0"/>
              <a:t>five</a:t>
            </a:r>
            <a:r>
              <a:rPr u="sng" dirty="0"/>
              <a:t> points</a:t>
            </a:r>
            <a:endParaRPr sz="2800" dirty="0"/>
          </a:p>
          <a:p>
            <a:pPr marL="742950" lvl="1" indent="-285750">
              <a:spcBef>
                <a:spcPts val="500"/>
              </a:spcBef>
              <a:defRPr sz="2400" b="1">
                <a:solidFill>
                  <a:srgbClr val="2B59A9"/>
                </a:solidFill>
              </a:defRPr>
            </a:pPr>
            <a:r>
              <a:rPr lang="en-US" dirty="0"/>
              <a:t>55% attribute that difficulty to a lack of </a:t>
            </a:r>
            <a:r>
              <a:rPr lang="en-US" u="sng" dirty="0"/>
              <a:t>any</a:t>
            </a:r>
            <a:r>
              <a:rPr lang="en-US" dirty="0"/>
              <a:t> applicants – up 20 points since Q4 2019 and </a:t>
            </a:r>
            <a:r>
              <a:rPr lang="en-US" u="sng" dirty="0"/>
              <a:t>near the MFBI record, set Q4 2021</a:t>
            </a:r>
            <a:endParaRPr lang="en-US" sz="2800" dirty="0"/>
          </a:p>
          <a:p>
            <a:pPr marL="742950" lvl="1" indent="-285750">
              <a:spcBef>
                <a:spcPts val="500"/>
              </a:spcBef>
              <a:defRPr sz="2400" b="1">
                <a:solidFill>
                  <a:srgbClr val="2B59A9"/>
                </a:solidFill>
              </a:defRPr>
            </a:pPr>
            <a:r>
              <a:rPr lang="en-US" dirty="0"/>
              <a:t>Only 36</a:t>
            </a:r>
            <a:r>
              <a:rPr dirty="0"/>
              <a:t>% </a:t>
            </a:r>
            <a:r>
              <a:rPr lang="en-US" dirty="0"/>
              <a:t>attribute it to</a:t>
            </a:r>
            <a:r>
              <a:rPr dirty="0"/>
              <a:t> </a:t>
            </a:r>
            <a:r>
              <a:rPr lang="en-US" dirty="0"/>
              <a:t>a</a:t>
            </a:r>
            <a:r>
              <a:rPr dirty="0"/>
              <a:t> lack of </a:t>
            </a:r>
            <a:r>
              <a:rPr u="sng" dirty="0"/>
              <a:t>qualified</a:t>
            </a:r>
            <a:r>
              <a:rPr dirty="0"/>
              <a:t> applicants</a:t>
            </a:r>
            <a:endParaRPr lang="en-US" dirty="0"/>
          </a:p>
          <a:p>
            <a:pPr marL="1200150" lvl="2" indent="-285750">
              <a:spcBef>
                <a:spcPts val="500"/>
              </a:spcBef>
              <a:buChar char="–"/>
              <a:defRPr sz="2000" b="1">
                <a:solidFill>
                  <a:srgbClr val="BD1B40"/>
                </a:solidFill>
              </a:defRPr>
            </a:pPr>
            <a:r>
              <a:rPr lang="en-US" sz="2200" dirty="0"/>
              <a:t>Most say the positions remain open and they are making do without. Others are training less qualified applicants or using temp agencies.</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normAutofit fontScale="90000"/>
          </a:bodyPr>
          <a:lstStyle>
            <a:lvl1pPr defTabSz="896111">
              <a:defRPr sz="3920">
                <a:effectLst>
                  <a:outerShdw blurRad="49784" dist="37338" dir="5400000" rotWithShape="0">
                    <a:srgbClr val="000000">
                      <a:alpha val="40000"/>
                    </a:srgbClr>
                  </a:outerShdw>
                </a:effectLst>
              </a:defRPr>
            </a:lvl1pPr>
          </a:lstStyle>
          <a:p>
            <a:r>
              <a:rPr dirty="0"/>
              <a:t>Wage </a:t>
            </a:r>
            <a:r>
              <a:rPr lang="en-US" dirty="0"/>
              <a:t>Inflation Continues </a:t>
            </a:r>
            <a:br>
              <a:rPr lang="en-US" dirty="0"/>
            </a:br>
            <a:r>
              <a:rPr lang="en-US" dirty="0"/>
              <a:t>to Set Records</a:t>
            </a:r>
            <a:endParaRPr dirty="0"/>
          </a:p>
        </p:txBody>
      </p:sp>
      <p:sp>
        <p:nvSpPr>
          <p:cNvPr id="186" name="Content Placeholder 2"/>
          <p:cNvSpPr txBox="1">
            <a:spLocks noGrp="1"/>
          </p:cNvSpPr>
          <p:nvPr>
            <p:ph type="body" idx="1"/>
          </p:nvPr>
        </p:nvSpPr>
        <p:spPr>
          <a:xfrm>
            <a:off x="425708" y="1638300"/>
            <a:ext cx="8229601" cy="4505646"/>
          </a:xfrm>
          <a:prstGeom prst="rect">
            <a:avLst/>
          </a:prstGeom>
        </p:spPr>
        <p:txBody>
          <a:bodyPr>
            <a:normAutofit/>
          </a:bodyPr>
          <a:lstStyle/>
          <a:p>
            <a:pPr>
              <a:spcBef>
                <a:spcPts val="0"/>
              </a:spcBef>
              <a:spcAft>
                <a:spcPts val="1200"/>
              </a:spcAft>
              <a:defRPr sz="2800"/>
            </a:pPr>
            <a:r>
              <a:rPr lang="en-US" b="1" dirty="0"/>
              <a:t>Reminder: </a:t>
            </a:r>
            <a:r>
              <a:rPr lang="en-US" dirty="0"/>
              <a:t>earlier in the survey, a record share (62%) said they’ve already raised wages in the past six months. </a:t>
            </a:r>
          </a:p>
          <a:p>
            <a:pPr>
              <a:spcBef>
                <a:spcPts val="0"/>
              </a:spcBef>
              <a:spcAft>
                <a:spcPts val="1200"/>
              </a:spcAft>
              <a:defRPr sz="2800"/>
            </a:pPr>
            <a:r>
              <a:rPr lang="en-US" dirty="0"/>
              <a:t>More than four in ten (41%) say they will continue to raise wages in the next six months.</a:t>
            </a:r>
            <a:endParaRPr dirty="0"/>
          </a:p>
          <a:p>
            <a:pPr>
              <a:spcBef>
                <a:spcPts val="0"/>
              </a:spcBef>
              <a:spcAft>
                <a:spcPts val="1200"/>
              </a:spcAft>
              <a:defRPr sz="2800"/>
            </a:pPr>
            <a:r>
              <a:rPr dirty="0"/>
              <a:t>Projections for wage </a:t>
            </a:r>
            <a:r>
              <a:rPr lang="en-US" dirty="0"/>
              <a:t>growth</a:t>
            </a:r>
            <a:r>
              <a:rPr dirty="0"/>
              <a:t> are strongest in the </a:t>
            </a:r>
            <a:r>
              <a:rPr lang="en-US" dirty="0"/>
              <a:t>Manufacturing/Construction/Distribution and Non-Profit </a:t>
            </a:r>
            <a:r>
              <a:rPr dirty="0"/>
              <a:t>sectors</a:t>
            </a:r>
          </a:p>
        </p:txBody>
      </p:sp>
    </p:spTree>
    <p:extLst>
      <p:ext uri="{BB962C8B-B14F-4D97-AF65-F5344CB8AC3E}">
        <p14:creationId xmlns:p14="http://schemas.microsoft.com/office/powerpoint/2010/main" val="1724307026"/>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itle 1"/>
          <p:cNvSpPr txBox="1">
            <a:spLocks noGrp="1"/>
          </p:cNvSpPr>
          <p:nvPr>
            <p:ph type="title"/>
          </p:nvPr>
        </p:nvSpPr>
        <p:spPr>
          <a:prstGeom prst="rect">
            <a:avLst/>
          </a:prstGeom>
        </p:spPr>
        <p:txBody>
          <a:bodyPr>
            <a:normAutofit/>
          </a:bodyPr>
          <a:lstStyle>
            <a:lvl1pPr defTabSz="886968">
              <a:defRPr sz="3880">
                <a:effectLst>
                  <a:outerShdw blurRad="49276" dist="36957" dir="5400000" rotWithShape="0">
                    <a:srgbClr val="000000">
                      <a:alpha val="40000"/>
                    </a:srgbClr>
                  </a:outerShdw>
                </a:effectLst>
              </a:defRPr>
            </a:lvl1pPr>
          </a:lstStyle>
          <a:p>
            <a:r>
              <a:rPr dirty="0"/>
              <a:t>Projected </a:t>
            </a:r>
            <a:r>
              <a:rPr lang="en-US" dirty="0"/>
              <a:t>Wage Trends</a:t>
            </a:r>
            <a:endParaRPr dirty="0"/>
          </a:p>
        </p:txBody>
      </p:sp>
      <p:graphicFrame>
        <p:nvGraphicFramePr>
          <p:cNvPr id="227" name="Object 2"/>
          <p:cNvGraphicFramePr/>
          <p:nvPr>
            <p:extLst>
              <p:ext uri="{D42A27DB-BD31-4B8C-83A1-F6EECF244321}">
                <p14:modId xmlns:p14="http://schemas.microsoft.com/office/powerpoint/2010/main" val="2107765807"/>
              </p:ext>
            </p:extLst>
          </p:nvPr>
        </p:nvGraphicFramePr>
        <p:xfrm>
          <a:off x="98133" y="1595132"/>
          <a:ext cx="8901732" cy="4318215"/>
        </p:xfrm>
        <a:graphic>
          <a:graphicData uri="http://schemas.openxmlformats.org/drawingml/2006/chart">
            <c:chart xmlns:c="http://schemas.openxmlformats.org/drawingml/2006/chart" xmlns:r="http://schemas.openxmlformats.org/officeDocument/2006/relationships" r:id="rId3"/>
          </a:graphicData>
        </a:graphic>
      </p:graphicFrame>
      <p:sp>
        <p:nvSpPr>
          <p:cNvPr id="228" name="* Only 0.7% Decreasing Wages"/>
          <p:cNvSpPr txBox="1"/>
          <p:nvPr/>
        </p:nvSpPr>
        <p:spPr>
          <a:xfrm>
            <a:off x="5048288" y="4765463"/>
            <a:ext cx="2177838" cy="292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300"/>
            </a:lvl1pPr>
          </a:lstStyle>
          <a:p>
            <a:r>
              <a:rPr dirty="0"/>
              <a:t>* Only </a:t>
            </a:r>
            <a:r>
              <a:rPr lang="en-US" dirty="0"/>
              <a:t>0.7</a:t>
            </a:r>
            <a:r>
              <a:rPr dirty="0"/>
              <a:t>% Decreasing Wages</a:t>
            </a:r>
          </a:p>
        </p:txBody>
      </p:sp>
      <p:sp>
        <p:nvSpPr>
          <p:cNvPr id="5" name="TextBox 4">
            <a:extLst>
              <a:ext uri="{FF2B5EF4-FFF2-40B4-BE49-F238E27FC236}">
                <a16:creationId xmlns:a16="http://schemas.microsoft.com/office/drawing/2014/main" id="{F742BCB1-FE30-7F4B-9293-C03297E26C1F}"/>
              </a:ext>
            </a:extLst>
          </p:cNvPr>
          <p:cNvSpPr txBox="1"/>
          <p:nvPr/>
        </p:nvSpPr>
        <p:spPr>
          <a:xfrm rot="16200000">
            <a:off x="7451786" y="4283293"/>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6" name="Straight Connector 5">
            <a:extLst>
              <a:ext uri="{FF2B5EF4-FFF2-40B4-BE49-F238E27FC236}">
                <a16:creationId xmlns:a16="http://schemas.microsoft.com/office/drawing/2014/main" id="{4ADF5550-F28D-504D-925E-DAFEA462FD8A}"/>
              </a:ext>
            </a:extLst>
          </p:cNvPr>
          <p:cNvCxnSpPr>
            <a:cxnSpLocks/>
          </p:cNvCxnSpPr>
          <p:nvPr/>
        </p:nvCxnSpPr>
        <p:spPr>
          <a:xfrm flipV="1">
            <a:off x="8110623" y="2193153"/>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itle 1"/>
          <p:cNvSpPr txBox="1">
            <a:spLocks noGrp="1"/>
          </p:cNvSpPr>
          <p:nvPr>
            <p:ph type="title"/>
          </p:nvPr>
        </p:nvSpPr>
        <p:spPr>
          <a:prstGeom prst="rect">
            <a:avLst/>
          </a:prstGeom>
        </p:spPr>
        <p:txBody>
          <a:bodyPr>
            <a:normAutofit fontScale="90000"/>
          </a:bodyPr>
          <a:lstStyle/>
          <a:p>
            <a:r>
              <a:rPr dirty="0"/>
              <a:t>Projected Investments</a:t>
            </a:r>
            <a:br>
              <a:rPr lang="en-US" dirty="0"/>
            </a:br>
            <a:r>
              <a:rPr lang="en-US" sz="3100" dirty="0"/>
              <a:t>Advertising Investments Up, All Else Down</a:t>
            </a:r>
            <a:endParaRPr dirty="0"/>
          </a:p>
        </p:txBody>
      </p:sp>
      <p:sp>
        <p:nvSpPr>
          <p:cNvPr id="232" name="Content Placeholder 2"/>
          <p:cNvSpPr txBox="1">
            <a:spLocks noGrp="1"/>
          </p:cNvSpPr>
          <p:nvPr>
            <p:ph type="body" idx="1"/>
          </p:nvPr>
        </p:nvSpPr>
        <p:spPr>
          <a:xfrm>
            <a:off x="457199" y="1709055"/>
            <a:ext cx="8341743" cy="4419600"/>
          </a:xfrm>
          <a:prstGeom prst="rect">
            <a:avLst/>
          </a:prstGeom>
        </p:spPr>
        <p:txBody>
          <a:bodyPr>
            <a:normAutofit/>
          </a:bodyPr>
          <a:lstStyle/>
          <a:p>
            <a:pPr marL="339470" indent="-339470" defTabSz="905255">
              <a:spcBef>
                <a:spcPts val="600"/>
              </a:spcBef>
              <a:defRPr sz="2772"/>
            </a:pPr>
            <a:r>
              <a:rPr lang="en-US" dirty="0"/>
              <a:t>A majority (53%) plan to </a:t>
            </a:r>
            <a:r>
              <a:rPr dirty="0"/>
              <a:t>invest in </a:t>
            </a:r>
            <a:r>
              <a:rPr b="1" dirty="0"/>
              <a:t>employee training </a:t>
            </a:r>
            <a:r>
              <a:rPr lang="en-US" dirty="0"/>
              <a:t>within the next 6 months </a:t>
            </a:r>
            <a:r>
              <a:rPr dirty="0"/>
              <a:t>– </a:t>
            </a:r>
            <a:r>
              <a:rPr lang="en-US" dirty="0"/>
              <a:t>down six points since Q4 2021.</a:t>
            </a:r>
          </a:p>
          <a:p>
            <a:pPr marL="339470" indent="-339470" defTabSz="905255">
              <a:spcBef>
                <a:spcPts val="600"/>
              </a:spcBef>
              <a:defRPr sz="2772"/>
            </a:pPr>
            <a:r>
              <a:rPr lang="en-US" dirty="0"/>
              <a:t>More than half </a:t>
            </a:r>
            <a:r>
              <a:rPr dirty="0"/>
              <a:t>(5</a:t>
            </a:r>
            <a:r>
              <a:rPr lang="en-US" dirty="0"/>
              <a:t>2</a:t>
            </a:r>
            <a:r>
              <a:rPr dirty="0"/>
              <a:t>%) will invest in </a:t>
            </a:r>
            <a:r>
              <a:rPr b="1" dirty="0"/>
              <a:t>advertising</a:t>
            </a:r>
            <a:r>
              <a:rPr dirty="0"/>
              <a:t> – </a:t>
            </a:r>
            <a:r>
              <a:rPr lang="en-US" dirty="0"/>
              <a:t>up two points since Q4 2021.</a:t>
            </a:r>
          </a:p>
          <a:p>
            <a:pPr marL="339470" indent="-339470" defTabSz="905255">
              <a:spcBef>
                <a:spcPts val="600"/>
              </a:spcBef>
              <a:defRPr sz="2772"/>
            </a:pPr>
            <a:r>
              <a:rPr lang="en-US" dirty="0"/>
              <a:t>Nearly one quarter (24%) plan to invest in </a:t>
            </a:r>
            <a:r>
              <a:rPr lang="en-US" b="1" dirty="0"/>
              <a:t>new equipment</a:t>
            </a:r>
            <a:r>
              <a:rPr lang="en-US" dirty="0"/>
              <a:t> – down two points since Q4 2021.</a:t>
            </a:r>
          </a:p>
          <a:p>
            <a:pPr marL="339470" indent="-339470" defTabSz="905255">
              <a:spcBef>
                <a:spcPts val="600"/>
              </a:spcBef>
              <a:defRPr sz="2772"/>
            </a:pPr>
            <a:r>
              <a:rPr lang="en-US" dirty="0"/>
              <a:t>Over one-third </a:t>
            </a:r>
            <a:r>
              <a:rPr dirty="0"/>
              <a:t>(</a:t>
            </a:r>
            <a:r>
              <a:rPr lang="en-US" dirty="0"/>
              <a:t>32</a:t>
            </a:r>
            <a:r>
              <a:rPr dirty="0"/>
              <a:t>%) plan to add a </a:t>
            </a:r>
            <a:r>
              <a:rPr b="1" dirty="0"/>
              <a:t>new product line or service</a:t>
            </a:r>
            <a:r>
              <a:rPr dirty="0"/>
              <a:t> — </a:t>
            </a:r>
            <a:r>
              <a:rPr lang="en-US" dirty="0"/>
              <a:t>down two points since Q4 2021</a:t>
            </a:r>
            <a:endParaRPr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itle 1"/>
          <p:cNvSpPr txBox="1">
            <a:spLocks noGrp="1"/>
          </p:cNvSpPr>
          <p:nvPr>
            <p:ph type="title"/>
          </p:nvPr>
        </p:nvSpPr>
        <p:spPr>
          <a:prstGeom prst="rect">
            <a:avLst/>
          </a:prstGeom>
        </p:spPr>
        <p:txBody>
          <a:bodyPr/>
          <a:lstStyle/>
          <a:p>
            <a:r>
              <a:rPr dirty="0"/>
              <a:t>Conclusions:</a:t>
            </a:r>
          </a:p>
        </p:txBody>
      </p:sp>
      <p:sp>
        <p:nvSpPr>
          <p:cNvPr id="235" name="Content Placeholder 2"/>
          <p:cNvSpPr txBox="1">
            <a:spLocks noGrp="1"/>
          </p:cNvSpPr>
          <p:nvPr>
            <p:ph type="body" idx="1"/>
          </p:nvPr>
        </p:nvSpPr>
        <p:spPr>
          <a:xfrm>
            <a:off x="279400" y="1600200"/>
            <a:ext cx="8585200" cy="4419600"/>
          </a:xfrm>
          <a:prstGeom prst="rect">
            <a:avLst/>
          </a:prstGeom>
        </p:spPr>
        <p:txBody>
          <a:bodyPr>
            <a:normAutofit lnSpcReduction="10000"/>
          </a:bodyPr>
          <a:lstStyle/>
          <a:p>
            <a:pPr marL="257175" indent="-257175" defTabSz="685800">
              <a:spcBef>
                <a:spcPts val="400"/>
              </a:spcBef>
              <a:defRPr sz="2400"/>
            </a:pPr>
            <a:r>
              <a:rPr lang="en-US" sz="2400" dirty="0"/>
              <a:t>Anxiety over inflation hits a new record, overtaking ”acquiring talent” as the top challenge to doing business. Nearly three-quarters of small business owners consider it a significant concern right now. </a:t>
            </a:r>
          </a:p>
          <a:p>
            <a:pPr marL="257175" indent="-257175" defTabSz="685800">
              <a:spcBef>
                <a:spcPts val="400"/>
              </a:spcBef>
              <a:defRPr sz="2400"/>
            </a:pPr>
            <a:r>
              <a:rPr lang="en-US" sz="2400" dirty="0"/>
              <a:t>Satisfaction with the economy continues to slump since its rebound one year ago.</a:t>
            </a:r>
            <a:endParaRPr sz="2400" dirty="0"/>
          </a:p>
          <a:p>
            <a:pPr marL="257175" indent="-257175" defTabSz="685800">
              <a:spcBef>
                <a:spcPts val="400"/>
              </a:spcBef>
              <a:defRPr sz="2400"/>
            </a:pPr>
            <a:r>
              <a:rPr lang="en-US" sz="2400" dirty="0"/>
              <a:t>The rebound of sales and profits in Q4 2021 has been quelled, while optimism for future sales and profits continues to significantly diminish, as those expecting decreased future profits nearly equal those expecting increases. </a:t>
            </a:r>
          </a:p>
          <a:p>
            <a:pPr marL="257175" indent="-257175" defTabSz="685800">
              <a:spcBef>
                <a:spcPts val="400"/>
              </a:spcBef>
              <a:defRPr sz="2400"/>
            </a:pPr>
            <a:r>
              <a:rPr lang="en-US" sz="2400" dirty="0"/>
              <a:t>Even as employers continue to increase wages at record levels, they remain perplexed as to how to attract talent.</a:t>
            </a:r>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Rectangle 3"/>
          <p:cNvSpPr txBox="1">
            <a:spLocks noGrp="1"/>
          </p:cNvSpPr>
          <p:nvPr>
            <p:ph type="body" idx="1"/>
          </p:nvPr>
        </p:nvSpPr>
        <p:spPr>
          <a:prstGeom prst="rect">
            <a:avLst/>
          </a:prstGeom>
        </p:spPr>
        <p:txBody>
          <a:bodyPr/>
          <a:lstStyle/>
          <a:p>
            <a:pPr marL="318897" indent="-318897" defTabSz="850391">
              <a:spcBef>
                <a:spcPts val="600"/>
              </a:spcBef>
              <a:defRPr sz="2604">
                <a:solidFill>
                  <a:srgbClr val="0D0D0D"/>
                </a:solidFill>
              </a:defRPr>
            </a:pPr>
            <a:r>
              <a:rPr lang="en-US" sz="2400" b="1" dirty="0">
                <a:solidFill>
                  <a:schemeClr val="tx1"/>
                </a:solidFill>
                <a:latin typeface="+mj-ea"/>
              </a:rPr>
              <a:t>Silver Lining: </a:t>
            </a:r>
            <a:r>
              <a:rPr lang="en-US" sz="2400" dirty="0">
                <a:solidFill>
                  <a:schemeClr val="tx1"/>
                </a:solidFill>
                <a:latin typeface="+mj-ea"/>
              </a:rPr>
              <a:t>seven in ten still believe Michigan is a great place to do business and believe the tax system is fair:</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71% believe Michigan remains a pretty good (52%) or excellent (19%) market for their business.</a:t>
            </a:r>
          </a:p>
          <a:p>
            <a:pPr marL="759768" lvl="1" indent="-318897" defTabSz="850391">
              <a:spcBef>
                <a:spcPts val="600"/>
              </a:spcBef>
              <a:defRPr sz="2604">
                <a:solidFill>
                  <a:srgbClr val="0D0D0D"/>
                </a:solidFill>
              </a:defRPr>
            </a:pPr>
            <a:r>
              <a:rPr lang="en-US" sz="2400" dirty="0">
                <a:solidFill>
                  <a:schemeClr val="accent1">
                    <a:lumMod val="75000"/>
                  </a:schemeClr>
                </a:solidFill>
                <a:latin typeface="+mj-ea"/>
              </a:rPr>
              <a:t>70% rate our state business taxes as mostly (60%) to very (9%) fair.</a:t>
            </a:r>
          </a:p>
          <a:p>
            <a:pPr marL="0" indent="0" defTabSz="850391">
              <a:spcBef>
                <a:spcPts val="600"/>
              </a:spcBef>
              <a:buNone/>
              <a:defRPr sz="2604" b="1">
                <a:solidFill>
                  <a:srgbClr val="0D0D0D"/>
                </a:solidFill>
              </a:defRPr>
            </a:pPr>
            <a:endParaRPr sz="2400" dirty="0">
              <a:solidFill>
                <a:schemeClr val="accent1">
                  <a:lumMod val="75000"/>
                </a:schemeClr>
              </a:solidFill>
              <a:latin typeface="+mj-ea"/>
              <a:ea typeface="+mj-ea"/>
            </a:endParaRPr>
          </a:p>
        </p:txBody>
      </p:sp>
      <p:sp>
        <p:nvSpPr>
          <p:cNvPr id="192" name="Title 1"/>
          <p:cNvSpPr txBox="1"/>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algn="ctr">
              <a:defRPr sz="4000" b="1">
                <a:solidFill>
                  <a:srgbClr val="FFFFFF"/>
                </a:solidFill>
                <a:effectLst>
                  <a:outerShdw blurRad="50800" dist="38100" dir="5400000" rotWithShape="0">
                    <a:srgbClr val="000000">
                      <a:alpha val="40000"/>
                    </a:srgbClr>
                  </a:outerShdw>
                </a:effectLst>
                <a:latin typeface="Arial"/>
                <a:ea typeface="Arial"/>
                <a:cs typeface="Arial"/>
                <a:sym typeface="Arial"/>
              </a:defRPr>
            </a:lvl1pPr>
          </a:lstStyle>
          <a:p>
            <a:r>
              <a:t>Conclusions:</a:t>
            </a:r>
          </a:p>
        </p:txBody>
      </p:sp>
    </p:spTree>
    <p:extLst>
      <p:ext uri="{BB962C8B-B14F-4D97-AF65-F5344CB8AC3E}">
        <p14:creationId xmlns:p14="http://schemas.microsoft.com/office/powerpoint/2010/main" val="2988390087"/>
      </p:ext>
    </p:extLst>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hank you!"/>
          <p:cNvSpPr txBox="1">
            <a:spLocks noGrp="1"/>
          </p:cNvSpPr>
          <p:nvPr>
            <p:ph type="ctrTitle"/>
          </p:nvPr>
        </p:nvSpPr>
        <p:spPr>
          <a:prstGeom prst="rect">
            <a:avLst/>
          </a:prstGeom>
        </p:spPr>
        <p:txBody>
          <a:bodyPr/>
          <a:lstStyle/>
          <a:p>
            <a:r>
              <a:t>Thank you!</a:t>
            </a:r>
          </a:p>
        </p:txBody>
      </p:sp>
      <p:sp>
        <p:nvSpPr>
          <p:cNvPr id="241" name="We appreciate your interest in the MFBI. For more information or detailed findings, please contact Michigan Business Network.…"/>
          <p:cNvSpPr txBox="1"/>
          <p:nvPr/>
        </p:nvSpPr>
        <p:spPr>
          <a:xfrm>
            <a:off x="954611" y="3630929"/>
            <a:ext cx="7234778" cy="2225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We appreciate your interest in the MFBI. For more information or detailed findings, please contact Michigan Business Network. </a:t>
            </a:r>
          </a:p>
          <a:p>
            <a:endParaRPr/>
          </a:p>
          <a:p>
            <a:r>
              <a:rPr u="sng">
                <a:solidFill>
                  <a:srgbClr val="0000FF"/>
                </a:solidFill>
                <a:uFill>
                  <a:solidFill>
                    <a:srgbClr val="0000FF"/>
                  </a:solidFill>
                </a:uFill>
                <a:hlinkClick r:id="rId2"/>
              </a:rPr>
              <a:t>http://www.michiganbusinessnetwork.com</a:t>
            </a:r>
          </a:p>
          <a:p>
            <a:r>
              <a:t>109 E. Oakland Ave.</a:t>
            </a:r>
          </a:p>
          <a:p>
            <a:r>
              <a:t>P.O. Box 15279</a:t>
            </a:r>
          </a:p>
          <a:p>
            <a:r>
              <a:t>Lansing, MI 48906</a:t>
            </a:r>
          </a:p>
          <a:p>
            <a:r>
              <a:t>(517) 755-9649</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rPr dirty="0"/>
              <a:t>Key Takeaways </a:t>
            </a:r>
          </a:p>
        </p:txBody>
      </p:sp>
      <p:sp>
        <p:nvSpPr>
          <p:cNvPr id="166" name="Content Placeholder 2"/>
          <p:cNvSpPr txBox="1">
            <a:spLocks noGrp="1"/>
          </p:cNvSpPr>
          <p:nvPr>
            <p:ph type="body" idx="1"/>
          </p:nvPr>
        </p:nvSpPr>
        <p:spPr>
          <a:xfrm>
            <a:off x="178131" y="1533832"/>
            <a:ext cx="8882742" cy="4640494"/>
          </a:xfrm>
          <a:prstGeom prst="rect">
            <a:avLst/>
          </a:prstGeom>
        </p:spPr>
        <p:txBody>
          <a:bodyPr>
            <a:normAutofit lnSpcReduction="10000"/>
          </a:bodyPr>
          <a:lstStyle/>
          <a:p>
            <a:pPr marL="416623" indent="-416623" defTabSz="740663">
              <a:spcBef>
                <a:spcPts val="500"/>
              </a:spcBef>
              <a:defRPr sz="2268"/>
            </a:pPr>
            <a:r>
              <a:rPr lang="en-US" dirty="0"/>
              <a:t>Inflation. Inflation. Inflation. </a:t>
            </a:r>
          </a:p>
          <a:p>
            <a:pPr marL="857494" lvl="1" indent="-416623" defTabSz="740663">
              <a:spcBef>
                <a:spcPts val="500"/>
              </a:spcBef>
              <a:defRPr sz="2268"/>
            </a:pPr>
            <a:r>
              <a:rPr lang="en-US" dirty="0"/>
              <a:t>Inflation is now the number one challenge to doing business in Michigan, knocking ”acquiring talent” out of the top spot for the first time in nearly a decade.</a:t>
            </a:r>
          </a:p>
          <a:p>
            <a:pPr marL="416623" indent="-416623" defTabSz="740663">
              <a:spcBef>
                <a:spcPts val="500"/>
              </a:spcBef>
              <a:defRPr sz="2268"/>
            </a:pPr>
            <a:r>
              <a:rPr lang="en-US" dirty="0"/>
              <a:t>The short rebound in sales and profits that the MFBI revealed in Q4 2021 has been paused, as small businesses navigate the rough waters caused by inflation, supply chain issues, wages, and talent shortages.</a:t>
            </a:r>
          </a:p>
          <a:p>
            <a:pPr marL="416623" indent="-416623" defTabSz="740663">
              <a:spcBef>
                <a:spcPts val="500"/>
              </a:spcBef>
              <a:defRPr sz="2268"/>
            </a:pPr>
            <a:r>
              <a:rPr lang="en-US" dirty="0"/>
              <a:t>Talent acquisition and retention challenges again stem from simply getting bodies in the door, as opposed to the challenge of finding “qualified” talent in previous years..</a:t>
            </a:r>
          </a:p>
          <a:p>
            <a:pPr marL="416623" indent="-416623" defTabSz="740663">
              <a:spcBef>
                <a:spcPts val="500"/>
              </a:spcBef>
              <a:defRPr sz="2268"/>
            </a:pPr>
            <a:r>
              <a:rPr lang="en-US" dirty="0"/>
              <a:t>While many say they’ve recovered from the COVID-19 pandemic, more say the recovery will take longer than expected, given the most recent stressors on small businesses. </a:t>
            </a:r>
          </a:p>
        </p:txBody>
      </p:sp>
    </p:spTree>
    <p:extLst>
      <p:ext uri="{BB962C8B-B14F-4D97-AF65-F5344CB8AC3E}">
        <p14:creationId xmlns:p14="http://schemas.microsoft.com/office/powerpoint/2010/main" val="256688845"/>
      </p:ext>
    </p:extLst>
  </p:cSld>
  <p:clrMapOvr>
    <a:masterClrMapping/>
  </p:clrMapOvr>
  <mc:AlternateContent xmlns:mc="http://schemas.openxmlformats.org/markup-compatibility/2006" xmlns:p14="http://schemas.microsoft.com/office/powerpoint/2010/main">
    <mc:Choice Requires="p14">
      <p:transition spd="slow">
        <p:pull/>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prstGeom prst="rect">
            <a:avLst/>
          </a:prstGeom>
        </p:spPr>
        <p:txBody>
          <a:bodyPr/>
          <a:lstStyle/>
          <a:p>
            <a:r>
              <a:rPr dirty="0"/>
              <a:t>The Past Six Months</a:t>
            </a:r>
          </a:p>
        </p:txBody>
      </p:sp>
      <p:sp>
        <p:nvSpPr>
          <p:cNvPr id="169" name="Content Placeholder 2"/>
          <p:cNvSpPr txBox="1">
            <a:spLocks noGrp="1"/>
          </p:cNvSpPr>
          <p:nvPr>
            <p:ph type="body" idx="1"/>
          </p:nvPr>
        </p:nvSpPr>
        <p:spPr>
          <a:xfrm>
            <a:off x="76200" y="1533525"/>
            <a:ext cx="8991600" cy="4582267"/>
          </a:xfrm>
          <a:prstGeom prst="rect">
            <a:avLst/>
          </a:prstGeom>
        </p:spPr>
        <p:txBody>
          <a:bodyPr>
            <a:normAutofit fontScale="92500"/>
          </a:bodyPr>
          <a:lstStyle/>
          <a:p>
            <a:pPr marL="462915" indent="-462915" defTabSz="822959">
              <a:spcBef>
                <a:spcPts val="600"/>
              </a:spcBef>
              <a:defRPr sz="2520"/>
            </a:pPr>
            <a:r>
              <a:rPr lang="en-US" dirty="0"/>
              <a:t>Hiring and investments slightly up, while sales and profits slump.</a:t>
            </a:r>
          </a:p>
          <a:p>
            <a:pPr marL="462915" indent="-462915" defTabSz="822959">
              <a:spcBef>
                <a:spcPts val="600"/>
              </a:spcBef>
              <a:defRPr sz="2520"/>
            </a:pPr>
            <a:r>
              <a:rPr lang="en-US" dirty="0"/>
              <a:t>Wages continue to climb, setting another record.</a:t>
            </a:r>
            <a:endParaRPr dirty="0"/>
          </a:p>
          <a:p>
            <a:pPr marL="822959" lvl="1" indent="-462915" defTabSz="822959">
              <a:spcBef>
                <a:spcPts val="500"/>
              </a:spcBef>
              <a:defRPr sz="2159" b="1">
                <a:solidFill>
                  <a:srgbClr val="2B59A9"/>
                </a:solidFill>
              </a:defRPr>
            </a:pPr>
            <a:r>
              <a:rPr dirty="0"/>
              <a:t>Wage </a:t>
            </a:r>
            <a:r>
              <a:rPr lang="en-US" dirty="0"/>
              <a:t>increases hit another record</a:t>
            </a:r>
            <a:endParaRPr sz="2520" dirty="0"/>
          </a:p>
          <a:p>
            <a:pPr marL="1183004" lvl="2" indent="-462915" defTabSz="822959">
              <a:spcBef>
                <a:spcPts val="400"/>
              </a:spcBef>
              <a:defRPr sz="1800" b="1">
                <a:solidFill>
                  <a:srgbClr val="BD1B40"/>
                </a:solidFill>
              </a:defRPr>
            </a:pPr>
            <a:r>
              <a:rPr lang="en-US" dirty="0"/>
              <a:t>More than six in ten (62%) say their employee wages have increased in last six months.</a:t>
            </a:r>
            <a:endParaRPr sz="1600" dirty="0"/>
          </a:p>
          <a:p>
            <a:pPr marL="822959" lvl="1" indent="-462915" defTabSz="822959">
              <a:spcBef>
                <a:spcPts val="500"/>
              </a:spcBef>
              <a:defRPr sz="2159" b="1">
                <a:solidFill>
                  <a:srgbClr val="2B59A9"/>
                </a:solidFill>
              </a:defRPr>
            </a:pPr>
            <a:r>
              <a:rPr lang="en-US" dirty="0"/>
              <a:t>After a rebound in Q4 2021, sales drop slightly. </a:t>
            </a:r>
            <a:endParaRPr lang="en-US" sz="2520" dirty="0"/>
          </a:p>
          <a:p>
            <a:pPr marL="1183004" lvl="2" indent="-462915" defTabSz="822959">
              <a:spcBef>
                <a:spcPts val="400"/>
              </a:spcBef>
              <a:defRPr sz="1800" b="1">
                <a:solidFill>
                  <a:srgbClr val="BD1B40"/>
                </a:solidFill>
              </a:defRPr>
            </a:pPr>
            <a:r>
              <a:rPr lang="en-US" dirty="0"/>
              <a:t>Four in ten (40%) say sales have increased in the last six months.</a:t>
            </a:r>
            <a:endParaRPr lang="en-US" sz="1600" dirty="0"/>
          </a:p>
          <a:p>
            <a:pPr marL="822959" lvl="1" indent="-462915" defTabSz="822959">
              <a:spcBef>
                <a:spcPts val="500"/>
              </a:spcBef>
              <a:defRPr sz="2159" b="1">
                <a:solidFill>
                  <a:srgbClr val="2B59A9"/>
                </a:solidFill>
              </a:defRPr>
            </a:pPr>
            <a:r>
              <a:rPr lang="en-US" dirty="0"/>
              <a:t>Profits also slump since Q4 2021</a:t>
            </a:r>
            <a:endParaRPr lang="en-US" sz="2520" dirty="0"/>
          </a:p>
          <a:p>
            <a:pPr marL="1183004" lvl="2" indent="-462915" defTabSz="822959">
              <a:spcBef>
                <a:spcPts val="400"/>
              </a:spcBef>
              <a:defRPr sz="1800" b="1">
                <a:solidFill>
                  <a:srgbClr val="BD1B40"/>
                </a:solidFill>
              </a:defRPr>
            </a:pPr>
            <a:r>
              <a:rPr lang="en-US" sz="1800" dirty="0"/>
              <a:t>Less than one quarter (23%) report profit increases, down two points since Q4 2021.</a:t>
            </a:r>
            <a:endParaRPr lang="en-US" sz="1600" dirty="0"/>
          </a:p>
          <a:p>
            <a:pPr marL="822959" lvl="1" indent="-462915" defTabSz="822959">
              <a:spcBef>
                <a:spcPts val="500"/>
              </a:spcBef>
              <a:defRPr sz="2159" b="1">
                <a:solidFill>
                  <a:srgbClr val="2B59A9"/>
                </a:solidFill>
              </a:defRPr>
            </a:pPr>
            <a:r>
              <a:rPr lang="en-US" dirty="0"/>
              <a:t>Hiring continues to climb slightly, employee reductions at near record low</a:t>
            </a:r>
            <a:endParaRPr lang="en-US" sz="2520" dirty="0"/>
          </a:p>
          <a:p>
            <a:pPr marL="1183004" lvl="2" indent="-462915" defTabSz="822959">
              <a:spcBef>
                <a:spcPts val="400"/>
              </a:spcBef>
              <a:defRPr sz="1800" b="1">
                <a:solidFill>
                  <a:srgbClr val="BD1B40"/>
                </a:solidFill>
              </a:defRPr>
            </a:pPr>
            <a:r>
              <a:rPr lang="en-US" dirty="0"/>
              <a:t>Those reporting new hires tick up one point to 21%</a:t>
            </a:r>
            <a:endParaRPr lang="en-US" sz="1600" i="1" dirty="0"/>
          </a:p>
          <a:p>
            <a:pPr marL="822959" lvl="1" indent="-462915" defTabSz="822959">
              <a:spcBef>
                <a:spcPts val="500"/>
              </a:spcBef>
              <a:defRPr sz="2159" b="1">
                <a:solidFill>
                  <a:srgbClr val="2B59A9"/>
                </a:solidFill>
              </a:defRPr>
            </a:pPr>
            <a:r>
              <a:rPr lang="en-US" dirty="0"/>
              <a:t>Investments continue to climb</a:t>
            </a:r>
            <a:endParaRPr lang="en-US" sz="2520" dirty="0"/>
          </a:p>
          <a:p>
            <a:pPr marL="1183004" lvl="2" indent="-462915" defTabSz="822959">
              <a:spcBef>
                <a:spcPts val="400"/>
              </a:spcBef>
              <a:defRPr sz="1800" b="1">
                <a:solidFill>
                  <a:srgbClr val="BD1B40"/>
                </a:solidFill>
              </a:defRPr>
            </a:pPr>
            <a:r>
              <a:rPr lang="en-US" dirty="0"/>
              <a:t>Increased capital investments (25%) outpace decreases (11%) more than two to one.</a:t>
            </a:r>
            <a:endParaRPr lang="en-US" sz="1600" i="1" dirty="0"/>
          </a:p>
        </p:txBody>
      </p: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Wage</a:t>
            </a:r>
            <a:r>
              <a:rPr lang="en-US" dirty="0">
                <a:solidFill>
                  <a:srgbClr val="FFC000"/>
                </a:solidFill>
              </a:rPr>
              <a:t>s</a:t>
            </a:r>
            <a:endParaRPr dirty="0">
              <a:solidFill>
                <a:srgbClr val="FFC000"/>
              </a:solidFill>
            </a:endParaRPr>
          </a:p>
        </p:txBody>
      </p:sp>
      <p:graphicFrame>
        <p:nvGraphicFramePr>
          <p:cNvPr id="172" name="Object 2"/>
          <p:cNvGraphicFramePr/>
          <p:nvPr>
            <p:extLst>
              <p:ext uri="{D42A27DB-BD31-4B8C-83A1-F6EECF244321}">
                <p14:modId xmlns:p14="http://schemas.microsoft.com/office/powerpoint/2010/main" val="2809632127"/>
              </p:ext>
            </p:extLst>
          </p:nvPr>
        </p:nvGraphicFramePr>
        <p:xfrm>
          <a:off x="-157600" y="1506195"/>
          <a:ext cx="9238252" cy="456069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4214550C-5B8C-6D44-AA49-CCE880CF5957}"/>
              </a:ext>
            </a:extLst>
          </p:cNvPr>
          <p:cNvSpPr txBox="1"/>
          <p:nvPr/>
        </p:nvSpPr>
        <p:spPr>
          <a:xfrm>
            <a:off x="2966490" y="4214346"/>
            <a:ext cx="442811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Wage inflation hits another record high</a:t>
            </a:r>
          </a:p>
        </p:txBody>
      </p:sp>
      <p:graphicFrame>
        <p:nvGraphicFramePr>
          <p:cNvPr id="173" name="Chart 5"/>
          <p:cNvGraphicFramePr/>
          <p:nvPr>
            <p:extLst>
              <p:ext uri="{D42A27DB-BD31-4B8C-83A1-F6EECF244321}">
                <p14:modId xmlns:p14="http://schemas.microsoft.com/office/powerpoint/2010/main" val="333000071"/>
              </p:ext>
            </p:extLst>
          </p:nvPr>
        </p:nvGraphicFramePr>
        <p:xfrm>
          <a:off x="-617341" y="302538"/>
          <a:ext cx="9037852" cy="3867815"/>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a:extLst>
              <a:ext uri="{FF2B5EF4-FFF2-40B4-BE49-F238E27FC236}">
                <a16:creationId xmlns:a16="http://schemas.microsoft.com/office/drawing/2014/main" id="{4BBF58D8-9238-A642-AFD4-B5D6D49F1CBF}"/>
              </a:ext>
            </a:extLst>
          </p:cNvPr>
          <p:cNvCxnSpPr>
            <a:cxnSpLocks/>
          </p:cNvCxnSpPr>
          <p:nvPr/>
        </p:nvCxnSpPr>
        <p:spPr>
          <a:xfrm>
            <a:off x="3243072" y="2474976"/>
            <a:ext cx="801390" cy="784039"/>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C8554034-A633-ED4A-BAAC-26980218EB72}"/>
              </a:ext>
            </a:extLst>
          </p:cNvPr>
          <p:cNvSpPr txBox="1"/>
          <p:nvPr/>
        </p:nvSpPr>
        <p:spPr>
          <a:xfrm rot="16200000">
            <a:off x="6881371" y="4247186"/>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5F9EC1C6-E3BC-CF49-A63E-F1FC5E94B1E6}"/>
              </a:ext>
            </a:extLst>
          </p:cNvPr>
          <p:cNvCxnSpPr>
            <a:cxnSpLocks/>
          </p:cNvCxnSpPr>
          <p:nvPr/>
        </p:nvCxnSpPr>
        <p:spPr>
          <a:xfrm flipV="1">
            <a:off x="7551931" y="2121877"/>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 </a:t>
            </a:r>
            <a:br>
              <a:rPr dirty="0"/>
            </a:br>
            <a:r>
              <a:rPr dirty="0">
                <a:solidFill>
                  <a:srgbClr val="FFC000"/>
                </a:solidFill>
              </a:rPr>
              <a:t>Sales</a:t>
            </a:r>
          </a:p>
        </p:txBody>
      </p:sp>
      <p:graphicFrame>
        <p:nvGraphicFramePr>
          <p:cNvPr id="180" name="Object 2"/>
          <p:cNvGraphicFramePr/>
          <p:nvPr>
            <p:extLst>
              <p:ext uri="{D42A27DB-BD31-4B8C-83A1-F6EECF244321}">
                <p14:modId xmlns:p14="http://schemas.microsoft.com/office/powerpoint/2010/main" val="328693486"/>
              </p:ext>
            </p:extLst>
          </p:nvPr>
        </p:nvGraphicFramePr>
        <p:xfrm>
          <a:off x="187442" y="1547468"/>
          <a:ext cx="8808145" cy="45488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1" name="Chart 2"/>
          <p:cNvGraphicFramePr/>
          <p:nvPr>
            <p:extLst>
              <p:ext uri="{D42A27DB-BD31-4B8C-83A1-F6EECF244321}">
                <p14:modId xmlns:p14="http://schemas.microsoft.com/office/powerpoint/2010/main" val="2866084068"/>
              </p:ext>
            </p:extLst>
          </p:nvPr>
        </p:nvGraphicFramePr>
        <p:xfrm>
          <a:off x="2752165" y="2778934"/>
          <a:ext cx="4337621" cy="23087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C2197C37-7FB0-2D45-B280-2AE113BFA8B8}"/>
              </a:ext>
            </a:extLst>
          </p:cNvPr>
          <p:cNvSpPr txBox="1"/>
          <p:nvPr/>
        </p:nvSpPr>
        <p:spPr>
          <a:xfrm>
            <a:off x="436832" y="3821906"/>
            <a:ext cx="2315333" cy="1200327"/>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Those r</a:t>
            </a:r>
            <a:r>
              <a:rPr kumimoji="0" lang="en-US" sz="1800" b="0" i="0" u="none" strike="noStrike" cap="none" spc="0" normalizeH="0" baseline="0" dirty="0">
                <a:ln>
                  <a:noFill/>
                </a:ln>
                <a:solidFill>
                  <a:srgbClr val="000000"/>
                </a:solidFill>
                <a:effectLst/>
                <a:uFillTx/>
                <a:latin typeface="+mn-lt"/>
                <a:ea typeface="+mn-ea"/>
                <a:cs typeface="+mn-cs"/>
                <a:sym typeface="Calibri"/>
              </a:rPr>
              <a:t>eporting a </a:t>
            </a:r>
            <a:r>
              <a:rPr kumimoji="0" lang="en-US" sz="1800" b="1" i="0" u="none" strike="noStrike" cap="none" spc="0" normalizeH="0" baseline="0" dirty="0">
                <a:ln>
                  <a:noFill/>
                </a:ln>
                <a:solidFill>
                  <a:srgbClr val="000000"/>
                </a:solidFill>
                <a:effectLst/>
                <a:uFillTx/>
                <a:latin typeface="+mn-lt"/>
                <a:ea typeface="+mn-ea"/>
                <a:cs typeface="+mn-cs"/>
                <a:sym typeface="Calibri"/>
              </a:rPr>
              <a:t>decrease in sales </a:t>
            </a:r>
            <a:r>
              <a:rPr lang="en-US" b="1" dirty="0"/>
              <a:t>down 20 points </a:t>
            </a:r>
            <a:r>
              <a:rPr lang="en-US" dirty="0"/>
              <a:t>from 38% last June</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cxnSp>
        <p:nvCxnSpPr>
          <p:cNvPr id="6" name="Straight Arrow Connector 5">
            <a:extLst>
              <a:ext uri="{FF2B5EF4-FFF2-40B4-BE49-F238E27FC236}">
                <a16:creationId xmlns:a16="http://schemas.microsoft.com/office/drawing/2014/main" id="{1D22854F-525F-5B4B-802F-292C8D85B621}"/>
              </a:ext>
            </a:extLst>
          </p:cNvPr>
          <p:cNvCxnSpPr>
            <a:cxnSpLocks/>
          </p:cNvCxnSpPr>
          <p:nvPr/>
        </p:nvCxnSpPr>
        <p:spPr>
          <a:xfrm flipV="1">
            <a:off x="6108192" y="2938272"/>
            <a:ext cx="121920" cy="46634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9" name="TextBox 8">
            <a:extLst>
              <a:ext uri="{FF2B5EF4-FFF2-40B4-BE49-F238E27FC236}">
                <a16:creationId xmlns:a16="http://schemas.microsoft.com/office/drawing/2014/main" id="{0CEE4E55-09A1-054A-A72F-544279A2E7E2}"/>
              </a:ext>
            </a:extLst>
          </p:cNvPr>
          <p:cNvSpPr txBox="1"/>
          <p:nvPr/>
        </p:nvSpPr>
        <p:spPr>
          <a:xfrm rot="16200000">
            <a:off x="6870498"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10" name="Straight Connector 9">
            <a:extLst>
              <a:ext uri="{FF2B5EF4-FFF2-40B4-BE49-F238E27FC236}">
                <a16:creationId xmlns:a16="http://schemas.microsoft.com/office/drawing/2014/main" id="{D40E26AA-5BC5-5E4F-BB4D-2F053F892E25}"/>
              </a:ext>
            </a:extLst>
          </p:cNvPr>
          <p:cNvCxnSpPr>
            <a:cxnSpLocks/>
          </p:cNvCxnSpPr>
          <p:nvPr/>
        </p:nvCxnSpPr>
        <p:spPr>
          <a:xfrm flipV="1">
            <a:off x="7541058"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Profi</a:t>
            </a:r>
            <a:r>
              <a:rPr lang="en-US" dirty="0">
                <a:solidFill>
                  <a:srgbClr val="FFC000"/>
                </a:solidFill>
              </a:rPr>
              <a:t>ts</a:t>
            </a:r>
            <a:endParaRPr dirty="0">
              <a:solidFill>
                <a:srgbClr val="FFC000"/>
              </a:solidFill>
            </a:endParaRPr>
          </a:p>
        </p:txBody>
      </p:sp>
      <p:graphicFrame>
        <p:nvGraphicFramePr>
          <p:cNvPr id="184" name="Object 2"/>
          <p:cNvGraphicFramePr/>
          <p:nvPr>
            <p:extLst>
              <p:ext uri="{D42A27DB-BD31-4B8C-83A1-F6EECF244321}">
                <p14:modId xmlns:p14="http://schemas.microsoft.com/office/powerpoint/2010/main" val="4057068376"/>
              </p:ext>
            </p:extLst>
          </p:nvPr>
        </p:nvGraphicFramePr>
        <p:xfrm>
          <a:off x="95200" y="1614300"/>
          <a:ext cx="8974617" cy="4494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5" name="Chart 4"/>
          <p:cNvGraphicFramePr/>
          <p:nvPr>
            <p:extLst>
              <p:ext uri="{D42A27DB-BD31-4B8C-83A1-F6EECF244321}">
                <p14:modId xmlns:p14="http://schemas.microsoft.com/office/powerpoint/2010/main" val="2300459369"/>
              </p:ext>
            </p:extLst>
          </p:nvPr>
        </p:nvGraphicFramePr>
        <p:xfrm>
          <a:off x="389466" y="1054800"/>
          <a:ext cx="7768170" cy="2286001"/>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99947892-B954-2742-9577-FCD081962E89}"/>
              </a:ext>
            </a:extLst>
          </p:cNvPr>
          <p:cNvSpPr txBox="1"/>
          <p:nvPr/>
        </p:nvSpPr>
        <p:spPr>
          <a:xfrm>
            <a:off x="294268" y="4355603"/>
            <a:ext cx="7555108"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rPr>
              <a:t>Profit increases still up, compared to last June. A plurality are still reporting profit losses, albeit unchanged since November 2021.</a:t>
            </a:r>
          </a:p>
        </p:txBody>
      </p:sp>
      <p:cxnSp>
        <p:nvCxnSpPr>
          <p:cNvPr id="6" name="Straight Arrow Connector 5">
            <a:extLst>
              <a:ext uri="{FF2B5EF4-FFF2-40B4-BE49-F238E27FC236}">
                <a16:creationId xmlns:a16="http://schemas.microsoft.com/office/drawing/2014/main" id="{8706AE70-D4C5-6B4C-82BF-ED83F98EF7C5}"/>
              </a:ext>
            </a:extLst>
          </p:cNvPr>
          <p:cNvCxnSpPr>
            <a:cxnSpLocks/>
          </p:cNvCxnSpPr>
          <p:nvPr/>
        </p:nvCxnSpPr>
        <p:spPr>
          <a:xfrm>
            <a:off x="3450336" y="2834806"/>
            <a:ext cx="97536" cy="682394"/>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9F5E278A-D5FE-CF48-9479-BD7925143FC2}"/>
              </a:ext>
            </a:extLst>
          </p:cNvPr>
          <p:cNvSpPr txBox="1"/>
          <p:nvPr/>
        </p:nvSpPr>
        <p:spPr>
          <a:xfrm rot="16200000">
            <a:off x="6941452"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DC98EBE0-C3F8-6642-B6B0-7B3C7911882E}"/>
              </a:ext>
            </a:extLst>
          </p:cNvPr>
          <p:cNvCxnSpPr>
            <a:cxnSpLocks/>
          </p:cNvCxnSpPr>
          <p:nvPr/>
        </p:nvCxnSpPr>
        <p:spPr>
          <a:xfrm flipV="1">
            <a:off x="7612012"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lang="en-US" dirty="0">
                <a:solidFill>
                  <a:srgbClr val="FFC000"/>
                </a:solidFill>
              </a:rPr>
              <a:t>Number of Employees</a:t>
            </a:r>
            <a:endParaRPr dirty="0">
              <a:solidFill>
                <a:srgbClr val="FFC000"/>
              </a:solidFill>
            </a:endParaRPr>
          </a:p>
        </p:txBody>
      </p:sp>
      <p:graphicFrame>
        <p:nvGraphicFramePr>
          <p:cNvPr id="176" name="Object 2"/>
          <p:cNvGraphicFramePr/>
          <p:nvPr>
            <p:extLst>
              <p:ext uri="{D42A27DB-BD31-4B8C-83A1-F6EECF244321}">
                <p14:modId xmlns:p14="http://schemas.microsoft.com/office/powerpoint/2010/main" val="2552158640"/>
              </p:ext>
            </p:extLst>
          </p:nvPr>
        </p:nvGraphicFramePr>
        <p:xfrm>
          <a:off x="-175227" y="1532157"/>
          <a:ext cx="9103420" cy="45526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7" name="Chart 4"/>
          <p:cNvGraphicFramePr/>
          <p:nvPr>
            <p:extLst>
              <p:ext uri="{D42A27DB-BD31-4B8C-83A1-F6EECF244321}">
                <p14:modId xmlns:p14="http://schemas.microsoft.com/office/powerpoint/2010/main" val="4215761804"/>
              </p:ext>
            </p:extLst>
          </p:nvPr>
        </p:nvGraphicFramePr>
        <p:xfrm>
          <a:off x="-10091" y="1101182"/>
          <a:ext cx="8457131" cy="2915782"/>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9956309-58CD-3E4C-BAB1-C36A022AE932}"/>
              </a:ext>
            </a:extLst>
          </p:cNvPr>
          <p:cNvSpPr txBox="1"/>
          <p:nvPr/>
        </p:nvSpPr>
        <p:spPr>
          <a:xfrm>
            <a:off x="2298536" y="4287032"/>
            <a:ext cx="5563727"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Those reporting a </a:t>
            </a:r>
            <a:r>
              <a:rPr lang="en-US" b="1" dirty="0"/>
              <a:t>decrease in employees continues to drop, down 9 points </a:t>
            </a:r>
            <a:r>
              <a:rPr lang="en-US" dirty="0"/>
              <a:t>from last June</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cxnSp>
        <p:nvCxnSpPr>
          <p:cNvPr id="6" name="Straight Arrow Connector 5">
            <a:extLst>
              <a:ext uri="{FF2B5EF4-FFF2-40B4-BE49-F238E27FC236}">
                <a16:creationId xmlns:a16="http://schemas.microsoft.com/office/drawing/2014/main" id="{42BD8AF7-AAA4-D14D-90DC-04444D34EEF2}"/>
              </a:ext>
            </a:extLst>
          </p:cNvPr>
          <p:cNvCxnSpPr>
            <a:cxnSpLocks/>
          </p:cNvCxnSpPr>
          <p:nvPr/>
        </p:nvCxnSpPr>
        <p:spPr>
          <a:xfrm>
            <a:off x="3706368" y="2559073"/>
            <a:ext cx="85344" cy="1024208"/>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8" name="TextBox 7">
            <a:extLst>
              <a:ext uri="{FF2B5EF4-FFF2-40B4-BE49-F238E27FC236}">
                <a16:creationId xmlns:a16="http://schemas.microsoft.com/office/drawing/2014/main" id="{6140302D-0426-114B-B994-9DC26089D591}"/>
              </a:ext>
            </a:extLst>
          </p:cNvPr>
          <p:cNvSpPr txBox="1"/>
          <p:nvPr/>
        </p:nvSpPr>
        <p:spPr>
          <a:xfrm rot="16200000">
            <a:off x="6879143" y="425890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9" name="Straight Connector 8">
            <a:extLst>
              <a:ext uri="{FF2B5EF4-FFF2-40B4-BE49-F238E27FC236}">
                <a16:creationId xmlns:a16="http://schemas.microsoft.com/office/drawing/2014/main" id="{C244935E-BE25-D247-BEE1-F5A04A58A925}"/>
              </a:ext>
            </a:extLst>
          </p:cNvPr>
          <p:cNvCxnSpPr>
            <a:cxnSpLocks/>
          </p:cNvCxnSpPr>
          <p:nvPr/>
        </p:nvCxnSpPr>
        <p:spPr>
          <a:xfrm flipV="1">
            <a:off x="7549703" y="213360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itle 1"/>
          <p:cNvSpPr txBox="1">
            <a:spLocks noGrp="1"/>
          </p:cNvSpPr>
          <p:nvPr>
            <p:ph type="title"/>
          </p:nvPr>
        </p:nvSpPr>
        <p:spPr>
          <a:xfrm>
            <a:off x="0" y="274638"/>
            <a:ext cx="9144000" cy="1143001"/>
          </a:xfrm>
          <a:prstGeom prst="rect">
            <a:avLst/>
          </a:prstGeom>
        </p:spPr>
        <p:txBody>
          <a:bodyPr>
            <a:normAutofit fontScale="90000"/>
          </a:bodyPr>
          <a:lstStyle/>
          <a:p>
            <a:pPr>
              <a:defRPr sz="3600"/>
            </a:pPr>
            <a:r>
              <a:rPr dirty="0"/>
              <a:t>Trending The Indicators:</a:t>
            </a:r>
            <a:br>
              <a:rPr dirty="0"/>
            </a:br>
            <a:r>
              <a:rPr dirty="0">
                <a:solidFill>
                  <a:srgbClr val="FFC000"/>
                </a:solidFill>
              </a:rPr>
              <a:t>Capital Investmen</a:t>
            </a:r>
            <a:r>
              <a:rPr lang="en-US" dirty="0">
                <a:solidFill>
                  <a:srgbClr val="FFC000"/>
                </a:solidFill>
              </a:rPr>
              <a:t>ts</a:t>
            </a:r>
            <a:endParaRPr dirty="0">
              <a:solidFill>
                <a:srgbClr val="FFC000"/>
              </a:solidFill>
            </a:endParaRPr>
          </a:p>
        </p:txBody>
      </p:sp>
      <p:graphicFrame>
        <p:nvGraphicFramePr>
          <p:cNvPr id="188" name="Object 2"/>
          <p:cNvGraphicFramePr/>
          <p:nvPr>
            <p:extLst>
              <p:ext uri="{D42A27DB-BD31-4B8C-83A1-F6EECF244321}">
                <p14:modId xmlns:p14="http://schemas.microsoft.com/office/powerpoint/2010/main" val="490965159"/>
              </p:ext>
            </p:extLst>
          </p:nvPr>
        </p:nvGraphicFramePr>
        <p:xfrm>
          <a:off x="7395" y="1543252"/>
          <a:ext cx="9174481" cy="4381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9" name="Chart 5"/>
          <p:cNvGraphicFramePr/>
          <p:nvPr>
            <p:extLst>
              <p:ext uri="{D42A27DB-BD31-4B8C-83A1-F6EECF244321}">
                <p14:modId xmlns:p14="http://schemas.microsoft.com/office/powerpoint/2010/main" val="3904051710"/>
              </p:ext>
            </p:extLst>
          </p:nvPr>
        </p:nvGraphicFramePr>
        <p:xfrm>
          <a:off x="849934" y="1361180"/>
          <a:ext cx="7785101" cy="2366434"/>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1773BCCB-B70B-574B-B3DE-035DB8BC688A}"/>
              </a:ext>
            </a:extLst>
          </p:cNvPr>
          <p:cNvSpPr txBox="1"/>
          <p:nvPr/>
        </p:nvSpPr>
        <p:spPr>
          <a:xfrm>
            <a:off x="414528" y="4469328"/>
            <a:ext cx="8329473"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Uptick in investments while </a:t>
            </a:r>
            <a:r>
              <a:rPr lang="en-US" b="1" dirty="0"/>
              <a:t>d</a:t>
            </a:r>
            <a:r>
              <a:rPr kumimoji="0" lang="en-US" sz="1800" b="1" i="0" u="none" strike="noStrike" cap="none" spc="0" normalizeH="0" baseline="0" dirty="0">
                <a:ln>
                  <a:noFill/>
                </a:ln>
                <a:solidFill>
                  <a:srgbClr val="000000"/>
                </a:solidFill>
                <a:effectLst/>
                <a:uFillTx/>
                <a:latin typeface="+mn-lt"/>
                <a:ea typeface="+mn-ea"/>
                <a:cs typeface="+mn-cs"/>
                <a:sym typeface="Calibri"/>
              </a:rPr>
              <a:t>ecreases </a:t>
            </a:r>
            <a:r>
              <a:rPr lang="en-US" b="1" dirty="0"/>
              <a:t>down 6 </a:t>
            </a:r>
            <a:r>
              <a:rPr kumimoji="0" lang="en-US" sz="1800" b="1" i="0" u="none" strike="noStrike" cap="none" spc="0" normalizeH="0" baseline="0" dirty="0">
                <a:ln>
                  <a:noFill/>
                </a:ln>
                <a:solidFill>
                  <a:srgbClr val="000000"/>
                </a:solidFill>
                <a:effectLst/>
                <a:uFillTx/>
                <a:latin typeface="+mn-lt"/>
                <a:ea typeface="+mn-ea"/>
                <a:cs typeface="+mn-cs"/>
                <a:sym typeface="Calibri"/>
              </a:rPr>
              <a:t>points </a:t>
            </a:r>
            <a:r>
              <a:rPr kumimoji="0" lang="en-US" sz="1800" b="0" i="0" u="none" strike="noStrike" cap="none" spc="0" normalizeH="0" baseline="0" dirty="0">
                <a:ln>
                  <a:noFill/>
                </a:ln>
                <a:solidFill>
                  <a:srgbClr val="000000"/>
                </a:solidFill>
                <a:effectLst/>
                <a:uFillTx/>
                <a:latin typeface="+mn-lt"/>
                <a:ea typeface="+mn-ea"/>
                <a:cs typeface="+mn-cs"/>
                <a:sym typeface="Calibri"/>
              </a:rPr>
              <a:t>since June</a:t>
            </a:r>
          </a:p>
        </p:txBody>
      </p:sp>
      <p:cxnSp>
        <p:nvCxnSpPr>
          <p:cNvPr id="3" name="Straight Arrow Connector 2">
            <a:extLst>
              <a:ext uri="{FF2B5EF4-FFF2-40B4-BE49-F238E27FC236}">
                <a16:creationId xmlns:a16="http://schemas.microsoft.com/office/drawing/2014/main" id="{527554F1-94F7-4444-A1E6-8A6447FD0564}"/>
              </a:ext>
            </a:extLst>
          </p:cNvPr>
          <p:cNvCxnSpPr>
            <a:cxnSpLocks/>
          </p:cNvCxnSpPr>
          <p:nvPr/>
        </p:nvCxnSpPr>
        <p:spPr>
          <a:xfrm>
            <a:off x="3986784" y="2596896"/>
            <a:ext cx="97536" cy="926592"/>
          </a:xfrm>
          <a:prstGeom prst="straightConnector1">
            <a:avLst/>
          </a:prstGeom>
          <a:noFill/>
          <a:ln w="38100" cap="flat">
            <a:solidFill>
              <a:schemeClr val="accent1"/>
            </a:solidFill>
            <a:prstDash val="solid"/>
            <a:round/>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9" name="TextBox 8">
            <a:extLst>
              <a:ext uri="{FF2B5EF4-FFF2-40B4-BE49-F238E27FC236}">
                <a16:creationId xmlns:a16="http://schemas.microsoft.com/office/drawing/2014/main" id="{8F89BC3D-8DC8-854A-8E27-0AD54EC38C88}"/>
              </a:ext>
            </a:extLst>
          </p:cNvPr>
          <p:cNvSpPr txBox="1"/>
          <p:nvPr/>
        </p:nvSpPr>
        <p:spPr>
          <a:xfrm rot="16200000">
            <a:off x="7075769" y="4076029"/>
            <a:ext cx="1341120"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1" i="0" u="none" strike="noStrike" cap="none" spc="0" normalizeH="0" baseline="0" dirty="0">
                <a:ln>
                  <a:noFill/>
                </a:ln>
                <a:solidFill>
                  <a:srgbClr val="C00000"/>
                </a:solidFill>
                <a:effectLst/>
                <a:uFillTx/>
                <a:latin typeface="+mn-lt"/>
                <a:ea typeface="+mn-ea"/>
                <a:cs typeface="+mn-cs"/>
                <a:sym typeface="Calibri"/>
              </a:rPr>
              <a:t>COVID-19</a:t>
            </a:r>
          </a:p>
        </p:txBody>
      </p:sp>
      <p:cxnSp>
        <p:nvCxnSpPr>
          <p:cNvPr id="10" name="Straight Connector 9">
            <a:extLst>
              <a:ext uri="{FF2B5EF4-FFF2-40B4-BE49-F238E27FC236}">
                <a16:creationId xmlns:a16="http://schemas.microsoft.com/office/drawing/2014/main" id="{F6E712E7-B2D8-1F41-9BE0-88A18898BB3C}"/>
              </a:ext>
            </a:extLst>
          </p:cNvPr>
          <p:cNvCxnSpPr>
            <a:cxnSpLocks/>
          </p:cNvCxnSpPr>
          <p:nvPr/>
        </p:nvCxnSpPr>
        <p:spPr>
          <a:xfrm flipV="1">
            <a:off x="7746329" y="1950720"/>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pull/>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25466</TotalTime>
  <Words>2576</Words>
  <Application>Microsoft Macintosh PowerPoint</Application>
  <PresentationFormat>On-screen Show (4:3)</PresentationFormat>
  <Paragraphs>322</Paragraphs>
  <Slides>29</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Helvetica</vt:lpstr>
      <vt:lpstr>Office Theme</vt:lpstr>
      <vt:lpstr>Michigan Future Business Index</vt:lpstr>
      <vt:lpstr>Michigan Future Business Index Methodology</vt:lpstr>
      <vt:lpstr>Key Takeaways </vt:lpstr>
      <vt:lpstr>The Past Six Months</vt:lpstr>
      <vt:lpstr>Trending The Indicators: Wages</vt:lpstr>
      <vt:lpstr>Trending The Indicators:  Sales</vt:lpstr>
      <vt:lpstr>Trending The Indicators: Profits</vt:lpstr>
      <vt:lpstr>Trending The Indicators: Number of Employees</vt:lpstr>
      <vt:lpstr>Trending The Indicators: Capital Investments</vt:lpstr>
      <vt:lpstr>Satisfaction with Economy</vt:lpstr>
      <vt:lpstr>Satisfaction with Economy Trends As it Affects Your Business</vt:lpstr>
      <vt:lpstr>Greatest Challenges To Doing Business Acquiring talent falls out of first place.  A majority now says inflation is the top challenge. </vt:lpstr>
      <vt:lpstr>Concern About Inflation Continues To Climb</vt:lpstr>
      <vt:lpstr>Greatest Reasons for Optimism Many Struggling to Find Reasons for Optimism</vt:lpstr>
      <vt:lpstr>Emerging From Covid … How Is Your Business Doing Now?</vt:lpstr>
      <vt:lpstr>Emerging From COVID-19 … Will You Offer Remote Work Options?</vt:lpstr>
      <vt:lpstr>Emerging From COVID-19 … When do you expect to fully recover?</vt:lpstr>
      <vt:lpstr>Sales &amp; Profit Projections  Continue to Decline</vt:lpstr>
      <vt:lpstr>Projected Sales Trends</vt:lpstr>
      <vt:lpstr>Projected Profit Trends</vt:lpstr>
      <vt:lpstr>Talent Demand Remains Strong</vt:lpstr>
      <vt:lpstr>Projected Hiring Trends</vt:lpstr>
      <vt:lpstr>Those Reporting a Lack of Job Applicants Remains at Record Levels</vt:lpstr>
      <vt:lpstr>Wage Inflation Continues  to Set Records</vt:lpstr>
      <vt:lpstr>Projected Wage Trends</vt:lpstr>
      <vt:lpstr>Projected Investments Advertising Investments Up, All Else Down</vt:lpstr>
      <vt:lpstr>Conclusions:</vt:lpstr>
      <vt:lpstr>PowerPoint Presentation</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dc:subject/>
  <dc:creator/>
  <cp:keywords/>
  <dc:description/>
  <cp:lastModifiedBy>Paul King</cp:lastModifiedBy>
  <cp:revision>237</cp:revision>
  <dcterms:modified xsi:type="dcterms:W3CDTF">2022-06-27T11:44:54Z</dcterms:modified>
  <cp:category/>
</cp:coreProperties>
</file>