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drawings/drawing1.xml" ContentType="application/vnd.openxmlformats-officedocument.drawingml.chartshapes+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6.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2.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1.xml" ContentType="application/vnd.openxmlformats-officedocument.presentationml.notesSlide+xml"/>
  <Override PartName="/ppt/charts/chart14.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notesSlides/notesSlide12.xml" ContentType="application/vnd.openxmlformats-officedocument.presentationml.notesSlide+xml"/>
  <Override PartName="/ppt/charts/chart15.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6.xml" ContentType="application/vnd.openxmlformats-officedocument.drawingml.chart+xml"/>
  <Override PartName="/ppt/notesSlides/notesSlide15.xml" ContentType="application/vnd.openxmlformats-officedocument.presentationml.notesSlide+xml"/>
  <Override PartName="/ppt/charts/chart17.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8.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sldIdLst>
    <p:sldId id="256" r:id="rId2"/>
    <p:sldId id="257" r:id="rId3"/>
    <p:sldId id="289" r:id="rId4"/>
    <p:sldId id="259" r:id="rId5"/>
    <p:sldId id="260" r:id="rId6"/>
    <p:sldId id="262" r:id="rId7"/>
    <p:sldId id="263" r:id="rId8"/>
    <p:sldId id="261" r:id="rId9"/>
    <p:sldId id="264" r:id="rId10"/>
    <p:sldId id="281" r:id="rId11"/>
    <p:sldId id="266" r:id="rId12"/>
    <p:sldId id="282" r:id="rId13"/>
    <p:sldId id="301" r:id="rId14"/>
    <p:sldId id="268" r:id="rId15"/>
    <p:sldId id="297" r:id="rId16"/>
    <p:sldId id="298" r:id="rId17"/>
    <p:sldId id="300" r:id="rId18"/>
    <p:sldId id="283" r:id="rId19"/>
    <p:sldId id="271" r:id="rId20"/>
    <p:sldId id="270" r:id="rId21"/>
    <p:sldId id="284" r:id="rId22"/>
    <p:sldId id="273" r:id="rId23"/>
    <p:sldId id="274" r:id="rId24"/>
    <p:sldId id="285" r:id="rId25"/>
    <p:sldId id="276" r:id="rId26"/>
    <p:sldId id="277" r:id="rId27"/>
    <p:sldId id="278" r:id="rId28"/>
    <p:sldId id="286" r:id="rId29"/>
    <p:sldId id="280" r:id="rId3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59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56"/>
    <p:restoredTop sz="78043"/>
  </p:normalViewPr>
  <p:slideViewPr>
    <p:cSldViewPr snapToGrid="0" snapToObjects="1">
      <p:cViewPr varScale="1">
        <p:scale>
          <a:sx n="107" d="100"/>
          <a:sy n="107" d="100"/>
        </p:scale>
        <p:origin x="200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2.xml"/><Relationship Id="rId1" Type="http://schemas.microsoft.com/office/2011/relationships/chartStyle" Target="style2.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800" b="1" i="0" u="none" strike="noStrike">
                <a:solidFill>
                  <a:srgbClr val="000000"/>
                </a:solidFill>
                <a:latin typeface="Calibri"/>
              </a:defRPr>
            </a:pPr>
            <a:r>
              <a:rPr lang="en-US" sz="2800" b="1" i="0" u="none" strike="noStrike">
                <a:solidFill>
                  <a:srgbClr val="000000"/>
                </a:solidFill>
                <a:latin typeface="Calibri"/>
              </a:rPr>
              <a:t>Past Six Months</a:t>
            </a:r>
          </a:p>
        </c:rich>
      </c:tx>
      <c:layout>
        <c:manualLayout>
          <c:xMode val="edge"/>
          <c:yMode val="edge"/>
          <c:x val="0.36080400000000001"/>
          <c:y val="0"/>
          <c:w val="0.278391"/>
          <c:h val="0.147587"/>
        </c:manualLayout>
      </c:layout>
      <c:overlay val="1"/>
      <c:spPr>
        <a:noFill/>
        <a:effectLst/>
      </c:spPr>
    </c:title>
    <c:autoTitleDeleted val="0"/>
    <c:plotArea>
      <c:layout>
        <c:manualLayout>
          <c:layoutTarget val="inner"/>
          <c:xMode val="edge"/>
          <c:yMode val="edge"/>
          <c:x val="1.7115467298359041E-2"/>
          <c:y val="0.15148198936389945"/>
          <c:w val="0.96637099999999998"/>
          <c:h val="0.63624499999999995"/>
        </c:manualLayout>
      </c:layout>
      <c:lineChart>
        <c:grouping val="standard"/>
        <c:varyColors val="0"/>
        <c:ser>
          <c:idx val="0"/>
          <c:order val="0"/>
          <c:tx>
            <c:strRef>
              <c:f>Sheet1!$B$1</c:f>
              <c:strCache>
                <c:ptCount val="1"/>
                <c:pt idx="0">
                  <c:v>Wages Are Up</c:v>
                </c:pt>
              </c:strCache>
            </c:strRef>
          </c:tx>
          <c:spPr>
            <a:ln w="47625" cap="flat">
              <a:solidFill>
                <a:srgbClr val="4A7EBB"/>
              </a:solidFill>
              <a:prstDash val="solid"/>
              <a:round/>
            </a:ln>
            <a:effectLst/>
          </c:spPr>
          <c:marker>
            <c:symbol val="circle"/>
            <c:size val="6"/>
            <c:spPr>
              <a:solidFill>
                <a:schemeClr val="accent1"/>
              </a:solidFill>
              <a:ln w="9525" cap="flat">
                <a:solidFill>
                  <a:srgbClr val="4A7EBB"/>
                </a:solidFill>
                <a:prstDash val="solid"/>
                <a:round/>
              </a:ln>
              <a:effectLst/>
            </c:spPr>
          </c:marker>
          <c:dLbls>
            <c:numFmt formatCode="0" sourceLinked="0"/>
            <c:spPr>
              <a:noFill/>
              <a:ln>
                <a:noFill/>
              </a:ln>
              <a:effectLst/>
            </c:spPr>
            <c:txPr>
              <a:bodyPr/>
              <a:lstStyle/>
              <a:p>
                <a:pPr>
                  <a:defRPr sz="1800" b="0" i="0" u="none" strike="noStrike">
                    <a:solidFill>
                      <a:srgbClr val="000000"/>
                    </a:solidFill>
                    <a:latin typeface="Calibri"/>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June '11</c:v>
                </c:pt>
                <c:pt idx="1">
                  <c:v>Oct '11</c:v>
                </c:pt>
                <c:pt idx="2">
                  <c:v>June '12</c:v>
                </c:pt>
                <c:pt idx="3">
                  <c:v>Oct '12</c:v>
                </c:pt>
                <c:pt idx="4">
                  <c:v>May '13</c:v>
                </c:pt>
                <c:pt idx="5">
                  <c:v>Nov  '13</c:v>
                </c:pt>
                <c:pt idx="6">
                  <c:v>June '14</c:v>
                </c:pt>
                <c:pt idx="7">
                  <c:v>Nov '14</c:v>
                </c:pt>
                <c:pt idx="8">
                  <c:v>June '15</c:v>
                </c:pt>
                <c:pt idx="9">
                  <c:v>Nov'15</c:v>
                </c:pt>
                <c:pt idx="10">
                  <c:v>June '16</c:v>
                </c:pt>
                <c:pt idx="11">
                  <c:v>Nov '16</c:v>
                </c:pt>
                <c:pt idx="12">
                  <c:v>July '17</c:v>
                </c:pt>
                <c:pt idx="13">
                  <c:v>Nov '17</c:v>
                </c:pt>
                <c:pt idx="14">
                  <c:v>June '18</c:v>
                </c:pt>
                <c:pt idx="15">
                  <c:v>Nov '18</c:v>
                </c:pt>
                <c:pt idx="16">
                  <c:v>June '19</c:v>
                </c:pt>
                <c:pt idx="17">
                  <c:v>Nov '19</c:v>
                </c:pt>
                <c:pt idx="18">
                  <c:v>June '21</c:v>
                </c:pt>
                <c:pt idx="19">
                  <c:v>Nov '21</c:v>
                </c:pt>
                <c:pt idx="20">
                  <c:v>June '22</c:v>
                </c:pt>
              </c:strCache>
            </c:strRef>
          </c:cat>
          <c:val>
            <c:numRef>
              <c:f>Sheet1!$B$2:$B$22</c:f>
              <c:numCache>
                <c:formatCode>General</c:formatCode>
                <c:ptCount val="21"/>
                <c:pt idx="0">
                  <c:v>14</c:v>
                </c:pt>
                <c:pt idx="1">
                  <c:v>15</c:v>
                </c:pt>
                <c:pt idx="2">
                  <c:v>27</c:v>
                </c:pt>
                <c:pt idx="3">
                  <c:v>25</c:v>
                </c:pt>
                <c:pt idx="4">
                  <c:v>30</c:v>
                </c:pt>
                <c:pt idx="5">
                  <c:v>27</c:v>
                </c:pt>
                <c:pt idx="6">
                  <c:v>43</c:v>
                </c:pt>
                <c:pt idx="7">
                  <c:v>40</c:v>
                </c:pt>
                <c:pt idx="8">
                  <c:v>44</c:v>
                </c:pt>
                <c:pt idx="9">
                  <c:v>44</c:v>
                </c:pt>
                <c:pt idx="10">
                  <c:v>42</c:v>
                </c:pt>
                <c:pt idx="11">
                  <c:v>37</c:v>
                </c:pt>
                <c:pt idx="12">
                  <c:v>46</c:v>
                </c:pt>
                <c:pt idx="13">
                  <c:v>36</c:v>
                </c:pt>
                <c:pt idx="14">
                  <c:v>43</c:v>
                </c:pt>
                <c:pt idx="15">
                  <c:v>46</c:v>
                </c:pt>
                <c:pt idx="16">
                  <c:v>53</c:v>
                </c:pt>
                <c:pt idx="17">
                  <c:v>48</c:v>
                </c:pt>
                <c:pt idx="18">
                  <c:v>50</c:v>
                </c:pt>
                <c:pt idx="19">
                  <c:v>59</c:v>
                </c:pt>
                <c:pt idx="20">
                  <c:v>62</c:v>
                </c:pt>
              </c:numCache>
            </c:numRef>
          </c:val>
          <c:smooth val="0"/>
          <c:extLst>
            <c:ext xmlns:c16="http://schemas.microsoft.com/office/drawing/2014/chart" uri="{C3380CC4-5D6E-409C-BE32-E72D297353CC}">
              <c16:uniqueId val="{00000000-EA89-F740-82A7-1B20C7131B78}"/>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4620000"/>
          <a:lstStyle/>
          <a:p>
            <a:pPr>
              <a:defRPr sz="1700" b="0" i="0" u="none" strike="noStrike" baseline="0">
                <a:solidFill>
                  <a:srgbClr val="000000"/>
                </a:solidFill>
                <a:latin typeface="Calibri"/>
              </a:defRPr>
            </a:pPr>
            <a:endParaRPr lang="en-US"/>
          </a:p>
        </c:txPr>
        <c:crossAx val="2094734553"/>
        <c:crosses val="autoZero"/>
        <c:auto val="1"/>
        <c:lblAlgn val="ctr"/>
        <c:lblOffset val="100"/>
        <c:noMultiLvlLbl val="1"/>
      </c:catAx>
      <c:valAx>
        <c:axId val="2094734553"/>
        <c:scaling>
          <c:orientation val="minMax"/>
          <c:max val="70"/>
          <c:min val="0"/>
        </c:scaling>
        <c:delete val="0"/>
        <c:axPos val="l"/>
        <c:majorGridlines>
          <c:spPr>
            <a:ln w="12700" cap="flat">
              <a:solidFill>
                <a:srgbClr val="888888"/>
              </a:solidFill>
              <a:prstDash val="solid"/>
              <a:round/>
            </a:ln>
          </c:spPr>
        </c:majorGridlines>
        <c:numFmt formatCode="&quot;%&quot;?.#" sourceLinked="0"/>
        <c:majorTickMark val="out"/>
        <c:minorTickMark val="none"/>
        <c:tickLblPos val="none"/>
        <c:spPr>
          <a:ln w="12700" cap="flat">
            <a:solidFill>
              <a:srgbClr val="888888"/>
            </a:solidFill>
            <a:prstDash val="solid"/>
            <a:round/>
          </a:ln>
        </c:spPr>
        <c:txPr>
          <a:bodyPr rot="0"/>
          <a:lstStyle/>
          <a:p>
            <a:pPr>
              <a:defRPr sz="1800" b="0" i="0" u="none" strike="noStrike">
                <a:solidFill>
                  <a:srgbClr val="000000"/>
                </a:solidFill>
                <a:latin typeface="Calibri"/>
              </a:defRPr>
            </a:pPr>
            <a:endParaRPr lang="en-US"/>
          </a:p>
        </c:txPr>
        <c:crossAx val="2094734552"/>
        <c:crosses val="autoZero"/>
        <c:crossBetween val="between"/>
        <c:majorUnit val="10"/>
        <c:minorUnit val="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000" b="1" i="0" u="none" strike="noStrike">
                <a:solidFill>
                  <a:srgbClr val="595959"/>
                </a:solidFill>
                <a:latin typeface="Calibri"/>
              </a:defRPr>
            </a:pPr>
            <a:r>
              <a:rPr lang="en-US" sz="2000" b="1" i="0" u="none" strike="noStrike" dirty="0">
                <a:solidFill>
                  <a:srgbClr val="595959"/>
                </a:solidFill>
                <a:latin typeface="Calibri"/>
              </a:rPr>
              <a:t>Equip-</a:t>
            </a:r>
          </a:p>
          <a:p>
            <a:pPr>
              <a:defRPr sz="2000" b="1" i="0" u="none" strike="noStrike">
                <a:solidFill>
                  <a:srgbClr val="595959"/>
                </a:solidFill>
                <a:latin typeface="Calibri"/>
              </a:defRPr>
            </a:pPr>
            <a:r>
              <a:rPr lang="en-US" sz="2000" b="1" i="0" u="none" strike="noStrike" dirty="0" err="1">
                <a:solidFill>
                  <a:srgbClr val="595959"/>
                </a:solidFill>
                <a:latin typeface="Calibri"/>
              </a:rPr>
              <a:t>ment</a:t>
            </a:r>
            <a:r>
              <a:rPr lang="en-US" sz="2000" b="1" i="0" u="none" strike="noStrike" dirty="0">
                <a:solidFill>
                  <a:srgbClr val="595959"/>
                </a:solidFill>
                <a:latin typeface="Calibri"/>
              </a:rPr>
              <a:t>/</a:t>
            </a:r>
          </a:p>
          <a:p>
            <a:pPr>
              <a:defRPr sz="2000" b="1" i="0" u="none" strike="noStrike">
                <a:solidFill>
                  <a:srgbClr val="595959"/>
                </a:solidFill>
                <a:latin typeface="Calibri"/>
              </a:defRPr>
            </a:pPr>
            <a:r>
              <a:rPr lang="en-US" sz="2000" b="1" i="0" u="none" strike="noStrike" dirty="0">
                <a:solidFill>
                  <a:srgbClr val="595959"/>
                </a:solidFill>
                <a:latin typeface="Calibri"/>
              </a:rPr>
              <a:t>Facilities</a:t>
            </a:r>
          </a:p>
        </c:rich>
      </c:tx>
      <c:layout>
        <c:manualLayout>
          <c:xMode val="edge"/>
          <c:yMode val="edge"/>
          <c:x val="9.135398500289206E-2"/>
          <c:y val="0.28510070426641937"/>
          <c:w val="0.32699699999999998"/>
          <c:h val="0.102198"/>
        </c:manualLayout>
      </c:layout>
      <c:overlay val="1"/>
      <c:spPr>
        <a:noFill/>
        <a:effectLst/>
      </c:spPr>
    </c:title>
    <c:autoTitleDeleted val="0"/>
    <c:plotArea>
      <c:layout>
        <c:manualLayout>
          <c:layoutTarget val="inner"/>
          <c:xMode val="edge"/>
          <c:yMode val="edge"/>
          <c:x val="5.0000000000000001E-3"/>
          <c:y val="5.0000000000000001E-3"/>
          <c:w val="0.30397000000000002"/>
          <c:h val="0.98750000000000004"/>
        </c:manualLayout>
      </c:layout>
      <c:doughnutChart>
        <c:varyColors val="0"/>
        <c:ser>
          <c:idx val="0"/>
          <c:order val="0"/>
          <c:tx>
            <c:strRef>
              <c:f>Sheet1!$A$2</c:f>
              <c:strCache>
                <c:ptCount val="1"/>
                <c:pt idx="0">
                  <c:v>Investments</c:v>
                </c:pt>
              </c:strCache>
            </c:strRef>
          </c:tx>
          <c:spPr>
            <a:solidFill>
              <a:schemeClr val="accent1"/>
            </a:solidFill>
            <a:ln w="19050" cap="flat">
              <a:solidFill>
                <a:srgbClr val="FFFFFF"/>
              </a:solidFill>
              <a:prstDash val="solid"/>
              <a:round/>
            </a:ln>
            <a:effectLst/>
          </c:spPr>
          <c:dPt>
            <c:idx val="0"/>
            <c:bubble3D val="0"/>
            <c:extLst>
              <c:ext xmlns:c16="http://schemas.microsoft.com/office/drawing/2014/chart" uri="{C3380CC4-5D6E-409C-BE32-E72D297353CC}">
                <c16:uniqueId val="{00000001-4B07-2B46-905B-A19EF5CDCD08}"/>
              </c:ext>
            </c:extLst>
          </c:dPt>
          <c:dPt>
            <c:idx val="1"/>
            <c:bubble3D val="0"/>
            <c:spPr>
              <a:solidFill>
                <a:schemeClr val="accent2"/>
              </a:solidFill>
              <a:ln w="19050" cap="flat">
                <a:solidFill>
                  <a:srgbClr val="FFFFFF"/>
                </a:solidFill>
                <a:prstDash val="solid"/>
                <a:round/>
              </a:ln>
              <a:effectLst/>
            </c:spPr>
            <c:extLst>
              <c:ext xmlns:c16="http://schemas.microsoft.com/office/drawing/2014/chart" uri="{C3380CC4-5D6E-409C-BE32-E72D297353CC}">
                <c16:uniqueId val="{00000003-4B07-2B46-905B-A19EF5CDCD08}"/>
              </c:ext>
            </c:extLst>
          </c:dPt>
          <c:dPt>
            <c:idx val="2"/>
            <c:bubble3D val="0"/>
            <c:spPr>
              <a:solidFill>
                <a:schemeClr val="accent3"/>
              </a:solidFill>
              <a:ln w="19050" cap="flat">
                <a:solidFill>
                  <a:srgbClr val="FFFFFF"/>
                </a:solidFill>
                <a:prstDash val="solid"/>
                <a:round/>
              </a:ln>
              <a:effectLst/>
            </c:spPr>
            <c:extLst>
              <c:ext xmlns:c16="http://schemas.microsoft.com/office/drawing/2014/chart" uri="{C3380CC4-5D6E-409C-BE32-E72D297353CC}">
                <c16:uniqueId val="{00000005-4B07-2B46-905B-A19EF5CDCD08}"/>
              </c:ext>
            </c:extLst>
          </c:dPt>
          <c:dPt>
            <c:idx val="3"/>
            <c:bubble3D val="0"/>
            <c:spPr>
              <a:solidFill>
                <a:schemeClr val="accent4"/>
              </a:solidFill>
              <a:ln w="19050" cap="flat">
                <a:solidFill>
                  <a:srgbClr val="FFFFFF"/>
                </a:solidFill>
                <a:prstDash val="solid"/>
                <a:round/>
              </a:ln>
              <a:effectLst/>
            </c:spPr>
            <c:extLst>
              <c:ext xmlns:c16="http://schemas.microsoft.com/office/drawing/2014/chart" uri="{C3380CC4-5D6E-409C-BE32-E72D297353CC}">
                <c16:uniqueId val="{00000007-4B07-2B46-905B-A19EF5CDCD08}"/>
              </c:ext>
            </c:extLst>
          </c:dPt>
          <c:dLbls>
            <c:dLbl>
              <c:idx val="0"/>
              <c:numFmt formatCode="0%" sourceLinked="0"/>
              <c:spPr/>
              <c:txPr>
                <a:bodyPr/>
                <a:lstStyle/>
                <a:p>
                  <a:pPr>
                    <a:defRPr sz="14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1-4B07-2B46-905B-A19EF5CDCD08}"/>
                </c:ext>
              </c:extLst>
            </c:dLbl>
            <c:dLbl>
              <c:idx val="1"/>
              <c:numFmt formatCode="0%" sourceLinked="0"/>
              <c:spPr/>
              <c:txPr>
                <a:bodyPr/>
                <a:lstStyle/>
                <a:p>
                  <a:pPr>
                    <a:defRPr sz="14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3-4B07-2B46-905B-A19EF5CDCD08}"/>
                </c:ext>
              </c:extLst>
            </c:dLbl>
            <c:dLbl>
              <c:idx val="2"/>
              <c:numFmt formatCode="0%" sourceLinked="0"/>
              <c:spPr/>
              <c:txPr>
                <a:bodyPr/>
                <a:lstStyle/>
                <a:p>
                  <a:pPr>
                    <a:defRPr sz="14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5-4B07-2B46-905B-A19EF5CDCD08}"/>
                </c:ext>
              </c:extLst>
            </c:dLbl>
            <c:dLbl>
              <c:idx val="3"/>
              <c:numFmt formatCode="0%" sourceLinked="0"/>
              <c:spPr/>
              <c:txPr>
                <a:bodyPr/>
                <a:lstStyle/>
                <a:p>
                  <a:pPr>
                    <a:defRPr sz="14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7-4B07-2B46-905B-A19EF5CDCD08}"/>
                </c:ext>
              </c:extLst>
            </c:dLbl>
            <c:numFmt formatCode="0%" sourceLinked="0"/>
            <c:spPr>
              <a:noFill/>
              <a:ln>
                <a:noFill/>
              </a:ln>
              <a:effectLst/>
            </c:spPr>
            <c:txPr>
              <a:bodyPr/>
              <a:lstStyle/>
              <a:p>
                <a:pPr>
                  <a:defRPr sz="14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showLeaderLines val="1"/>
            <c:leaderLines>
              <c:spPr>
                <a:ln w="9525" cap="flat">
                  <a:solidFill>
                    <a:srgbClr val="A6A6A6"/>
                  </a:solidFill>
                  <a:prstDash val="solid"/>
                  <a:round/>
                </a:ln>
                <a:effectLst/>
              </c:spPr>
            </c:leaderLines>
            <c:extLst>
              <c:ext xmlns:c15="http://schemas.microsoft.com/office/drawing/2012/chart" uri="{CE6537A1-D6FC-4f65-9D91-7224C49458BB}"/>
            </c:extLst>
          </c:dLbls>
          <c:cat>
            <c:strRef>
              <c:f>Sheet1!$B$1:$E$1</c:f>
              <c:strCache>
                <c:ptCount val="4"/>
                <c:pt idx="0">
                  <c:v>Increase</c:v>
                </c:pt>
                <c:pt idx="1">
                  <c:v>Stay Same</c:v>
                </c:pt>
                <c:pt idx="2">
                  <c:v>Decreased</c:v>
                </c:pt>
                <c:pt idx="3">
                  <c:v>DNA</c:v>
                </c:pt>
              </c:strCache>
            </c:strRef>
          </c:cat>
          <c:val>
            <c:numRef>
              <c:f>Sheet1!$B$2:$E$2</c:f>
              <c:numCache>
                <c:formatCode>General</c:formatCode>
                <c:ptCount val="4"/>
                <c:pt idx="0">
                  <c:v>25</c:v>
                </c:pt>
                <c:pt idx="1">
                  <c:v>45</c:v>
                </c:pt>
                <c:pt idx="2">
                  <c:v>11</c:v>
                </c:pt>
                <c:pt idx="3">
                  <c:v>20</c:v>
                </c:pt>
              </c:numCache>
            </c:numRef>
          </c:val>
          <c:extLst>
            <c:ext xmlns:c16="http://schemas.microsoft.com/office/drawing/2014/chart" uri="{C3380CC4-5D6E-409C-BE32-E72D297353CC}">
              <c16:uniqueId val="{00000008-4B07-2B46-905B-A19EF5CDCD08}"/>
            </c:ext>
          </c:extLst>
        </c:ser>
        <c:dLbls>
          <c:showLegendKey val="0"/>
          <c:showVal val="0"/>
          <c:showCatName val="0"/>
          <c:showSerName val="0"/>
          <c:showPercent val="0"/>
          <c:showBubbleSize val="0"/>
          <c:showLeaderLines val="1"/>
        </c:dLbls>
        <c:firstSliceAng val="0"/>
        <c:holeSize val="54"/>
      </c:doughnutChart>
      <c:spPr>
        <a:noFill/>
        <a:ln w="12700" cap="flat">
          <a:noFill/>
          <a:miter lim="400000"/>
        </a:ln>
        <a:effectLst/>
      </c:spPr>
    </c:plotArea>
    <c:legend>
      <c:legendPos val="r"/>
      <c:layout>
        <c:manualLayout>
          <c:xMode val="edge"/>
          <c:yMode val="edge"/>
          <c:x val="0.29853200000000002"/>
          <c:y val="0.35759600000000002"/>
          <c:w val="0.70146799999999998"/>
          <c:h val="0.13770099999999999"/>
        </c:manualLayout>
      </c:layout>
      <c:overlay val="1"/>
      <c:spPr>
        <a:noFill/>
        <a:ln w="12700" cap="flat">
          <a:noFill/>
          <a:miter lim="400000"/>
        </a:ln>
        <a:effectLst/>
      </c:spPr>
      <c:txPr>
        <a:bodyPr rot="0"/>
        <a:lstStyle/>
        <a:p>
          <a:pPr>
            <a:defRPr sz="1800" b="0" i="0" u="none" strike="noStrike">
              <a:solidFill>
                <a:srgbClr val="595959"/>
              </a:solidFill>
              <a:latin typeface="Calibri"/>
            </a:defRPr>
          </a:pPr>
          <a:endParaRPr lang="en-US"/>
        </a:p>
      </c:txPr>
    </c:legend>
    <c:plotVisOnly val="1"/>
    <c:dispBlanksAs val="gap"/>
    <c:showDLblsOverMax val="1"/>
  </c:chart>
  <c:spPr>
    <a:noFill/>
    <a:ln>
      <a:noFill/>
    </a:ln>
    <a:effectLst/>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3.8106599999999997E-2"/>
          <c:y val="4.76836E-2"/>
          <c:w val="0.94777800000000001"/>
          <c:h val="0.76648700000000003"/>
        </c:manualLayout>
      </c:layout>
      <c:lineChart>
        <c:grouping val="standard"/>
        <c:varyColors val="0"/>
        <c:ser>
          <c:idx val="0"/>
          <c:order val="0"/>
          <c:tx>
            <c:strRef>
              <c:f>Sheet1!$B$1</c:f>
              <c:strCache>
                <c:ptCount val="1"/>
                <c:pt idx="0">
                  <c:v>Dissatisfied</c:v>
                </c:pt>
              </c:strCache>
            </c:strRef>
          </c:tx>
          <c:spPr>
            <a:ln w="31750" cap="rnd">
              <a:solidFill>
                <a:srgbClr val="C00000"/>
              </a:solidFill>
              <a:prstDash val="solid"/>
              <a:round/>
            </a:ln>
            <a:effectLst/>
          </c:spPr>
          <c:marker>
            <c:symbol val="circle"/>
            <c:size val="16"/>
            <c:spPr>
              <a:solidFill>
                <a:srgbClr val="C00000"/>
              </a:solidFill>
              <a:ln w="9525" cap="flat">
                <a:solidFill>
                  <a:srgbClr val="C00000"/>
                </a:solidFill>
                <a:prstDash val="solid"/>
                <a:round/>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Sheet1!$A$2:$A$33</c:f>
              <c:strCache>
                <c:ptCount val="32"/>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'12</c:v>
                </c:pt>
                <c:pt idx="12">
                  <c:v>Oct '12</c:v>
                </c:pt>
                <c:pt idx="13">
                  <c:v>May '13</c:v>
                </c:pt>
                <c:pt idx="14">
                  <c:v>Nov '13</c:v>
                </c:pt>
                <c:pt idx="15">
                  <c:v>June '14</c:v>
                </c:pt>
                <c:pt idx="16">
                  <c:v>Nov '14</c:v>
                </c:pt>
                <c:pt idx="17">
                  <c:v>June '15</c:v>
                </c:pt>
                <c:pt idx="18">
                  <c:v>Nov ' 15</c:v>
                </c:pt>
                <c:pt idx="19">
                  <c:v>June '16</c:v>
                </c:pt>
                <c:pt idx="20">
                  <c:v>Nov '16</c:v>
                </c:pt>
                <c:pt idx="21">
                  <c:v>July '17</c:v>
                </c:pt>
                <c:pt idx="22">
                  <c:v>Nov '17</c:v>
                </c:pt>
                <c:pt idx="23">
                  <c:v>June '18</c:v>
                </c:pt>
                <c:pt idx="24">
                  <c:v>Nov '18</c:v>
                </c:pt>
                <c:pt idx="25">
                  <c:v>June '19</c:v>
                </c:pt>
                <c:pt idx="26">
                  <c:v>Nov '19</c:v>
                </c:pt>
                <c:pt idx="27">
                  <c:v>June '20</c:v>
                </c:pt>
                <c:pt idx="28">
                  <c:v>Nov '20</c:v>
                </c:pt>
                <c:pt idx="29">
                  <c:v>June '21</c:v>
                </c:pt>
                <c:pt idx="30">
                  <c:v>Nov '21</c:v>
                </c:pt>
                <c:pt idx="31">
                  <c:v>June '22</c:v>
                </c:pt>
              </c:strCache>
            </c:strRef>
          </c:cat>
          <c:val>
            <c:numRef>
              <c:f>Sheet1!$B$2:$B$33</c:f>
              <c:numCache>
                <c:formatCode>General</c:formatCode>
                <c:ptCount val="32"/>
                <c:pt idx="0">
                  <c:v>67</c:v>
                </c:pt>
                <c:pt idx="1">
                  <c:v>69</c:v>
                </c:pt>
                <c:pt idx="2">
                  <c:v>77</c:v>
                </c:pt>
                <c:pt idx="3">
                  <c:v>80</c:v>
                </c:pt>
                <c:pt idx="4">
                  <c:v>78</c:v>
                </c:pt>
                <c:pt idx="5">
                  <c:v>81</c:v>
                </c:pt>
                <c:pt idx="6">
                  <c:v>80</c:v>
                </c:pt>
                <c:pt idx="7">
                  <c:v>82</c:v>
                </c:pt>
                <c:pt idx="8">
                  <c:v>76</c:v>
                </c:pt>
                <c:pt idx="9">
                  <c:v>66</c:v>
                </c:pt>
                <c:pt idx="10">
                  <c:v>71</c:v>
                </c:pt>
                <c:pt idx="11">
                  <c:v>56</c:v>
                </c:pt>
                <c:pt idx="12">
                  <c:v>57</c:v>
                </c:pt>
                <c:pt idx="13">
                  <c:v>44</c:v>
                </c:pt>
                <c:pt idx="14">
                  <c:v>43</c:v>
                </c:pt>
                <c:pt idx="15">
                  <c:v>34</c:v>
                </c:pt>
                <c:pt idx="16">
                  <c:v>29</c:v>
                </c:pt>
                <c:pt idx="17">
                  <c:v>34</c:v>
                </c:pt>
                <c:pt idx="18">
                  <c:v>28</c:v>
                </c:pt>
                <c:pt idx="19">
                  <c:v>32</c:v>
                </c:pt>
                <c:pt idx="20">
                  <c:v>29</c:v>
                </c:pt>
                <c:pt idx="21">
                  <c:v>20</c:v>
                </c:pt>
                <c:pt idx="22">
                  <c:v>21</c:v>
                </c:pt>
                <c:pt idx="23">
                  <c:v>15</c:v>
                </c:pt>
                <c:pt idx="24">
                  <c:v>14</c:v>
                </c:pt>
                <c:pt idx="25">
                  <c:v>19</c:v>
                </c:pt>
                <c:pt idx="26">
                  <c:v>18</c:v>
                </c:pt>
                <c:pt idx="27">
                  <c:v>73</c:v>
                </c:pt>
                <c:pt idx="28">
                  <c:v>55</c:v>
                </c:pt>
                <c:pt idx="29">
                  <c:v>48</c:v>
                </c:pt>
                <c:pt idx="30">
                  <c:v>52</c:v>
                </c:pt>
                <c:pt idx="31">
                  <c:v>55</c:v>
                </c:pt>
              </c:numCache>
            </c:numRef>
          </c:val>
          <c:smooth val="0"/>
          <c:extLst>
            <c:ext xmlns:c16="http://schemas.microsoft.com/office/drawing/2014/chart" uri="{C3380CC4-5D6E-409C-BE32-E72D297353CC}">
              <c16:uniqueId val="{00000000-38EB-614F-BD67-7954A4843A85}"/>
            </c:ext>
          </c:extLst>
        </c:ser>
        <c:ser>
          <c:idx val="1"/>
          <c:order val="1"/>
          <c:tx>
            <c:strRef>
              <c:f>Sheet1!$C$1</c:f>
              <c:strCache>
                <c:ptCount val="1"/>
                <c:pt idx="0">
                  <c:v>Satisfied</c:v>
                </c:pt>
              </c:strCache>
            </c:strRef>
          </c:tx>
          <c:spPr>
            <a:ln w="31750" cap="rnd">
              <a:solidFill>
                <a:srgbClr val="0070C0"/>
              </a:solidFill>
              <a:prstDash val="solid"/>
              <a:round/>
            </a:ln>
            <a:effectLst/>
          </c:spPr>
          <c:marker>
            <c:symbol val="circle"/>
            <c:size val="16"/>
            <c:spPr>
              <a:solidFill>
                <a:srgbClr val="0070C0"/>
              </a:solidFill>
              <a:ln w="9525" cap="flat">
                <a:solidFill>
                  <a:srgbClr val="0070C0"/>
                </a:solidFill>
                <a:prstDash val="solid"/>
                <a:round/>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Sheet1!$A$2:$A$33</c:f>
              <c:strCache>
                <c:ptCount val="32"/>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'12</c:v>
                </c:pt>
                <c:pt idx="12">
                  <c:v>Oct '12</c:v>
                </c:pt>
                <c:pt idx="13">
                  <c:v>May '13</c:v>
                </c:pt>
                <c:pt idx="14">
                  <c:v>Nov '13</c:v>
                </c:pt>
                <c:pt idx="15">
                  <c:v>June '14</c:v>
                </c:pt>
                <c:pt idx="16">
                  <c:v>Nov '14</c:v>
                </c:pt>
                <c:pt idx="17">
                  <c:v>June '15</c:v>
                </c:pt>
                <c:pt idx="18">
                  <c:v>Nov ' 15</c:v>
                </c:pt>
                <c:pt idx="19">
                  <c:v>June '16</c:v>
                </c:pt>
                <c:pt idx="20">
                  <c:v>Nov '16</c:v>
                </c:pt>
                <c:pt idx="21">
                  <c:v>July '17</c:v>
                </c:pt>
                <c:pt idx="22">
                  <c:v>Nov '17</c:v>
                </c:pt>
                <c:pt idx="23">
                  <c:v>June '18</c:v>
                </c:pt>
                <c:pt idx="24">
                  <c:v>Nov '18</c:v>
                </c:pt>
                <c:pt idx="25">
                  <c:v>June '19</c:v>
                </c:pt>
                <c:pt idx="26">
                  <c:v>Nov '19</c:v>
                </c:pt>
                <c:pt idx="27">
                  <c:v>June '20</c:v>
                </c:pt>
                <c:pt idx="28">
                  <c:v>Nov '20</c:v>
                </c:pt>
                <c:pt idx="29">
                  <c:v>June '21</c:v>
                </c:pt>
                <c:pt idx="30">
                  <c:v>Nov '21</c:v>
                </c:pt>
                <c:pt idx="31">
                  <c:v>June '22</c:v>
                </c:pt>
              </c:strCache>
            </c:strRef>
          </c:cat>
          <c:val>
            <c:numRef>
              <c:f>Sheet1!$C$2:$C$33</c:f>
              <c:numCache>
                <c:formatCode>General</c:formatCode>
                <c:ptCount val="32"/>
                <c:pt idx="0">
                  <c:v>31</c:v>
                </c:pt>
                <c:pt idx="1">
                  <c:v>29</c:v>
                </c:pt>
                <c:pt idx="2">
                  <c:v>19</c:v>
                </c:pt>
                <c:pt idx="3">
                  <c:v>18</c:v>
                </c:pt>
                <c:pt idx="4">
                  <c:v>20</c:v>
                </c:pt>
                <c:pt idx="5">
                  <c:v>18</c:v>
                </c:pt>
                <c:pt idx="6">
                  <c:v>18</c:v>
                </c:pt>
                <c:pt idx="7">
                  <c:v>17</c:v>
                </c:pt>
                <c:pt idx="8">
                  <c:v>22</c:v>
                </c:pt>
                <c:pt idx="9">
                  <c:v>32</c:v>
                </c:pt>
                <c:pt idx="10">
                  <c:v>27</c:v>
                </c:pt>
                <c:pt idx="11">
                  <c:v>43</c:v>
                </c:pt>
                <c:pt idx="12">
                  <c:v>41</c:v>
                </c:pt>
                <c:pt idx="13">
                  <c:v>54</c:v>
                </c:pt>
                <c:pt idx="14">
                  <c:v>55</c:v>
                </c:pt>
                <c:pt idx="15">
                  <c:v>62</c:v>
                </c:pt>
                <c:pt idx="16">
                  <c:v>69</c:v>
                </c:pt>
                <c:pt idx="17">
                  <c:v>66</c:v>
                </c:pt>
                <c:pt idx="18">
                  <c:v>70</c:v>
                </c:pt>
                <c:pt idx="19">
                  <c:v>66</c:v>
                </c:pt>
                <c:pt idx="20">
                  <c:v>67</c:v>
                </c:pt>
                <c:pt idx="21">
                  <c:v>79</c:v>
                </c:pt>
                <c:pt idx="22">
                  <c:v>76</c:v>
                </c:pt>
                <c:pt idx="23">
                  <c:v>82</c:v>
                </c:pt>
                <c:pt idx="24">
                  <c:v>84</c:v>
                </c:pt>
                <c:pt idx="25">
                  <c:v>81</c:v>
                </c:pt>
                <c:pt idx="26">
                  <c:v>82</c:v>
                </c:pt>
                <c:pt idx="27">
                  <c:v>11</c:v>
                </c:pt>
                <c:pt idx="28">
                  <c:v>29</c:v>
                </c:pt>
                <c:pt idx="29">
                  <c:v>52</c:v>
                </c:pt>
                <c:pt idx="30">
                  <c:v>48</c:v>
                </c:pt>
                <c:pt idx="31">
                  <c:v>45</c:v>
                </c:pt>
              </c:numCache>
            </c:numRef>
          </c:val>
          <c:smooth val="0"/>
          <c:extLst>
            <c:ext xmlns:c16="http://schemas.microsoft.com/office/drawing/2014/chart" uri="{C3380CC4-5D6E-409C-BE32-E72D297353CC}">
              <c16:uniqueId val="{00000001-38EB-614F-BD67-7954A4843A85}"/>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888888"/>
            </a:solidFill>
            <a:prstDash val="solid"/>
            <a:round/>
          </a:ln>
        </c:spPr>
        <c:txPr>
          <a:bodyPr rot="-3780000"/>
          <a:lstStyle/>
          <a:p>
            <a:pPr>
              <a:defRPr sz="1400" b="1" i="0" u="none" strike="noStrike">
                <a:solidFill>
                  <a:srgbClr val="404040"/>
                </a:solidFill>
                <a:latin typeface="Calibri"/>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solidFill>
                <a:srgbClr val="666666">
                  <a:alpha val="39000"/>
                </a:srgbClr>
              </a:solidFill>
              <a:prstDash val="solid"/>
              <a:round/>
            </a:ln>
          </c:spPr>
        </c:majorGridlines>
        <c:numFmt formatCode="&quot;%&quot;?.#" sourceLinked="0"/>
        <c:majorTickMark val="none"/>
        <c:minorTickMark val="none"/>
        <c:tickLblPos val="none"/>
        <c:spPr>
          <a:ln w="12700" cap="flat">
            <a:noFill/>
            <a:prstDash val="solid"/>
            <a:round/>
          </a:ln>
        </c:spPr>
        <c:txPr>
          <a:bodyPr rot="0"/>
          <a:lstStyle/>
          <a:p>
            <a:pPr>
              <a:defRPr sz="1000" b="0" i="0" u="none" strike="noStrike">
                <a:solidFill>
                  <a:srgbClr val="000000"/>
                </a:solidFill>
                <a:latin typeface="Calibri"/>
              </a:defRPr>
            </a:pPr>
            <a:endParaRPr lang="en-US"/>
          </a:p>
        </c:txPr>
        <c:crossAx val="2094734552"/>
        <c:crosses val="autoZero"/>
        <c:crossBetween val="between"/>
        <c:majorUnit val="22.5"/>
        <c:minorUnit val="11.25"/>
      </c:valAx>
      <c:spPr>
        <a:noFill/>
        <a:ln w="12700" cap="flat">
          <a:noFill/>
          <a:miter lim="400000"/>
        </a:ln>
        <a:effectLst/>
      </c:spPr>
    </c:plotArea>
    <c:legend>
      <c:legendPos val="r"/>
      <c:layout>
        <c:manualLayout>
          <c:xMode val="edge"/>
          <c:yMode val="edge"/>
          <c:x val="5.8562667227512646E-2"/>
          <c:y val="0.29657384238731632"/>
          <c:w val="0.357709"/>
          <c:h val="0.16209000000000001"/>
        </c:manualLayout>
      </c:layout>
      <c:overlay val="1"/>
      <c:spPr>
        <a:noFill/>
        <a:ln w="12700" cap="flat">
          <a:noFill/>
          <a:miter lim="400000"/>
        </a:ln>
        <a:effectLst/>
      </c:spPr>
      <c:txPr>
        <a:bodyPr rot="0"/>
        <a:lstStyle/>
        <a:p>
          <a:pPr>
            <a:defRPr sz="2000" b="0" i="0" u="none" strike="noStrike">
              <a:solidFill>
                <a:srgbClr val="404040"/>
              </a:solidFill>
              <a:latin typeface="Calibri"/>
            </a:defRPr>
          </a:pPr>
          <a:endParaRPr lang="en-US"/>
        </a:p>
      </c:txPr>
    </c:legend>
    <c:plotVisOnly val="1"/>
    <c:dispBlanksAs val="gap"/>
    <c:showDLblsOverMax val="1"/>
  </c:chart>
  <c:spPr>
    <a:noFill/>
    <a:ln w="12700" cap="flat">
      <a:solidFill>
        <a:srgbClr val="BFBFBF"/>
      </a:solidFill>
      <a:prstDash val="solid"/>
      <a:round/>
    </a:ln>
    <a:effectLst/>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460100079249093E-2"/>
          <c:y val="0.22738480225126959"/>
          <c:w val="0.91989843028624207"/>
          <c:h val="0.59458140165132278"/>
        </c:manualLayout>
      </c:layout>
      <c:barChart>
        <c:barDir val="bar"/>
        <c:grouping val="percentStacked"/>
        <c:varyColors val="0"/>
        <c:ser>
          <c:idx val="0"/>
          <c:order val="0"/>
          <c:tx>
            <c:strRef>
              <c:f>Sheet1!$A$2</c:f>
              <c:strCache>
                <c:ptCount val="1"/>
                <c:pt idx="0">
                  <c:v>1 - Extremely Concerned</c:v>
                </c:pt>
              </c:strCache>
            </c:strRef>
          </c:tx>
          <c:spPr>
            <a:solidFill>
              <a:srgbClr val="C00000"/>
            </a:solidFill>
            <a:ln w="47625">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June 21</c:v>
                </c:pt>
                <c:pt idx="1">
                  <c:v>Nov 21</c:v>
                </c:pt>
                <c:pt idx="2">
                  <c:v>June 22</c:v>
                </c:pt>
              </c:strCache>
            </c:strRef>
          </c:cat>
          <c:val>
            <c:numRef>
              <c:f>Sheet1!$B$2:$D$2</c:f>
              <c:numCache>
                <c:formatCode>0%</c:formatCode>
                <c:ptCount val="3"/>
                <c:pt idx="0">
                  <c:v>0.4</c:v>
                </c:pt>
                <c:pt idx="1">
                  <c:v>0.47</c:v>
                </c:pt>
                <c:pt idx="2">
                  <c:v>0.53</c:v>
                </c:pt>
              </c:numCache>
            </c:numRef>
          </c:val>
          <c:extLst>
            <c:ext xmlns:c16="http://schemas.microsoft.com/office/drawing/2014/chart" uri="{C3380CC4-5D6E-409C-BE32-E72D297353CC}">
              <c16:uniqueId val="{00000000-51D2-3C42-86AD-D664D440B612}"/>
            </c:ext>
          </c:extLst>
        </c:ser>
        <c:ser>
          <c:idx val="1"/>
          <c:order val="1"/>
          <c:tx>
            <c:strRef>
              <c:f>Sheet1!$A$3</c:f>
              <c:strCache>
                <c:ptCount val="1"/>
                <c:pt idx="0">
                  <c:v>2</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June 21</c:v>
                </c:pt>
                <c:pt idx="1">
                  <c:v>Nov 21</c:v>
                </c:pt>
                <c:pt idx="2">
                  <c:v>June 22</c:v>
                </c:pt>
              </c:strCache>
            </c:strRef>
          </c:cat>
          <c:val>
            <c:numRef>
              <c:f>Sheet1!$B$3:$D$3</c:f>
              <c:numCache>
                <c:formatCode>0%</c:formatCode>
                <c:ptCount val="3"/>
                <c:pt idx="0">
                  <c:v>0.27</c:v>
                </c:pt>
                <c:pt idx="1">
                  <c:v>0.23</c:v>
                </c:pt>
                <c:pt idx="2">
                  <c:v>0.2</c:v>
                </c:pt>
              </c:numCache>
            </c:numRef>
          </c:val>
          <c:extLst>
            <c:ext xmlns:c16="http://schemas.microsoft.com/office/drawing/2014/chart" uri="{C3380CC4-5D6E-409C-BE32-E72D297353CC}">
              <c16:uniqueId val="{00000000-0121-E24C-AC56-24531B981E00}"/>
            </c:ext>
          </c:extLst>
        </c:ser>
        <c:ser>
          <c:idx val="2"/>
          <c:order val="2"/>
          <c:tx>
            <c:strRef>
              <c:f>Sheet1!$A$4</c:f>
              <c:strCache>
                <c:ptCount val="1"/>
                <c:pt idx="0">
                  <c:v>3</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June 21</c:v>
                </c:pt>
                <c:pt idx="1">
                  <c:v>Nov 21</c:v>
                </c:pt>
                <c:pt idx="2">
                  <c:v>June 22</c:v>
                </c:pt>
              </c:strCache>
            </c:strRef>
          </c:cat>
          <c:val>
            <c:numRef>
              <c:f>Sheet1!$B$4:$D$4</c:f>
              <c:numCache>
                <c:formatCode>0%</c:formatCode>
                <c:ptCount val="3"/>
                <c:pt idx="0">
                  <c:v>0.2</c:v>
                </c:pt>
                <c:pt idx="1">
                  <c:v>0.19</c:v>
                </c:pt>
                <c:pt idx="2">
                  <c:v>0.14000000000000001</c:v>
                </c:pt>
              </c:numCache>
            </c:numRef>
          </c:val>
          <c:extLst>
            <c:ext xmlns:c16="http://schemas.microsoft.com/office/drawing/2014/chart" uri="{C3380CC4-5D6E-409C-BE32-E72D297353CC}">
              <c16:uniqueId val="{00000001-0121-E24C-AC56-24531B981E00}"/>
            </c:ext>
          </c:extLst>
        </c:ser>
        <c:ser>
          <c:idx val="3"/>
          <c:order val="3"/>
          <c:tx>
            <c:strRef>
              <c:f>Sheet1!$A$5</c:f>
              <c:strCache>
                <c:ptCount val="1"/>
                <c:pt idx="0">
                  <c:v>4</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June 21</c:v>
                </c:pt>
                <c:pt idx="1">
                  <c:v>Nov 21</c:v>
                </c:pt>
                <c:pt idx="2">
                  <c:v>June 22</c:v>
                </c:pt>
              </c:strCache>
            </c:strRef>
          </c:cat>
          <c:val>
            <c:numRef>
              <c:f>Sheet1!$B$5:$D$5</c:f>
              <c:numCache>
                <c:formatCode>0%</c:formatCode>
                <c:ptCount val="3"/>
                <c:pt idx="0">
                  <c:v>0.08</c:v>
                </c:pt>
                <c:pt idx="1">
                  <c:v>0.06</c:v>
                </c:pt>
                <c:pt idx="2">
                  <c:v>7.0000000000000007E-2</c:v>
                </c:pt>
              </c:numCache>
            </c:numRef>
          </c:val>
          <c:extLst>
            <c:ext xmlns:c16="http://schemas.microsoft.com/office/drawing/2014/chart" uri="{C3380CC4-5D6E-409C-BE32-E72D297353CC}">
              <c16:uniqueId val="{00000002-0121-E24C-AC56-24531B981E00}"/>
            </c:ext>
          </c:extLst>
        </c:ser>
        <c:ser>
          <c:idx val="4"/>
          <c:order val="4"/>
          <c:tx>
            <c:strRef>
              <c:f>Sheet1!$A$6</c:f>
              <c:strCache>
                <c:ptCount val="1"/>
                <c:pt idx="0">
                  <c:v>5 - Not Concerned At All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June 21</c:v>
                </c:pt>
                <c:pt idx="1">
                  <c:v>Nov 21</c:v>
                </c:pt>
                <c:pt idx="2">
                  <c:v>June 22</c:v>
                </c:pt>
              </c:strCache>
            </c:strRef>
          </c:cat>
          <c:val>
            <c:numRef>
              <c:f>Sheet1!$B$6:$D$6</c:f>
              <c:numCache>
                <c:formatCode>0%</c:formatCode>
                <c:ptCount val="3"/>
                <c:pt idx="0">
                  <c:v>0.06</c:v>
                </c:pt>
                <c:pt idx="1">
                  <c:v>0.06</c:v>
                </c:pt>
                <c:pt idx="2">
                  <c:v>0.06</c:v>
                </c:pt>
              </c:numCache>
            </c:numRef>
          </c:val>
          <c:extLst>
            <c:ext xmlns:c16="http://schemas.microsoft.com/office/drawing/2014/chart" uri="{C3380CC4-5D6E-409C-BE32-E72D297353CC}">
              <c16:uniqueId val="{00000003-0121-E24C-AC56-24531B981E00}"/>
            </c:ext>
          </c:extLst>
        </c:ser>
        <c:dLbls>
          <c:dLblPos val="ctr"/>
          <c:showLegendKey val="0"/>
          <c:showVal val="1"/>
          <c:showCatName val="0"/>
          <c:showSerName val="0"/>
          <c:showPercent val="0"/>
          <c:showBubbleSize val="0"/>
        </c:dLbls>
        <c:gapWidth val="219"/>
        <c:overlap val="100"/>
        <c:axId val="1183092607"/>
        <c:axId val="1233610159"/>
      </c:barChart>
      <c:valAx>
        <c:axId val="123361015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83092607"/>
        <c:crosses val="autoZero"/>
        <c:crossBetween val="between"/>
        <c:majorUnit val="0.2"/>
      </c:valAx>
      <c:catAx>
        <c:axId val="1183092607"/>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1740000" spcFirstLastPara="1" vertOverflow="ellipsis" vert="horz" wrap="square" anchor="ctr" anchorCtr="0"/>
          <a:lstStyle/>
          <a:p>
            <a:pPr>
              <a:defRPr sz="1400" b="1" i="0" u="none" strike="noStrike" kern="1200" baseline="0">
                <a:solidFill>
                  <a:schemeClr val="tx1">
                    <a:lumMod val="65000"/>
                    <a:lumOff val="35000"/>
                  </a:schemeClr>
                </a:solidFill>
                <a:latin typeface="+mn-lt"/>
                <a:ea typeface="+mn-ea"/>
                <a:cs typeface="+mn-cs"/>
              </a:defRPr>
            </a:pPr>
            <a:endParaRPr lang="en-US"/>
          </a:p>
        </c:txPr>
        <c:crossAx val="1233610159"/>
        <c:crosses val="autoZero"/>
        <c:auto val="1"/>
        <c:lblAlgn val="ctr"/>
        <c:lblOffset val="100"/>
        <c:noMultiLvlLbl val="0"/>
      </c:catAx>
      <c:spPr>
        <a:noFill/>
        <a:ln>
          <a:noFill/>
        </a:ln>
        <a:effectLst/>
      </c:spPr>
    </c:plotArea>
    <c:legend>
      <c:legendPos val="b"/>
      <c:layout>
        <c:manualLayout>
          <c:xMode val="edge"/>
          <c:yMode val="edge"/>
          <c:x val="7.7070541693022437E-2"/>
          <c:y val="0.91172889473824492"/>
          <c:w val="0.84585891661395496"/>
          <c:h val="8.1873684875792788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987510996720981E-2"/>
          <c:y val="6.9170483153891474E-2"/>
          <c:w val="0.92014222122857914"/>
          <c:h val="0.82487608372932986"/>
        </c:manualLayout>
      </c:layout>
      <c:lineChart>
        <c:grouping val="standard"/>
        <c:varyColors val="0"/>
        <c:ser>
          <c:idx val="0"/>
          <c:order val="0"/>
          <c:tx>
            <c:strRef>
              <c:f>Sheet1!$B$1</c:f>
              <c:strCache>
                <c:ptCount val="1"/>
                <c:pt idx="0">
                  <c:v>Pretty good/Excellent</c:v>
                </c:pt>
              </c:strCache>
            </c:strRef>
          </c:tx>
          <c:spPr>
            <a:ln w="47625" cap="rnd">
              <a:solidFill>
                <a:schemeClr val="accent1"/>
              </a:solidFill>
              <a:round/>
            </a:ln>
            <a:effectLst/>
          </c:spPr>
          <c:marker>
            <c:symbol val="circle"/>
            <c:size val="5"/>
            <c:spPr>
              <a:solidFill>
                <a:schemeClr val="accent1"/>
              </a:solidFill>
              <a:ln w="47625" cap="rnd">
                <a:solidFill>
                  <a:schemeClr val="accent1"/>
                </a:solidFill>
              </a:ln>
              <a:effectLst/>
            </c:spPr>
          </c:marker>
          <c:dLbls>
            <c:dLbl>
              <c:idx val="1"/>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95-7B48-A489-6F36F6E7077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Before COVID-19</c:v>
                </c:pt>
                <c:pt idx="1">
                  <c:v>May 2020</c:v>
                </c:pt>
                <c:pt idx="2">
                  <c:v>Nov 2020</c:v>
                </c:pt>
                <c:pt idx="3">
                  <c:v>June 2021 </c:v>
                </c:pt>
                <c:pt idx="4">
                  <c:v>Nov 2021</c:v>
                </c:pt>
                <c:pt idx="5">
                  <c:v>June 2022</c:v>
                </c:pt>
              </c:strCache>
            </c:strRef>
          </c:cat>
          <c:val>
            <c:numRef>
              <c:f>Sheet1!$B$2:$B$7</c:f>
              <c:numCache>
                <c:formatCode>0%</c:formatCode>
                <c:ptCount val="6"/>
                <c:pt idx="0">
                  <c:v>0.81</c:v>
                </c:pt>
                <c:pt idx="1">
                  <c:v>0.08</c:v>
                </c:pt>
                <c:pt idx="2">
                  <c:v>0.27</c:v>
                </c:pt>
                <c:pt idx="3">
                  <c:v>0.42</c:v>
                </c:pt>
                <c:pt idx="4">
                  <c:v>0.43</c:v>
                </c:pt>
                <c:pt idx="5">
                  <c:v>0.51</c:v>
                </c:pt>
              </c:numCache>
            </c:numRef>
          </c:val>
          <c:smooth val="0"/>
          <c:extLst>
            <c:ext xmlns:c16="http://schemas.microsoft.com/office/drawing/2014/chart" uri="{C3380CC4-5D6E-409C-BE32-E72D297353CC}">
              <c16:uniqueId val="{00000000-51D2-3C42-86AD-D664D440B612}"/>
            </c:ext>
          </c:extLst>
        </c:ser>
        <c:ser>
          <c:idx val="1"/>
          <c:order val="1"/>
          <c:tx>
            <c:strRef>
              <c:f>Sheet1!$C$1</c:f>
              <c:strCache>
                <c:ptCount val="1"/>
                <c:pt idx="0">
                  <c:v>Not so good/Poor</c:v>
                </c:pt>
              </c:strCache>
            </c:strRef>
          </c:tx>
          <c:spPr>
            <a:ln w="47625" cap="rnd">
              <a:solidFill>
                <a:schemeClr val="accent2"/>
              </a:solidFill>
              <a:round/>
            </a:ln>
            <a:effectLst/>
          </c:spPr>
          <c:marker>
            <c:symbol val="circle"/>
            <c:size val="5"/>
            <c:spPr>
              <a:solidFill>
                <a:schemeClr val="accent2"/>
              </a:solidFill>
              <a:ln w="47625" cap="rnd">
                <a:solidFill>
                  <a:schemeClr val="accent2"/>
                </a:solidFill>
              </a:ln>
              <a:effectLst/>
            </c:spPr>
          </c:marker>
          <c:dLbls>
            <c:dLbl>
              <c:idx val="0"/>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1D2-3C42-86AD-D664D440B612}"/>
                </c:ext>
              </c:extLst>
            </c:dLbl>
            <c:dLbl>
              <c:idx val="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95-7B48-A489-6F36F6E7077D}"/>
                </c:ext>
              </c:extLst>
            </c:dLbl>
            <c:dLbl>
              <c:idx val="4"/>
              <c:layout>
                <c:manualLayout>
                  <c:x val="-3.2378981540049985E-2"/>
                  <c:y val="5.23490048437821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D8A-9943-AC58-2263C8967E2E}"/>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Before COVID-19</c:v>
                </c:pt>
                <c:pt idx="1">
                  <c:v>May 2020</c:v>
                </c:pt>
                <c:pt idx="2">
                  <c:v>Nov 2020</c:v>
                </c:pt>
                <c:pt idx="3">
                  <c:v>June 2021 </c:v>
                </c:pt>
                <c:pt idx="4">
                  <c:v>Nov 2021</c:v>
                </c:pt>
                <c:pt idx="5">
                  <c:v>June 2022</c:v>
                </c:pt>
              </c:strCache>
            </c:strRef>
          </c:cat>
          <c:val>
            <c:numRef>
              <c:f>Sheet1!$C$2:$C$7</c:f>
              <c:numCache>
                <c:formatCode>0%</c:formatCode>
                <c:ptCount val="6"/>
                <c:pt idx="0">
                  <c:v>0.04</c:v>
                </c:pt>
                <c:pt idx="1">
                  <c:v>0.77</c:v>
                </c:pt>
                <c:pt idx="2">
                  <c:v>0.5</c:v>
                </c:pt>
                <c:pt idx="3">
                  <c:v>0.27</c:v>
                </c:pt>
                <c:pt idx="4">
                  <c:v>0.24</c:v>
                </c:pt>
                <c:pt idx="5">
                  <c:v>0.15</c:v>
                </c:pt>
              </c:numCache>
            </c:numRef>
          </c:val>
          <c:smooth val="0"/>
          <c:extLst>
            <c:ext xmlns:c16="http://schemas.microsoft.com/office/drawing/2014/chart" uri="{C3380CC4-5D6E-409C-BE32-E72D297353CC}">
              <c16:uniqueId val="{00000001-51D2-3C42-86AD-D664D440B612}"/>
            </c:ext>
          </c:extLst>
        </c:ser>
        <c:ser>
          <c:idx val="2"/>
          <c:order val="2"/>
          <c:tx>
            <c:strRef>
              <c:f>Sheet1!$D$1</c:f>
              <c:strCache>
                <c:ptCount val="1"/>
                <c:pt idx="0">
                  <c:v>Just Okay/Surviving</c:v>
                </c:pt>
              </c:strCache>
            </c:strRef>
          </c:tx>
          <c:spPr>
            <a:ln w="47625" cap="rnd">
              <a:solidFill>
                <a:schemeClr val="accent3"/>
              </a:solidFill>
              <a:round/>
            </a:ln>
            <a:effectLst/>
          </c:spPr>
          <c:marker>
            <c:symbol val="circle"/>
            <c:size val="5"/>
            <c:spPr>
              <a:solidFill>
                <a:schemeClr val="accent3"/>
              </a:solidFill>
              <a:ln w="47625" cap="rnd">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F95-7B48-A489-6F36F6E7077D}"/>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Before COVID-19</c:v>
                </c:pt>
                <c:pt idx="1">
                  <c:v>May 2020</c:v>
                </c:pt>
                <c:pt idx="2">
                  <c:v>Nov 2020</c:v>
                </c:pt>
                <c:pt idx="3">
                  <c:v>June 2021 </c:v>
                </c:pt>
                <c:pt idx="4">
                  <c:v>Nov 2021</c:v>
                </c:pt>
                <c:pt idx="5">
                  <c:v>June 2022</c:v>
                </c:pt>
              </c:strCache>
            </c:strRef>
          </c:cat>
          <c:val>
            <c:numRef>
              <c:f>Sheet1!$D$2:$D$7</c:f>
              <c:numCache>
                <c:formatCode>0%</c:formatCode>
                <c:ptCount val="6"/>
                <c:pt idx="0">
                  <c:v>0.15</c:v>
                </c:pt>
                <c:pt idx="1">
                  <c:v>0.16</c:v>
                </c:pt>
                <c:pt idx="2">
                  <c:v>0.24</c:v>
                </c:pt>
                <c:pt idx="3">
                  <c:v>0.31</c:v>
                </c:pt>
                <c:pt idx="4">
                  <c:v>0.33</c:v>
                </c:pt>
                <c:pt idx="5">
                  <c:v>0.34</c:v>
                </c:pt>
              </c:numCache>
            </c:numRef>
          </c:val>
          <c:smooth val="0"/>
          <c:extLst>
            <c:ext xmlns:c16="http://schemas.microsoft.com/office/drawing/2014/chart" uri="{C3380CC4-5D6E-409C-BE32-E72D297353CC}">
              <c16:uniqueId val="{00000003-51D2-3C42-86AD-D664D440B612}"/>
            </c:ext>
          </c:extLst>
        </c:ser>
        <c:dLbls>
          <c:showLegendKey val="0"/>
          <c:showVal val="1"/>
          <c:showCatName val="0"/>
          <c:showSerName val="0"/>
          <c:showPercent val="0"/>
          <c:showBubbleSize val="0"/>
        </c:dLbls>
        <c:marker val="1"/>
        <c:smooth val="0"/>
        <c:axId val="1183092607"/>
        <c:axId val="1233610159"/>
      </c:lineChart>
      <c:catAx>
        <c:axId val="11830926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1233610159"/>
        <c:crosses val="autoZero"/>
        <c:auto val="1"/>
        <c:lblAlgn val="ctr"/>
        <c:lblOffset val="100"/>
        <c:noMultiLvlLbl val="0"/>
      </c:catAx>
      <c:valAx>
        <c:axId val="123361015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83092607"/>
        <c:crosses val="autoZero"/>
        <c:crossBetween val="between"/>
        <c:majorUnit val="0.1"/>
      </c:valAx>
      <c:spPr>
        <a:noFill/>
        <a:ln>
          <a:noFill/>
        </a:ln>
        <a:effectLst/>
      </c:spPr>
    </c:plotArea>
    <c:legend>
      <c:legendPos val="b"/>
      <c:layout>
        <c:manualLayout>
          <c:xMode val="edge"/>
          <c:yMode val="edge"/>
          <c:x val="0.14659980932958172"/>
          <c:y val="3.7741615206262459E-3"/>
          <c:w val="0.76451044597610884"/>
          <c:h val="7.4957871033166312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987510996720981E-2"/>
          <c:y val="3.6406604181579573E-2"/>
          <c:w val="0.90427195345387923"/>
          <c:h val="0.86739301852183248"/>
        </c:manualLayout>
      </c:layout>
      <c:barChart>
        <c:barDir val="col"/>
        <c:grouping val="stacked"/>
        <c:varyColors val="0"/>
        <c:ser>
          <c:idx val="0"/>
          <c:order val="0"/>
          <c:tx>
            <c:strRef>
              <c:f>Sheet1!$B$1</c:f>
              <c:strCache>
                <c:ptCount val="1"/>
                <c:pt idx="0">
                  <c:v>Absolutely</c:v>
                </c:pt>
              </c:strCache>
            </c:strRef>
          </c:tx>
          <c:spPr>
            <a:solidFill>
              <a:schemeClr val="accent1"/>
            </a:solidFill>
            <a:ln w="47625">
              <a:noFill/>
            </a:ln>
            <a:effectLst/>
          </c:spPr>
          <c:invertIfNegative val="0"/>
          <c:dPt>
            <c:idx val="2"/>
            <c:invertIfNegative val="0"/>
            <c:bubble3D val="0"/>
            <c:spPr>
              <a:solidFill>
                <a:schemeClr val="accent3"/>
              </a:solidFill>
              <a:ln w="47625">
                <a:noFill/>
              </a:ln>
              <a:effectLst/>
            </c:spPr>
            <c:extLst>
              <c:ext xmlns:c16="http://schemas.microsoft.com/office/drawing/2014/chart" uri="{C3380CC4-5D6E-409C-BE32-E72D297353CC}">
                <c16:uniqueId val="{00000000-5F95-7B48-A489-6F36F6E7077D}"/>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 </c:v>
                </c:pt>
                <c:pt idx="2">
                  <c:v>Haven't Decided</c:v>
                </c:pt>
              </c:strCache>
            </c:strRef>
          </c:cat>
          <c:val>
            <c:numRef>
              <c:f>Sheet1!$B$2:$B$4</c:f>
              <c:numCache>
                <c:formatCode>0%</c:formatCode>
                <c:ptCount val="3"/>
                <c:pt idx="0">
                  <c:v>0.26</c:v>
                </c:pt>
                <c:pt idx="1">
                  <c:v>0.31</c:v>
                </c:pt>
                <c:pt idx="2">
                  <c:v>0.08</c:v>
                </c:pt>
              </c:numCache>
            </c:numRef>
          </c:val>
          <c:extLst>
            <c:ext xmlns:c16="http://schemas.microsoft.com/office/drawing/2014/chart" uri="{C3380CC4-5D6E-409C-BE32-E72D297353CC}">
              <c16:uniqueId val="{00000000-51D2-3C42-86AD-D664D440B612}"/>
            </c:ext>
          </c:extLst>
        </c:ser>
        <c:ser>
          <c:idx val="1"/>
          <c:order val="1"/>
          <c:tx>
            <c:strRef>
              <c:f>Sheet1!$C$1</c:f>
              <c:strCache>
                <c:ptCount val="1"/>
                <c:pt idx="0">
                  <c:v>Probably</c:v>
                </c:pt>
              </c:strCache>
            </c:strRef>
          </c:tx>
          <c:spPr>
            <a:solidFill>
              <a:schemeClr val="accent2"/>
            </a:solidFill>
            <a:ln w="47625">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0-0850-F64E-A581-C5BCC93A764E}"/>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 </c:v>
                </c:pt>
                <c:pt idx="2">
                  <c:v>Haven't Decided</c:v>
                </c:pt>
              </c:strCache>
            </c:strRef>
          </c:cat>
          <c:val>
            <c:numRef>
              <c:f>Sheet1!$C$2:$C$4</c:f>
              <c:numCache>
                <c:formatCode>0%</c:formatCode>
                <c:ptCount val="3"/>
                <c:pt idx="0">
                  <c:v>0.23</c:v>
                </c:pt>
                <c:pt idx="1">
                  <c:v>0.13</c:v>
                </c:pt>
              </c:numCache>
            </c:numRef>
          </c:val>
          <c:extLst>
            <c:ext xmlns:c16="http://schemas.microsoft.com/office/drawing/2014/chart" uri="{C3380CC4-5D6E-409C-BE32-E72D297353CC}">
              <c16:uniqueId val="{00000001-51D2-3C42-86AD-D664D440B612}"/>
            </c:ext>
          </c:extLst>
        </c:ser>
        <c:dLbls>
          <c:showLegendKey val="0"/>
          <c:showVal val="1"/>
          <c:showCatName val="0"/>
          <c:showSerName val="0"/>
          <c:showPercent val="0"/>
          <c:showBubbleSize val="0"/>
        </c:dLbls>
        <c:gapWidth val="219"/>
        <c:overlap val="100"/>
        <c:axId val="1183092607"/>
        <c:axId val="1233610159"/>
      </c:barChart>
      <c:catAx>
        <c:axId val="11830926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1233610159"/>
        <c:crosses val="autoZero"/>
        <c:auto val="1"/>
        <c:lblAlgn val="ctr"/>
        <c:lblOffset val="100"/>
        <c:noMultiLvlLbl val="0"/>
      </c:catAx>
      <c:valAx>
        <c:axId val="123361015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83092607"/>
        <c:crosses val="autoZero"/>
        <c:crossBetween val="between"/>
        <c:majorUnit val="0.2"/>
      </c:valAx>
      <c:spPr>
        <a:noFill/>
        <a:ln>
          <a:noFill/>
        </a:ln>
        <a:effectLst/>
      </c:spPr>
    </c:plotArea>
    <c:legend>
      <c:legendPos val="b"/>
      <c:layout>
        <c:manualLayout>
          <c:xMode val="edge"/>
          <c:yMode val="edge"/>
          <c:x val="0.22162289335543583"/>
          <c:y val="0.89069023307393602"/>
          <c:w val="0.27686039980805721"/>
          <c:h val="7.6705700986938033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27770901040417"/>
          <c:y val="9.0962441314553985E-3"/>
          <c:w val="0.48274469067405357"/>
          <c:h val="1"/>
        </c:manualLayout>
      </c:layout>
      <c:pieChart>
        <c:varyColors val="1"/>
        <c:ser>
          <c:idx val="0"/>
          <c:order val="0"/>
          <c:tx>
            <c:strRef>
              <c:f>Sheet1!$B$1</c:f>
              <c:strCache>
                <c:ptCount val="1"/>
                <c:pt idx="0">
                  <c:v>Column1</c:v>
                </c:pt>
              </c:strCache>
            </c:strRef>
          </c:tx>
          <c:spPr>
            <a:ln w="47625"/>
          </c:spPr>
          <c:dPt>
            <c:idx val="0"/>
            <c:bubble3D val="0"/>
            <c:spPr>
              <a:solidFill>
                <a:schemeClr val="accent1"/>
              </a:solidFill>
              <a:ln w="47625">
                <a:noFill/>
              </a:ln>
              <a:effectLst/>
            </c:spPr>
            <c:extLst>
              <c:ext xmlns:c16="http://schemas.microsoft.com/office/drawing/2014/chart" uri="{C3380CC4-5D6E-409C-BE32-E72D297353CC}">
                <c16:uniqueId val="{00000000-AA0F-554C-8C9A-761B170D06B6}"/>
              </c:ext>
            </c:extLst>
          </c:dPt>
          <c:dPt>
            <c:idx val="1"/>
            <c:bubble3D val="0"/>
            <c:spPr>
              <a:solidFill>
                <a:schemeClr val="accent2"/>
              </a:solidFill>
              <a:ln w="47625">
                <a:noFill/>
              </a:ln>
              <a:effectLst/>
            </c:spPr>
            <c:extLst>
              <c:ext xmlns:c16="http://schemas.microsoft.com/office/drawing/2014/chart" uri="{C3380CC4-5D6E-409C-BE32-E72D297353CC}">
                <c16:uniqueId val="{00000003-5F95-7B48-A489-6F36F6E7077D}"/>
              </c:ext>
            </c:extLst>
          </c:dPt>
          <c:dPt>
            <c:idx val="2"/>
            <c:bubble3D val="0"/>
            <c:spPr>
              <a:solidFill>
                <a:schemeClr val="accent3"/>
              </a:solidFill>
              <a:ln w="47625">
                <a:noFill/>
              </a:ln>
              <a:effectLst/>
            </c:spPr>
            <c:extLst>
              <c:ext xmlns:c16="http://schemas.microsoft.com/office/drawing/2014/chart" uri="{C3380CC4-5D6E-409C-BE32-E72D297353CC}">
                <c16:uniqueId val="{00000000-5F95-7B48-A489-6F36F6E7077D}"/>
              </c:ext>
            </c:extLst>
          </c:dPt>
          <c:dPt>
            <c:idx val="3"/>
            <c:bubble3D val="0"/>
            <c:spPr>
              <a:solidFill>
                <a:schemeClr val="accent4"/>
              </a:solidFill>
              <a:ln w="47625">
                <a:noFill/>
              </a:ln>
              <a:effectLst/>
            </c:spPr>
            <c:extLst>
              <c:ext xmlns:c16="http://schemas.microsoft.com/office/drawing/2014/chart" uri="{C3380CC4-5D6E-409C-BE32-E72D297353CC}">
                <c16:uniqueId val="{00000007-DF20-5144-B708-9B34DFE9D267}"/>
              </c:ext>
            </c:extLst>
          </c:dPt>
          <c:dPt>
            <c:idx val="4"/>
            <c:bubble3D val="0"/>
            <c:spPr>
              <a:solidFill>
                <a:schemeClr val="accent5"/>
              </a:solidFill>
              <a:ln w="47625">
                <a:noFill/>
              </a:ln>
              <a:effectLst/>
            </c:spPr>
            <c:extLst>
              <c:ext xmlns:c16="http://schemas.microsoft.com/office/drawing/2014/chart" uri="{C3380CC4-5D6E-409C-BE32-E72D297353CC}">
                <c16:uniqueId val="{00000009-DF20-5144-B708-9B34DFE9D267}"/>
              </c:ext>
            </c:extLst>
          </c:dPt>
          <c:dPt>
            <c:idx val="5"/>
            <c:bubble3D val="0"/>
            <c:spPr>
              <a:solidFill>
                <a:schemeClr val="accent6"/>
              </a:solidFill>
              <a:ln w="47625">
                <a:noFill/>
              </a:ln>
              <a:effectLst/>
            </c:spPr>
            <c:extLst>
              <c:ext xmlns:c16="http://schemas.microsoft.com/office/drawing/2014/chart" uri="{C3380CC4-5D6E-409C-BE32-E72D297353CC}">
                <c16:uniqueId val="{0000000B-DF20-5144-B708-9B34DFE9D267}"/>
              </c:ext>
            </c:extLst>
          </c:dPt>
          <c:dPt>
            <c:idx val="6"/>
            <c:bubble3D val="0"/>
            <c:spPr>
              <a:solidFill>
                <a:schemeClr val="accent1">
                  <a:lumMod val="60000"/>
                </a:schemeClr>
              </a:solidFill>
              <a:ln w="47625">
                <a:noFill/>
              </a:ln>
              <a:effectLst/>
            </c:spPr>
            <c:extLst>
              <c:ext xmlns:c16="http://schemas.microsoft.com/office/drawing/2014/chart" uri="{C3380CC4-5D6E-409C-BE32-E72D297353CC}">
                <c16:uniqueId val="{0000000D-DF20-5144-B708-9B34DFE9D267}"/>
              </c:ext>
            </c:extLst>
          </c:dPt>
          <c:dPt>
            <c:idx val="7"/>
            <c:bubble3D val="0"/>
            <c:spPr>
              <a:solidFill>
                <a:schemeClr val="accent2">
                  <a:lumMod val="60000"/>
                </a:schemeClr>
              </a:solidFill>
              <a:ln w="47625">
                <a:noFill/>
              </a:ln>
              <a:effectLst/>
            </c:spPr>
            <c:extLst>
              <c:ext xmlns:c16="http://schemas.microsoft.com/office/drawing/2014/chart" uri="{C3380CC4-5D6E-409C-BE32-E72D297353CC}">
                <c16:uniqueId val="{0000000F-DF20-5144-B708-9B34DFE9D267}"/>
              </c:ext>
            </c:extLst>
          </c:dPt>
          <c:dLbls>
            <c:dLbl>
              <c:idx val="0"/>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A0F-554C-8C9A-761B170D06B6}"/>
                </c:ext>
              </c:extLst>
            </c:dLbl>
            <c:dLbl>
              <c:idx val="1"/>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95-7B48-A489-6F36F6E7077D}"/>
                </c:ext>
              </c:extLst>
            </c:dLbl>
            <c:dLbl>
              <c:idx val="2"/>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F95-7B48-A489-6F36F6E7077D}"/>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Already Fully Recovered</c:v>
                </c:pt>
                <c:pt idx="1">
                  <c:v>By Q3 2022</c:v>
                </c:pt>
                <c:pt idx="2">
                  <c:v>By Q4 2022</c:v>
                </c:pt>
                <c:pt idx="3">
                  <c:v>2023 or later</c:v>
                </c:pt>
                <c:pt idx="4">
                  <c:v>Not Sure I Will Ever Recover</c:v>
                </c:pt>
              </c:strCache>
            </c:strRef>
          </c:cat>
          <c:val>
            <c:numRef>
              <c:f>Sheet1!$B$2:$B$6</c:f>
              <c:numCache>
                <c:formatCode>0%</c:formatCode>
                <c:ptCount val="5"/>
                <c:pt idx="0">
                  <c:v>0.37</c:v>
                </c:pt>
                <c:pt idx="1">
                  <c:v>0.06</c:v>
                </c:pt>
                <c:pt idx="2">
                  <c:v>0.08</c:v>
                </c:pt>
                <c:pt idx="3">
                  <c:v>0.28999999999999998</c:v>
                </c:pt>
                <c:pt idx="4">
                  <c:v>0.21</c:v>
                </c:pt>
              </c:numCache>
            </c:numRef>
          </c:val>
          <c:extLst>
            <c:ext xmlns:c16="http://schemas.microsoft.com/office/drawing/2014/chart" uri="{C3380CC4-5D6E-409C-BE32-E72D297353CC}">
              <c16:uniqueId val="{00000000-51D2-3C42-86AD-D664D440B61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5.0496306555863339E-2"/>
          <c:y val="0.21899398358655875"/>
          <c:w val="0.34200074886761039"/>
          <c:h val="0.61094968073020739"/>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200" b="1" i="0" u="none" strike="noStrike">
                <a:solidFill>
                  <a:srgbClr val="404040"/>
                </a:solidFill>
                <a:latin typeface="Calibri"/>
              </a:defRPr>
            </a:pPr>
            <a:r>
              <a:rPr lang="en-US" sz="2200" b="1" i="0" u="none" strike="noStrike">
                <a:solidFill>
                  <a:srgbClr val="404040"/>
                </a:solidFill>
                <a:latin typeface="Calibri"/>
              </a:rPr>
              <a:t>Over The Next Six Months ...</a:t>
            </a:r>
          </a:p>
        </c:rich>
      </c:tx>
      <c:layout>
        <c:manualLayout>
          <c:xMode val="edge"/>
          <c:yMode val="edge"/>
          <c:x val="0.28754600000000002"/>
          <c:y val="0"/>
          <c:w val="0.42490899999999998"/>
          <c:h val="0.11960899999999999"/>
        </c:manualLayout>
      </c:layout>
      <c:overlay val="1"/>
      <c:spPr>
        <a:noFill/>
        <a:effectLst/>
      </c:spPr>
    </c:title>
    <c:autoTitleDeleted val="0"/>
    <c:plotArea>
      <c:layout>
        <c:manualLayout>
          <c:layoutTarget val="inner"/>
          <c:xMode val="edge"/>
          <c:yMode val="edge"/>
          <c:x val="1.54666E-2"/>
          <c:y val="0.11960899999999999"/>
          <c:w val="0.97953299999999999"/>
          <c:h val="0.70226299999999997"/>
        </c:manualLayout>
      </c:layout>
      <c:lineChart>
        <c:grouping val="standard"/>
        <c:varyColors val="0"/>
        <c:ser>
          <c:idx val="0"/>
          <c:order val="0"/>
          <c:tx>
            <c:strRef>
              <c:f>Sheet1!$B$1</c:f>
              <c:strCache>
                <c:ptCount val="1"/>
                <c:pt idx="0">
                  <c:v>Increase</c:v>
                </c:pt>
              </c:strCache>
            </c:strRef>
          </c:tx>
          <c:spPr>
            <a:ln w="31750" cap="rnd">
              <a:solidFill>
                <a:schemeClr val="accent1"/>
              </a:solidFill>
              <a:prstDash val="solid"/>
              <a:round/>
            </a:ln>
            <a:effectLst/>
          </c:spPr>
          <c:marker>
            <c:symbol val="circle"/>
            <c:size val="16"/>
            <c:spPr>
              <a:solidFill>
                <a:schemeClr val="accent1"/>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June '11</c:v>
                </c:pt>
                <c:pt idx="1">
                  <c:v>Oct '11</c:v>
                </c:pt>
                <c:pt idx="2">
                  <c:v>June '12</c:v>
                </c:pt>
                <c:pt idx="3">
                  <c:v>Oct '12</c:v>
                </c:pt>
                <c:pt idx="4">
                  <c:v>May '13</c:v>
                </c:pt>
                <c:pt idx="5">
                  <c:v>Nov '13</c:v>
                </c:pt>
                <c:pt idx="6">
                  <c:v>June '14</c:v>
                </c:pt>
                <c:pt idx="7">
                  <c:v>Nov '14</c:v>
                </c:pt>
                <c:pt idx="8">
                  <c:v>June '15</c:v>
                </c:pt>
                <c:pt idx="9">
                  <c:v>Nov '15</c:v>
                </c:pt>
                <c:pt idx="10">
                  <c:v>June '16</c:v>
                </c:pt>
                <c:pt idx="11">
                  <c:v>Nov '16</c:v>
                </c:pt>
                <c:pt idx="12">
                  <c:v>July '17</c:v>
                </c:pt>
                <c:pt idx="13">
                  <c:v>Nov '17</c:v>
                </c:pt>
                <c:pt idx="14">
                  <c:v>June '18</c:v>
                </c:pt>
                <c:pt idx="15">
                  <c:v>Nov '18</c:v>
                </c:pt>
                <c:pt idx="16">
                  <c:v>June '19</c:v>
                </c:pt>
                <c:pt idx="17">
                  <c:v>Nov '19</c:v>
                </c:pt>
                <c:pt idx="18">
                  <c:v>June '21</c:v>
                </c:pt>
                <c:pt idx="19">
                  <c:v>Nov '21</c:v>
                </c:pt>
                <c:pt idx="20">
                  <c:v>June '22</c:v>
                </c:pt>
              </c:strCache>
            </c:strRef>
          </c:cat>
          <c:val>
            <c:numRef>
              <c:f>Sheet1!$B$2:$B$22</c:f>
              <c:numCache>
                <c:formatCode>General</c:formatCode>
                <c:ptCount val="21"/>
                <c:pt idx="0">
                  <c:v>43</c:v>
                </c:pt>
                <c:pt idx="1">
                  <c:v>39</c:v>
                </c:pt>
                <c:pt idx="2">
                  <c:v>44</c:v>
                </c:pt>
                <c:pt idx="3">
                  <c:v>42</c:v>
                </c:pt>
                <c:pt idx="4">
                  <c:v>50</c:v>
                </c:pt>
                <c:pt idx="5">
                  <c:v>48</c:v>
                </c:pt>
                <c:pt idx="6">
                  <c:v>62</c:v>
                </c:pt>
                <c:pt idx="7">
                  <c:v>61</c:v>
                </c:pt>
                <c:pt idx="8">
                  <c:v>66</c:v>
                </c:pt>
                <c:pt idx="9">
                  <c:v>63</c:v>
                </c:pt>
                <c:pt idx="10">
                  <c:v>60</c:v>
                </c:pt>
                <c:pt idx="11">
                  <c:v>62</c:v>
                </c:pt>
                <c:pt idx="12">
                  <c:v>61</c:v>
                </c:pt>
                <c:pt idx="13">
                  <c:v>57</c:v>
                </c:pt>
                <c:pt idx="14">
                  <c:v>68</c:v>
                </c:pt>
                <c:pt idx="15">
                  <c:v>58</c:v>
                </c:pt>
                <c:pt idx="16">
                  <c:v>59</c:v>
                </c:pt>
                <c:pt idx="17">
                  <c:v>60</c:v>
                </c:pt>
                <c:pt idx="18">
                  <c:v>57</c:v>
                </c:pt>
                <c:pt idx="19">
                  <c:v>53</c:v>
                </c:pt>
                <c:pt idx="20">
                  <c:v>50</c:v>
                </c:pt>
              </c:numCache>
            </c:numRef>
          </c:val>
          <c:smooth val="0"/>
          <c:extLst>
            <c:ext xmlns:c16="http://schemas.microsoft.com/office/drawing/2014/chart" uri="{C3380CC4-5D6E-409C-BE32-E72D297353CC}">
              <c16:uniqueId val="{00000000-61A2-EE48-993F-5BE07F4EDA3F}"/>
            </c:ext>
          </c:extLst>
        </c:ser>
        <c:ser>
          <c:idx val="1"/>
          <c:order val="1"/>
          <c:tx>
            <c:strRef>
              <c:f>Sheet1!$C$1</c:f>
              <c:strCache>
                <c:ptCount val="1"/>
                <c:pt idx="0">
                  <c:v>Decrease</c:v>
                </c:pt>
              </c:strCache>
            </c:strRef>
          </c:tx>
          <c:spPr>
            <a:ln w="31750" cap="rnd">
              <a:solidFill>
                <a:schemeClr val="accent2"/>
              </a:solidFill>
              <a:prstDash val="solid"/>
              <a:round/>
            </a:ln>
            <a:effectLst/>
          </c:spPr>
          <c:marker>
            <c:symbol val="circle"/>
            <c:size val="16"/>
            <c:spPr>
              <a:solidFill>
                <a:schemeClr val="accent2"/>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June '11</c:v>
                </c:pt>
                <c:pt idx="1">
                  <c:v>Oct '11</c:v>
                </c:pt>
                <c:pt idx="2">
                  <c:v>June '12</c:v>
                </c:pt>
                <c:pt idx="3">
                  <c:v>Oct '12</c:v>
                </c:pt>
                <c:pt idx="4">
                  <c:v>May '13</c:v>
                </c:pt>
                <c:pt idx="5">
                  <c:v>Nov '13</c:v>
                </c:pt>
                <c:pt idx="6">
                  <c:v>June '14</c:v>
                </c:pt>
                <c:pt idx="7">
                  <c:v>Nov '14</c:v>
                </c:pt>
                <c:pt idx="8">
                  <c:v>June '15</c:v>
                </c:pt>
                <c:pt idx="9">
                  <c:v>Nov '15</c:v>
                </c:pt>
                <c:pt idx="10">
                  <c:v>June '16</c:v>
                </c:pt>
                <c:pt idx="11">
                  <c:v>Nov '16</c:v>
                </c:pt>
                <c:pt idx="12">
                  <c:v>July '17</c:v>
                </c:pt>
                <c:pt idx="13">
                  <c:v>Nov '17</c:v>
                </c:pt>
                <c:pt idx="14">
                  <c:v>June '18</c:v>
                </c:pt>
                <c:pt idx="15">
                  <c:v>Nov '18</c:v>
                </c:pt>
                <c:pt idx="16">
                  <c:v>June '19</c:v>
                </c:pt>
                <c:pt idx="17">
                  <c:v>Nov '19</c:v>
                </c:pt>
                <c:pt idx="18">
                  <c:v>June '21</c:v>
                </c:pt>
                <c:pt idx="19">
                  <c:v>Nov '21</c:v>
                </c:pt>
                <c:pt idx="20">
                  <c:v>June '22</c:v>
                </c:pt>
              </c:strCache>
            </c:strRef>
          </c:cat>
          <c:val>
            <c:numRef>
              <c:f>Sheet1!$C$2:$C$22</c:f>
              <c:numCache>
                <c:formatCode>General</c:formatCode>
                <c:ptCount val="21"/>
                <c:pt idx="0">
                  <c:v>9</c:v>
                </c:pt>
                <c:pt idx="1">
                  <c:v>16</c:v>
                </c:pt>
                <c:pt idx="2">
                  <c:v>10</c:v>
                </c:pt>
                <c:pt idx="3">
                  <c:v>11</c:v>
                </c:pt>
                <c:pt idx="4">
                  <c:v>6</c:v>
                </c:pt>
                <c:pt idx="5">
                  <c:v>7</c:v>
                </c:pt>
                <c:pt idx="6">
                  <c:v>3</c:v>
                </c:pt>
                <c:pt idx="7">
                  <c:v>5</c:v>
                </c:pt>
                <c:pt idx="8">
                  <c:v>5</c:v>
                </c:pt>
                <c:pt idx="9">
                  <c:v>5</c:v>
                </c:pt>
                <c:pt idx="10">
                  <c:v>4</c:v>
                </c:pt>
                <c:pt idx="11">
                  <c:v>6</c:v>
                </c:pt>
                <c:pt idx="12">
                  <c:v>5</c:v>
                </c:pt>
                <c:pt idx="13">
                  <c:v>8</c:v>
                </c:pt>
                <c:pt idx="14">
                  <c:v>3</c:v>
                </c:pt>
                <c:pt idx="15">
                  <c:v>7</c:v>
                </c:pt>
                <c:pt idx="16">
                  <c:v>7</c:v>
                </c:pt>
                <c:pt idx="17">
                  <c:v>6</c:v>
                </c:pt>
                <c:pt idx="18">
                  <c:v>11</c:v>
                </c:pt>
                <c:pt idx="19">
                  <c:v>13</c:v>
                </c:pt>
                <c:pt idx="20">
                  <c:v>13</c:v>
                </c:pt>
              </c:numCache>
            </c:numRef>
          </c:val>
          <c:smooth val="0"/>
          <c:extLst>
            <c:ext xmlns:c16="http://schemas.microsoft.com/office/drawing/2014/chart" uri="{C3380CC4-5D6E-409C-BE32-E72D297353CC}">
              <c16:uniqueId val="{00000001-61A2-EE48-993F-5BE07F4EDA3F}"/>
            </c:ext>
          </c:extLst>
        </c:ser>
        <c:ser>
          <c:idx val="2"/>
          <c:order val="2"/>
          <c:tx>
            <c:strRef>
              <c:f>Sheet1!$D$1</c:f>
              <c:strCache>
                <c:ptCount val="1"/>
                <c:pt idx="0">
                  <c:v>No Change</c:v>
                </c:pt>
              </c:strCache>
            </c:strRef>
          </c:tx>
          <c:spPr>
            <a:ln w="31750" cap="rnd">
              <a:solidFill>
                <a:schemeClr val="accent3"/>
              </a:solidFill>
              <a:prstDash val="solid"/>
              <a:round/>
            </a:ln>
            <a:effectLst/>
          </c:spPr>
          <c:marker>
            <c:symbol val="circle"/>
            <c:size val="16"/>
            <c:spPr>
              <a:solidFill>
                <a:schemeClr val="accent3"/>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June '11</c:v>
                </c:pt>
                <c:pt idx="1">
                  <c:v>Oct '11</c:v>
                </c:pt>
                <c:pt idx="2">
                  <c:v>June '12</c:v>
                </c:pt>
                <c:pt idx="3">
                  <c:v>Oct '12</c:v>
                </c:pt>
                <c:pt idx="4">
                  <c:v>May '13</c:v>
                </c:pt>
                <c:pt idx="5">
                  <c:v>Nov '13</c:v>
                </c:pt>
                <c:pt idx="6">
                  <c:v>June '14</c:v>
                </c:pt>
                <c:pt idx="7">
                  <c:v>Nov '14</c:v>
                </c:pt>
                <c:pt idx="8">
                  <c:v>June '15</c:v>
                </c:pt>
                <c:pt idx="9">
                  <c:v>Nov '15</c:v>
                </c:pt>
                <c:pt idx="10">
                  <c:v>June '16</c:v>
                </c:pt>
                <c:pt idx="11">
                  <c:v>Nov '16</c:v>
                </c:pt>
                <c:pt idx="12">
                  <c:v>July '17</c:v>
                </c:pt>
                <c:pt idx="13">
                  <c:v>Nov '17</c:v>
                </c:pt>
                <c:pt idx="14">
                  <c:v>June '18</c:v>
                </c:pt>
                <c:pt idx="15">
                  <c:v>Nov '18</c:v>
                </c:pt>
                <c:pt idx="16">
                  <c:v>June '19</c:v>
                </c:pt>
                <c:pt idx="17">
                  <c:v>Nov '19</c:v>
                </c:pt>
                <c:pt idx="18">
                  <c:v>June '21</c:v>
                </c:pt>
                <c:pt idx="19">
                  <c:v>Nov '21</c:v>
                </c:pt>
                <c:pt idx="20">
                  <c:v>June '22</c:v>
                </c:pt>
              </c:strCache>
            </c:strRef>
          </c:cat>
          <c:val>
            <c:numRef>
              <c:f>Sheet1!$D$2:$D$22</c:f>
              <c:numCache>
                <c:formatCode>General</c:formatCode>
                <c:ptCount val="21"/>
                <c:pt idx="0">
                  <c:v>40</c:v>
                </c:pt>
                <c:pt idx="1">
                  <c:v>40</c:v>
                </c:pt>
                <c:pt idx="2">
                  <c:v>38</c:v>
                </c:pt>
                <c:pt idx="3">
                  <c:v>40</c:v>
                </c:pt>
                <c:pt idx="4">
                  <c:v>35</c:v>
                </c:pt>
                <c:pt idx="5">
                  <c:v>37</c:v>
                </c:pt>
                <c:pt idx="6">
                  <c:v>29</c:v>
                </c:pt>
                <c:pt idx="7">
                  <c:v>29</c:v>
                </c:pt>
                <c:pt idx="8">
                  <c:v>25</c:v>
                </c:pt>
                <c:pt idx="9">
                  <c:v>26</c:v>
                </c:pt>
                <c:pt idx="10">
                  <c:v>30</c:v>
                </c:pt>
                <c:pt idx="11">
                  <c:v>26</c:v>
                </c:pt>
                <c:pt idx="12">
                  <c:v>32</c:v>
                </c:pt>
                <c:pt idx="13">
                  <c:v>37</c:v>
                </c:pt>
                <c:pt idx="14">
                  <c:v>26</c:v>
                </c:pt>
                <c:pt idx="15">
                  <c:v>31</c:v>
                </c:pt>
                <c:pt idx="16">
                  <c:v>33</c:v>
                </c:pt>
                <c:pt idx="17">
                  <c:v>32</c:v>
                </c:pt>
                <c:pt idx="18">
                  <c:v>28</c:v>
                </c:pt>
                <c:pt idx="19">
                  <c:v>30</c:v>
                </c:pt>
                <c:pt idx="20">
                  <c:v>32</c:v>
                </c:pt>
              </c:numCache>
            </c:numRef>
          </c:val>
          <c:smooth val="0"/>
          <c:extLst>
            <c:ext xmlns:c16="http://schemas.microsoft.com/office/drawing/2014/chart" uri="{C3380CC4-5D6E-409C-BE32-E72D297353CC}">
              <c16:uniqueId val="{00000002-61A2-EE48-993F-5BE07F4EDA3F}"/>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888888"/>
            </a:solidFill>
            <a:prstDash val="solid"/>
            <a:round/>
          </a:ln>
        </c:spPr>
        <c:txPr>
          <a:bodyPr rot="-3900000"/>
          <a:lstStyle/>
          <a:p>
            <a:pPr>
              <a:defRPr sz="1400" b="1" i="0" u="none" strike="noStrike">
                <a:solidFill>
                  <a:srgbClr val="404040"/>
                </a:solidFill>
                <a:latin typeface="Calibri"/>
              </a:defRPr>
            </a:pPr>
            <a:endParaRPr lang="en-US"/>
          </a:p>
        </c:txPr>
        <c:crossAx val="2094734553"/>
        <c:crosses val="autoZero"/>
        <c:auto val="1"/>
        <c:lblAlgn val="ctr"/>
        <c:lblOffset val="100"/>
        <c:noMultiLvlLbl val="1"/>
      </c:catAx>
      <c:valAx>
        <c:axId val="2094734553"/>
        <c:scaling>
          <c:orientation val="minMax"/>
          <c:min val="0"/>
        </c:scaling>
        <c:delete val="0"/>
        <c:axPos val="l"/>
        <c:majorGridlines>
          <c:spPr>
            <a:ln w="12700" cap="flat">
              <a:solidFill>
                <a:srgbClr val="666666">
                  <a:alpha val="39000"/>
                </a:srgbClr>
              </a:solidFill>
              <a:prstDash val="solid"/>
              <a:round/>
            </a:ln>
          </c:spPr>
        </c:majorGridlines>
        <c:numFmt formatCode="&quot;%&quot;?.#" sourceLinked="0"/>
        <c:majorTickMark val="none"/>
        <c:minorTickMark val="none"/>
        <c:tickLblPos val="none"/>
        <c:spPr>
          <a:ln w="12700" cap="flat">
            <a:noFill/>
            <a:prstDash val="solid"/>
            <a:round/>
          </a:ln>
        </c:spPr>
        <c:txPr>
          <a:bodyPr rot="0"/>
          <a:lstStyle/>
          <a:p>
            <a:pPr>
              <a:defRPr sz="1000" b="0" i="0" u="none" strike="noStrike">
                <a:solidFill>
                  <a:srgbClr val="000000"/>
                </a:solidFill>
                <a:latin typeface="Calibri"/>
              </a:defRPr>
            </a:pPr>
            <a:endParaRPr lang="en-US"/>
          </a:p>
        </c:txPr>
        <c:crossAx val="2094734552"/>
        <c:crosses val="autoZero"/>
        <c:crossBetween val="between"/>
        <c:majorUnit val="17.5"/>
        <c:minorUnit val="8.75"/>
      </c:valAx>
      <c:spPr>
        <a:noFill/>
        <a:ln w="12700" cap="flat">
          <a:noFill/>
          <a:miter lim="400000"/>
        </a:ln>
        <a:effectLst/>
      </c:spPr>
    </c:plotArea>
    <c:legend>
      <c:legendPos val="r"/>
      <c:layout>
        <c:manualLayout>
          <c:xMode val="edge"/>
          <c:yMode val="edge"/>
          <c:x val="0.33793947407541236"/>
          <c:y val="0.42091369838992582"/>
          <c:w val="0.55971300000000002"/>
          <c:h val="9.0499999999999997E-2"/>
        </c:manualLayout>
      </c:layout>
      <c:overlay val="1"/>
      <c:spPr>
        <a:noFill/>
        <a:ln w="12700" cap="flat">
          <a:noFill/>
          <a:miter lim="400000"/>
        </a:ln>
        <a:effectLst/>
      </c:spPr>
      <c:txPr>
        <a:bodyPr rot="0"/>
        <a:lstStyle/>
        <a:p>
          <a:pPr>
            <a:defRPr sz="2000" b="0" i="0" u="none" strike="noStrike">
              <a:solidFill>
                <a:srgbClr val="404040"/>
              </a:solidFill>
              <a:latin typeface="Calibri"/>
            </a:defRPr>
          </a:pPr>
          <a:endParaRPr lang="en-US"/>
        </a:p>
      </c:txPr>
    </c:legend>
    <c:plotVisOnly val="1"/>
    <c:dispBlanksAs val="gap"/>
    <c:showDLblsOverMax val="1"/>
  </c:chart>
  <c:spPr>
    <a:noFill/>
    <a:ln w="12700" cap="flat">
      <a:solidFill>
        <a:srgbClr val="BFBFBF"/>
      </a:solidFill>
      <a:prstDash val="solid"/>
      <a:round/>
    </a:ln>
    <a:effectLst/>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200" b="1" i="0" u="none" strike="noStrike">
                <a:solidFill>
                  <a:srgbClr val="404040"/>
                </a:solidFill>
                <a:latin typeface="Calibri"/>
              </a:defRPr>
            </a:pPr>
            <a:r>
              <a:rPr lang="en-US" sz="2200" b="1" i="0" u="none" strike="noStrike">
                <a:solidFill>
                  <a:srgbClr val="404040"/>
                </a:solidFill>
                <a:latin typeface="Calibri"/>
              </a:rPr>
              <a:t>Over The Next Six Months ...</a:t>
            </a:r>
          </a:p>
        </c:rich>
      </c:tx>
      <c:layout>
        <c:manualLayout>
          <c:xMode val="edge"/>
          <c:yMode val="edge"/>
          <c:x val="0.29059499999999999"/>
          <c:y val="0"/>
          <c:w val="0.41881000000000002"/>
          <c:h val="0.11951100000000001"/>
        </c:manualLayout>
      </c:layout>
      <c:overlay val="1"/>
      <c:spPr>
        <a:noFill/>
        <a:effectLst/>
      </c:spPr>
    </c:title>
    <c:autoTitleDeleted val="0"/>
    <c:plotArea>
      <c:layout>
        <c:manualLayout>
          <c:layoutTarget val="inner"/>
          <c:xMode val="edge"/>
          <c:yMode val="edge"/>
          <c:x val="1.5244600000000001E-2"/>
          <c:y val="0.11951100000000001"/>
          <c:w val="0.97975500000000004"/>
          <c:h val="0.70249499999999998"/>
        </c:manualLayout>
      </c:layout>
      <c:lineChart>
        <c:grouping val="standard"/>
        <c:varyColors val="0"/>
        <c:ser>
          <c:idx val="0"/>
          <c:order val="0"/>
          <c:tx>
            <c:strRef>
              <c:f>Sheet1!$B$1</c:f>
              <c:strCache>
                <c:ptCount val="1"/>
                <c:pt idx="0">
                  <c:v>Increase</c:v>
                </c:pt>
              </c:strCache>
            </c:strRef>
          </c:tx>
          <c:spPr>
            <a:ln w="31750" cap="rnd">
              <a:solidFill>
                <a:schemeClr val="accent1"/>
              </a:solidFill>
              <a:prstDash val="solid"/>
              <a:round/>
            </a:ln>
            <a:effectLst/>
          </c:spPr>
          <c:marker>
            <c:symbol val="circle"/>
            <c:size val="16"/>
            <c:spPr>
              <a:solidFill>
                <a:schemeClr val="accent1"/>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June '11</c:v>
                </c:pt>
                <c:pt idx="1">
                  <c:v>Oct '11</c:v>
                </c:pt>
                <c:pt idx="2">
                  <c:v>June '12</c:v>
                </c:pt>
                <c:pt idx="3">
                  <c:v>Oct '12</c:v>
                </c:pt>
                <c:pt idx="4">
                  <c:v>May '13</c:v>
                </c:pt>
                <c:pt idx="5">
                  <c:v>Nov '13</c:v>
                </c:pt>
                <c:pt idx="6">
                  <c:v>June '14</c:v>
                </c:pt>
                <c:pt idx="7">
                  <c:v>Nov '14</c:v>
                </c:pt>
                <c:pt idx="8">
                  <c:v>June '15</c:v>
                </c:pt>
                <c:pt idx="9">
                  <c:v>Nov '15</c:v>
                </c:pt>
                <c:pt idx="10">
                  <c:v>June '16</c:v>
                </c:pt>
                <c:pt idx="11">
                  <c:v>Nov '16</c:v>
                </c:pt>
                <c:pt idx="12">
                  <c:v>July '17</c:v>
                </c:pt>
                <c:pt idx="13">
                  <c:v>Nov '17</c:v>
                </c:pt>
                <c:pt idx="14">
                  <c:v>June '18</c:v>
                </c:pt>
                <c:pt idx="15">
                  <c:v>Nov '18</c:v>
                </c:pt>
                <c:pt idx="16">
                  <c:v>June '19</c:v>
                </c:pt>
                <c:pt idx="17">
                  <c:v>Nov '19</c:v>
                </c:pt>
                <c:pt idx="18">
                  <c:v>June '21</c:v>
                </c:pt>
                <c:pt idx="19">
                  <c:v>Nov '21</c:v>
                </c:pt>
                <c:pt idx="20">
                  <c:v>June '22</c:v>
                </c:pt>
              </c:strCache>
            </c:strRef>
          </c:cat>
          <c:val>
            <c:numRef>
              <c:f>Sheet1!$B$2:$B$22</c:f>
              <c:numCache>
                <c:formatCode>General</c:formatCode>
                <c:ptCount val="21"/>
                <c:pt idx="0">
                  <c:v>38</c:v>
                </c:pt>
                <c:pt idx="1">
                  <c:v>30</c:v>
                </c:pt>
                <c:pt idx="2">
                  <c:v>39</c:v>
                </c:pt>
                <c:pt idx="3">
                  <c:v>32</c:v>
                </c:pt>
                <c:pt idx="4">
                  <c:v>40</c:v>
                </c:pt>
                <c:pt idx="5">
                  <c:v>36</c:v>
                </c:pt>
                <c:pt idx="6">
                  <c:v>50</c:v>
                </c:pt>
                <c:pt idx="7">
                  <c:v>50</c:v>
                </c:pt>
                <c:pt idx="8">
                  <c:v>56</c:v>
                </c:pt>
                <c:pt idx="9">
                  <c:v>54</c:v>
                </c:pt>
                <c:pt idx="10">
                  <c:v>54</c:v>
                </c:pt>
                <c:pt idx="11">
                  <c:v>53</c:v>
                </c:pt>
                <c:pt idx="12">
                  <c:v>56</c:v>
                </c:pt>
                <c:pt idx="13">
                  <c:v>53</c:v>
                </c:pt>
                <c:pt idx="14">
                  <c:v>58</c:v>
                </c:pt>
                <c:pt idx="15">
                  <c:v>49</c:v>
                </c:pt>
                <c:pt idx="16">
                  <c:v>49</c:v>
                </c:pt>
                <c:pt idx="17">
                  <c:v>52</c:v>
                </c:pt>
                <c:pt idx="18">
                  <c:v>44</c:v>
                </c:pt>
                <c:pt idx="19">
                  <c:v>39</c:v>
                </c:pt>
                <c:pt idx="20">
                  <c:v>37</c:v>
                </c:pt>
              </c:numCache>
            </c:numRef>
          </c:val>
          <c:smooth val="0"/>
          <c:extLst>
            <c:ext xmlns:c16="http://schemas.microsoft.com/office/drawing/2014/chart" uri="{C3380CC4-5D6E-409C-BE32-E72D297353CC}">
              <c16:uniqueId val="{00000000-618D-8D45-85AE-141478A98E0F}"/>
            </c:ext>
          </c:extLst>
        </c:ser>
        <c:ser>
          <c:idx val="1"/>
          <c:order val="1"/>
          <c:tx>
            <c:strRef>
              <c:f>Sheet1!$C$1</c:f>
              <c:strCache>
                <c:ptCount val="1"/>
                <c:pt idx="0">
                  <c:v>Decrease</c:v>
                </c:pt>
              </c:strCache>
            </c:strRef>
          </c:tx>
          <c:spPr>
            <a:ln w="31750" cap="rnd">
              <a:solidFill>
                <a:schemeClr val="accent2"/>
              </a:solidFill>
              <a:prstDash val="solid"/>
              <a:round/>
            </a:ln>
            <a:effectLst/>
          </c:spPr>
          <c:marker>
            <c:symbol val="circle"/>
            <c:size val="16"/>
            <c:spPr>
              <a:solidFill>
                <a:schemeClr val="accent2"/>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June '11</c:v>
                </c:pt>
                <c:pt idx="1">
                  <c:v>Oct '11</c:v>
                </c:pt>
                <c:pt idx="2">
                  <c:v>June '12</c:v>
                </c:pt>
                <c:pt idx="3">
                  <c:v>Oct '12</c:v>
                </c:pt>
                <c:pt idx="4">
                  <c:v>May '13</c:v>
                </c:pt>
                <c:pt idx="5">
                  <c:v>Nov '13</c:v>
                </c:pt>
                <c:pt idx="6">
                  <c:v>June '14</c:v>
                </c:pt>
                <c:pt idx="7">
                  <c:v>Nov '14</c:v>
                </c:pt>
                <c:pt idx="8">
                  <c:v>June '15</c:v>
                </c:pt>
                <c:pt idx="9">
                  <c:v>Nov '15</c:v>
                </c:pt>
                <c:pt idx="10">
                  <c:v>June '16</c:v>
                </c:pt>
                <c:pt idx="11">
                  <c:v>Nov '16</c:v>
                </c:pt>
                <c:pt idx="12">
                  <c:v>July '17</c:v>
                </c:pt>
                <c:pt idx="13">
                  <c:v>Nov '17</c:v>
                </c:pt>
                <c:pt idx="14">
                  <c:v>June '18</c:v>
                </c:pt>
                <c:pt idx="15">
                  <c:v>Nov '18</c:v>
                </c:pt>
                <c:pt idx="16">
                  <c:v>June '19</c:v>
                </c:pt>
                <c:pt idx="17">
                  <c:v>Nov '19</c:v>
                </c:pt>
                <c:pt idx="18">
                  <c:v>June '21</c:v>
                </c:pt>
                <c:pt idx="19">
                  <c:v>Nov '21</c:v>
                </c:pt>
                <c:pt idx="20">
                  <c:v>June '22</c:v>
                </c:pt>
              </c:strCache>
            </c:strRef>
          </c:cat>
          <c:val>
            <c:numRef>
              <c:f>Sheet1!$C$2:$C$22</c:f>
              <c:numCache>
                <c:formatCode>General</c:formatCode>
                <c:ptCount val="21"/>
                <c:pt idx="0">
                  <c:v>17</c:v>
                </c:pt>
                <c:pt idx="1">
                  <c:v>21</c:v>
                </c:pt>
                <c:pt idx="2">
                  <c:v>15</c:v>
                </c:pt>
                <c:pt idx="3">
                  <c:v>20</c:v>
                </c:pt>
                <c:pt idx="4">
                  <c:v>16</c:v>
                </c:pt>
                <c:pt idx="5">
                  <c:v>16</c:v>
                </c:pt>
                <c:pt idx="6">
                  <c:v>9</c:v>
                </c:pt>
                <c:pt idx="7">
                  <c:v>10</c:v>
                </c:pt>
                <c:pt idx="8">
                  <c:v>8</c:v>
                </c:pt>
                <c:pt idx="9">
                  <c:v>8</c:v>
                </c:pt>
                <c:pt idx="10">
                  <c:v>7</c:v>
                </c:pt>
                <c:pt idx="11">
                  <c:v>9</c:v>
                </c:pt>
                <c:pt idx="12">
                  <c:v>8</c:v>
                </c:pt>
                <c:pt idx="13">
                  <c:v>8</c:v>
                </c:pt>
                <c:pt idx="14">
                  <c:v>7</c:v>
                </c:pt>
                <c:pt idx="15">
                  <c:v>11</c:v>
                </c:pt>
                <c:pt idx="16">
                  <c:v>10</c:v>
                </c:pt>
                <c:pt idx="17">
                  <c:v>11</c:v>
                </c:pt>
                <c:pt idx="18">
                  <c:v>20</c:v>
                </c:pt>
                <c:pt idx="19">
                  <c:v>22</c:v>
                </c:pt>
                <c:pt idx="20">
                  <c:v>27</c:v>
                </c:pt>
              </c:numCache>
            </c:numRef>
          </c:val>
          <c:smooth val="0"/>
          <c:extLst>
            <c:ext xmlns:c16="http://schemas.microsoft.com/office/drawing/2014/chart" uri="{C3380CC4-5D6E-409C-BE32-E72D297353CC}">
              <c16:uniqueId val="{00000001-618D-8D45-85AE-141478A98E0F}"/>
            </c:ext>
          </c:extLst>
        </c:ser>
        <c:ser>
          <c:idx val="2"/>
          <c:order val="2"/>
          <c:tx>
            <c:strRef>
              <c:f>Sheet1!$D$1</c:f>
              <c:strCache>
                <c:ptCount val="1"/>
                <c:pt idx="0">
                  <c:v>No Change</c:v>
                </c:pt>
              </c:strCache>
            </c:strRef>
          </c:tx>
          <c:spPr>
            <a:ln w="31750" cap="rnd">
              <a:solidFill>
                <a:schemeClr val="accent3"/>
              </a:solidFill>
              <a:prstDash val="solid"/>
              <a:round/>
            </a:ln>
            <a:effectLst/>
          </c:spPr>
          <c:marker>
            <c:symbol val="circle"/>
            <c:size val="16"/>
            <c:spPr>
              <a:solidFill>
                <a:schemeClr val="accent3"/>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June '11</c:v>
                </c:pt>
                <c:pt idx="1">
                  <c:v>Oct '11</c:v>
                </c:pt>
                <c:pt idx="2">
                  <c:v>June '12</c:v>
                </c:pt>
                <c:pt idx="3">
                  <c:v>Oct '12</c:v>
                </c:pt>
                <c:pt idx="4">
                  <c:v>May '13</c:v>
                </c:pt>
                <c:pt idx="5">
                  <c:v>Nov '13</c:v>
                </c:pt>
                <c:pt idx="6">
                  <c:v>June '14</c:v>
                </c:pt>
                <c:pt idx="7">
                  <c:v>Nov '14</c:v>
                </c:pt>
                <c:pt idx="8">
                  <c:v>June '15</c:v>
                </c:pt>
                <c:pt idx="9">
                  <c:v>Nov '15</c:v>
                </c:pt>
                <c:pt idx="10">
                  <c:v>June '16</c:v>
                </c:pt>
                <c:pt idx="11">
                  <c:v>Nov '16</c:v>
                </c:pt>
                <c:pt idx="12">
                  <c:v>July '17</c:v>
                </c:pt>
                <c:pt idx="13">
                  <c:v>Nov '17</c:v>
                </c:pt>
                <c:pt idx="14">
                  <c:v>June '18</c:v>
                </c:pt>
                <c:pt idx="15">
                  <c:v>Nov '18</c:v>
                </c:pt>
                <c:pt idx="16">
                  <c:v>June '19</c:v>
                </c:pt>
                <c:pt idx="17">
                  <c:v>Nov '19</c:v>
                </c:pt>
                <c:pt idx="18">
                  <c:v>June '21</c:v>
                </c:pt>
                <c:pt idx="19">
                  <c:v>Nov '21</c:v>
                </c:pt>
                <c:pt idx="20">
                  <c:v>June '22</c:v>
                </c:pt>
              </c:strCache>
            </c:strRef>
          </c:cat>
          <c:val>
            <c:numRef>
              <c:f>Sheet1!$D$2:$D$22</c:f>
              <c:numCache>
                <c:formatCode>General</c:formatCode>
                <c:ptCount val="21"/>
                <c:pt idx="0">
                  <c:v>40</c:v>
                </c:pt>
                <c:pt idx="1">
                  <c:v>45</c:v>
                </c:pt>
                <c:pt idx="2">
                  <c:v>40</c:v>
                </c:pt>
                <c:pt idx="3">
                  <c:v>43</c:v>
                </c:pt>
                <c:pt idx="4">
                  <c:v>37</c:v>
                </c:pt>
                <c:pt idx="5">
                  <c:v>41</c:v>
                </c:pt>
                <c:pt idx="6">
                  <c:v>35</c:v>
                </c:pt>
                <c:pt idx="7">
                  <c:v>34</c:v>
                </c:pt>
                <c:pt idx="8">
                  <c:v>32</c:v>
                </c:pt>
                <c:pt idx="9">
                  <c:v>32</c:v>
                </c:pt>
                <c:pt idx="10">
                  <c:v>34</c:v>
                </c:pt>
                <c:pt idx="11">
                  <c:v>32</c:v>
                </c:pt>
                <c:pt idx="12">
                  <c:v>33</c:v>
                </c:pt>
                <c:pt idx="13">
                  <c:v>37</c:v>
                </c:pt>
                <c:pt idx="14">
                  <c:v>31</c:v>
                </c:pt>
                <c:pt idx="15">
                  <c:v>36</c:v>
                </c:pt>
                <c:pt idx="16">
                  <c:v>39</c:v>
                </c:pt>
                <c:pt idx="17">
                  <c:v>35</c:v>
                </c:pt>
                <c:pt idx="18">
                  <c:v>33</c:v>
                </c:pt>
                <c:pt idx="19">
                  <c:v>35</c:v>
                </c:pt>
                <c:pt idx="20">
                  <c:v>33</c:v>
                </c:pt>
              </c:numCache>
            </c:numRef>
          </c:val>
          <c:smooth val="0"/>
          <c:extLst>
            <c:ext xmlns:c16="http://schemas.microsoft.com/office/drawing/2014/chart" uri="{C3380CC4-5D6E-409C-BE32-E72D297353CC}">
              <c16:uniqueId val="{00000002-618D-8D45-85AE-141478A98E0F}"/>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888888"/>
            </a:solidFill>
            <a:prstDash val="solid"/>
            <a:round/>
          </a:ln>
        </c:spPr>
        <c:txPr>
          <a:bodyPr rot="-4080000"/>
          <a:lstStyle/>
          <a:p>
            <a:pPr>
              <a:defRPr sz="1400" b="1" i="0" u="none" strike="noStrike">
                <a:solidFill>
                  <a:srgbClr val="404040"/>
                </a:solidFill>
                <a:latin typeface="Calibri"/>
              </a:defRPr>
            </a:pPr>
            <a:endParaRPr lang="en-US"/>
          </a:p>
        </c:txPr>
        <c:crossAx val="2094734553"/>
        <c:crosses val="autoZero"/>
        <c:auto val="1"/>
        <c:lblAlgn val="ctr"/>
        <c:lblOffset val="100"/>
        <c:noMultiLvlLbl val="1"/>
      </c:catAx>
      <c:valAx>
        <c:axId val="2094734553"/>
        <c:scaling>
          <c:orientation val="minMax"/>
          <c:max val="60"/>
          <c:min val="0"/>
        </c:scaling>
        <c:delete val="0"/>
        <c:axPos val="l"/>
        <c:majorGridlines>
          <c:spPr>
            <a:ln w="12700" cap="flat">
              <a:solidFill>
                <a:srgbClr val="666666">
                  <a:alpha val="39000"/>
                </a:srgbClr>
              </a:solidFill>
              <a:prstDash val="solid"/>
              <a:round/>
            </a:ln>
          </c:spPr>
        </c:majorGridlines>
        <c:numFmt formatCode="&quot;%&quot;?.#" sourceLinked="0"/>
        <c:majorTickMark val="none"/>
        <c:minorTickMark val="none"/>
        <c:tickLblPos val="none"/>
        <c:spPr>
          <a:ln w="12700" cap="flat">
            <a:noFill/>
            <a:prstDash val="solid"/>
            <a:round/>
          </a:ln>
        </c:spPr>
        <c:txPr>
          <a:bodyPr rot="0"/>
          <a:lstStyle/>
          <a:p>
            <a:pPr>
              <a:defRPr sz="1000" b="0" i="0" u="none" strike="noStrike">
                <a:solidFill>
                  <a:srgbClr val="000000"/>
                </a:solidFill>
                <a:latin typeface="Calibri"/>
              </a:defRPr>
            </a:pPr>
            <a:endParaRPr lang="en-US"/>
          </a:p>
        </c:txPr>
        <c:crossAx val="2094734552"/>
        <c:crosses val="autoZero"/>
        <c:crossBetween val="between"/>
        <c:majorUnit val="10"/>
        <c:minorUnit val="5"/>
      </c:valAx>
      <c:spPr>
        <a:noFill/>
        <a:ln w="12700" cap="flat">
          <a:noFill/>
          <a:miter lim="400000"/>
        </a:ln>
        <a:effectLst/>
      </c:spPr>
    </c:plotArea>
    <c:legend>
      <c:legendPos val="r"/>
      <c:layout>
        <c:manualLayout>
          <c:xMode val="edge"/>
          <c:yMode val="edge"/>
          <c:x val="0.31827584789585411"/>
          <c:y val="0.27265251965023135"/>
          <c:w val="0.54963399999999996"/>
          <c:h val="9.0446600000000002E-2"/>
        </c:manualLayout>
      </c:layout>
      <c:overlay val="1"/>
      <c:spPr>
        <a:noFill/>
        <a:ln w="12700" cap="flat">
          <a:noFill/>
          <a:miter lim="400000"/>
        </a:ln>
        <a:effectLst/>
      </c:spPr>
      <c:txPr>
        <a:bodyPr rot="0"/>
        <a:lstStyle/>
        <a:p>
          <a:pPr>
            <a:defRPr sz="2000" b="0" i="0" u="none" strike="noStrike">
              <a:solidFill>
                <a:srgbClr val="404040"/>
              </a:solidFill>
              <a:latin typeface="Calibri"/>
            </a:defRPr>
          </a:pPr>
          <a:endParaRPr lang="en-US"/>
        </a:p>
      </c:txPr>
    </c:legend>
    <c:plotVisOnly val="1"/>
    <c:dispBlanksAs val="gap"/>
    <c:showDLblsOverMax val="1"/>
  </c:chart>
  <c:spPr>
    <a:noFill/>
    <a:ln w="12700" cap="flat">
      <a:solidFill>
        <a:srgbClr val="BFBFBF"/>
      </a:solidFill>
      <a:prstDash val="solid"/>
      <a:round/>
    </a:ln>
    <a:effectLst/>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1.5399299999999999E-2"/>
          <c:y val="4.59759E-2"/>
          <c:w val="0.97102500000000003"/>
          <c:h val="0.77440200000000003"/>
        </c:manualLayout>
      </c:layout>
      <c:lineChart>
        <c:grouping val="standard"/>
        <c:varyColors val="0"/>
        <c:ser>
          <c:idx val="0"/>
          <c:order val="0"/>
          <c:tx>
            <c:strRef>
              <c:f>Sheet1!$B$1</c:f>
              <c:strCache>
                <c:ptCount val="1"/>
                <c:pt idx="0">
                  <c:v>Lay-off</c:v>
                </c:pt>
              </c:strCache>
            </c:strRef>
          </c:tx>
          <c:spPr>
            <a:ln w="31750" cap="rnd">
              <a:solidFill>
                <a:schemeClr val="accent1"/>
              </a:solidFill>
              <a:prstDash val="solid"/>
              <a:round/>
            </a:ln>
            <a:effectLst/>
          </c:spPr>
          <c:marker>
            <c:symbol val="circle"/>
            <c:size val="16"/>
            <c:spPr>
              <a:solidFill>
                <a:schemeClr val="accent1"/>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Sheet1!$A$2:$A$31</c:f>
              <c:strCache>
                <c:ptCount val="30"/>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'12</c:v>
                </c:pt>
                <c:pt idx="12">
                  <c:v>Oct '12</c:v>
                </c:pt>
                <c:pt idx="13">
                  <c:v>May '13</c:v>
                </c:pt>
                <c:pt idx="14">
                  <c:v>Nov '13</c:v>
                </c:pt>
                <c:pt idx="15">
                  <c:v>June '14</c:v>
                </c:pt>
                <c:pt idx="16">
                  <c:v>Nov '14</c:v>
                </c:pt>
                <c:pt idx="17">
                  <c:v>June '15</c:v>
                </c:pt>
                <c:pt idx="18">
                  <c:v>Nov '15</c:v>
                </c:pt>
                <c:pt idx="19">
                  <c:v>June '16</c:v>
                </c:pt>
                <c:pt idx="20">
                  <c:v>Nov '16</c:v>
                </c:pt>
                <c:pt idx="21">
                  <c:v>July '17</c:v>
                </c:pt>
                <c:pt idx="22">
                  <c:v>Nov '17</c:v>
                </c:pt>
                <c:pt idx="23">
                  <c:v>June '18</c:v>
                </c:pt>
                <c:pt idx="24">
                  <c:v>Nov '18</c:v>
                </c:pt>
                <c:pt idx="25">
                  <c:v>June '19</c:v>
                </c:pt>
                <c:pt idx="26">
                  <c:v>Nov '19</c:v>
                </c:pt>
                <c:pt idx="27">
                  <c:v>June '21</c:v>
                </c:pt>
                <c:pt idx="28">
                  <c:v>Nov '21</c:v>
                </c:pt>
                <c:pt idx="29">
                  <c:v>June '22</c:v>
                </c:pt>
              </c:strCache>
            </c:strRef>
          </c:cat>
          <c:val>
            <c:numRef>
              <c:f>Sheet1!$B$2:$B$31</c:f>
              <c:numCache>
                <c:formatCode>General</c:formatCode>
                <c:ptCount val="30"/>
                <c:pt idx="0">
                  <c:v>14</c:v>
                </c:pt>
                <c:pt idx="1">
                  <c:v>14</c:v>
                </c:pt>
                <c:pt idx="2">
                  <c:v>16</c:v>
                </c:pt>
                <c:pt idx="3">
                  <c:v>17</c:v>
                </c:pt>
                <c:pt idx="4">
                  <c:v>10</c:v>
                </c:pt>
                <c:pt idx="5">
                  <c:v>11</c:v>
                </c:pt>
                <c:pt idx="6">
                  <c:v>10</c:v>
                </c:pt>
                <c:pt idx="7">
                  <c:v>10</c:v>
                </c:pt>
                <c:pt idx="8">
                  <c:v>9</c:v>
                </c:pt>
                <c:pt idx="9">
                  <c:v>7</c:v>
                </c:pt>
                <c:pt idx="10">
                  <c:v>10</c:v>
                </c:pt>
                <c:pt idx="11">
                  <c:v>9</c:v>
                </c:pt>
                <c:pt idx="12">
                  <c:v>10</c:v>
                </c:pt>
                <c:pt idx="13">
                  <c:v>8</c:v>
                </c:pt>
                <c:pt idx="14">
                  <c:v>8</c:v>
                </c:pt>
                <c:pt idx="15">
                  <c:v>6</c:v>
                </c:pt>
                <c:pt idx="16">
                  <c:v>5</c:v>
                </c:pt>
                <c:pt idx="17">
                  <c:v>4</c:v>
                </c:pt>
                <c:pt idx="18">
                  <c:v>4</c:v>
                </c:pt>
                <c:pt idx="19">
                  <c:v>4</c:v>
                </c:pt>
                <c:pt idx="20">
                  <c:v>4</c:v>
                </c:pt>
                <c:pt idx="21">
                  <c:v>4</c:v>
                </c:pt>
                <c:pt idx="22">
                  <c:v>6</c:v>
                </c:pt>
                <c:pt idx="23">
                  <c:v>3</c:v>
                </c:pt>
                <c:pt idx="24">
                  <c:v>4</c:v>
                </c:pt>
                <c:pt idx="25">
                  <c:v>3</c:v>
                </c:pt>
                <c:pt idx="26">
                  <c:v>4</c:v>
                </c:pt>
                <c:pt idx="27">
                  <c:v>5</c:v>
                </c:pt>
                <c:pt idx="28">
                  <c:v>5</c:v>
                </c:pt>
                <c:pt idx="29">
                  <c:v>3</c:v>
                </c:pt>
              </c:numCache>
            </c:numRef>
          </c:val>
          <c:smooth val="0"/>
          <c:extLst>
            <c:ext xmlns:c16="http://schemas.microsoft.com/office/drawing/2014/chart" uri="{C3380CC4-5D6E-409C-BE32-E72D297353CC}">
              <c16:uniqueId val="{00000000-044F-3740-936C-B815E60F5F70}"/>
            </c:ext>
          </c:extLst>
        </c:ser>
        <c:ser>
          <c:idx val="1"/>
          <c:order val="1"/>
          <c:tx>
            <c:strRef>
              <c:f>Sheet1!$C$1</c:f>
              <c:strCache>
                <c:ptCount val="1"/>
                <c:pt idx="0">
                  <c:v>Hire</c:v>
                </c:pt>
              </c:strCache>
            </c:strRef>
          </c:tx>
          <c:spPr>
            <a:ln w="31750" cap="rnd">
              <a:solidFill>
                <a:schemeClr val="accent2"/>
              </a:solidFill>
              <a:prstDash val="solid"/>
              <a:round/>
            </a:ln>
            <a:effectLst/>
          </c:spPr>
          <c:marker>
            <c:symbol val="circle"/>
            <c:size val="16"/>
            <c:spPr>
              <a:solidFill>
                <a:schemeClr val="accent2"/>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Sheet1!$A$2:$A$31</c:f>
              <c:strCache>
                <c:ptCount val="30"/>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'12</c:v>
                </c:pt>
                <c:pt idx="12">
                  <c:v>Oct '12</c:v>
                </c:pt>
                <c:pt idx="13">
                  <c:v>May '13</c:v>
                </c:pt>
                <c:pt idx="14">
                  <c:v>Nov '13</c:v>
                </c:pt>
                <c:pt idx="15">
                  <c:v>June '14</c:v>
                </c:pt>
                <c:pt idx="16">
                  <c:v>Nov '14</c:v>
                </c:pt>
                <c:pt idx="17">
                  <c:v>June '15</c:v>
                </c:pt>
                <c:pt idx="18">
                  <c:v>Nov '15</c:v>
                </c:pt>
                <c:pt idx="19">
                  <c:v>June '16</c:v>
                </c:pt>
                <c:pt idx="20">
                  <c:v>Nov '16</c:v>
                </c:pt>
                <c:pt idx="21">
                  <c:v>July '17</c:v>
                </c:pt>
                <c:pt idx="22">
                  <c:v>Nov '17</c:v>
                </c:pt>
                <c:pt idx="23">
                  <c:v>June '18</c:v>
                </c:pt>
                <c:pt idx="24">
                  <c:v>Nov '18</c:v>
                </c:pt>
                <c:pt idx="25">
                  <c:v>June '19</c:v>
                </c:pt>
                <c:pt idx="26">
                  <c:v>Nov '19</c:v>
                </c:pt>
                <c:pt idx="27">
                  <c:v>June '21</c:v>
                </c:pt>
                <c:pt idx="28">
                  <c:v>Nov '21</c:v>
                </c:pt>
                <c:pt idx="29">
                  <c:v>June '22</c:v>
                </c:pt>
              </c:strCache>
            </c:strRef>
          </c:cat>
          <c:val>
            <c:numRef>
              <c:f>Sheet1!$C$2:$C$31</c:f>
              <c:numCache>
                <c:formatCode>General</c:formatCode>
                <c:ptCount val="30"/>
                <c:pt idx="0">
                  <c:v>18</c:v>
                </c:pt>
                <c:pt idx="1">
                  <c:v>16</c:v>
                </c:pt>
                <c:pt idx="2">
                  <c:v>11</c:v>
                </c:pt>
                <c:pt idx="3">
                  <c:v>13</c:v>
                </c:pt>
                <c:pt idx="4">
                  <c:v>19</c:v>
                </c:pt>
                <c:pt idx="5">
                  <c:v>12</c:v>
                </c:pt>
                <c:pt idx="6">
                  <c:v>14</c:v>
                </c:pt>
                <c:pt idx="7">
                  <c:v>12</c:v>
                </c:pt>
                <c:pt idx="8">
                  <c:v>13</c:v>
                </c:pt>
                <c:pt idx="9">
                  <c:v>16</c:v>
                </c:pt>
                <c:pt idx="10">
                  <c:v>15</c:v>
                </c:pt>
                <c:pt idx="11">
                  <c:v>26</c:v>
                </c:pt>
                <c:pt idx="12">
                  <c:v>24</c:v>
                </c:pt>
                <c:pt idx="13">
                  <c:v>30</c:v>
                </c:pt>
                <c:pt idx="14">
                  <c:v>29</c:v>
                </c:pt>
                <c:pt idx="15">
                  <c:v>37</c:v>
                </c:pt>
                <c:pt idx="16">
                  <c:v>33</c:v>
                </c:pt>
                <c:pt idx="17">
                  <c:v>37</c:v>
                </c:pt>
                <c:pt idx="18">
                  <c:v>40</c:v>
                </c:pt>
                <c:pt idx="19">
                  <c:v>34</c:v>
                </c:pt>
                <c:pt idx="20">
                  <c:v>39</c:v>
                </c:pt>
                <c:pt idx="21">
                  <c:v>34</c:v>
                </c:pt>
                <c:pt idx="22">
                  <c:v>31</c:v>
                </c:pt>
                <c:pt idx="23">
                  <c:v>36</c:v>
                </c:pt>
                <c:pt idx="24">
                  <c:v>41</c:v>
                </c:pt>
                <c:pt idx="25">
                  <c:v>34</c:v>
                </c:pt>
                <c:pt idx="26">
                  <c:v>38</c:v>
                </c:pt>
                <c:pt idx="27">
                  <c:v>46</c:v>
                </c:pt>
                <c:pt idx="28">
                  <c:v>49</c:v>
                </c:pt>
                <c:pt idx="29">
                  <c:v>44</c:v>
                </c:pt>
              </c:numCache>
            </c:numRef>
          </c:val>
          <c:smooth val="0"/>
          <c:extLst>
            <c:ext xmlns:c16="http://schemas.microsoft.com/office/drawing/2014/chart" uri="{C3380CC4-5D6E-409C-BE32-E72D297353CC}">
              <c16:uniqueId val="{00000001-044F-3740-936C-B815E60F5F70}"/>
            </c:ext>
          </c:extLst>
        </c:ser>
        <c:ser>
          <c:idx val="2"/>
          <c:order val="2"/>
          <c:tx>
            <c:strRef>
              <c:f>Sheet1!$D$1</c:f>
              <c:strCache>
                <c:ptCount val="1"/>
                <c:pt idx="0">
                  <c:v>Maintain</c:v>
                </c:pt>
              </c:strCache>
            </c:strRef>
          </c:tx>
          <c:spPr>
            <a:ln w="31750" cap="rnd">
              <a:solidFill>
                <a:schemeClr val="accent3"/>
              </a:solidFill>
              <a:prstDash val="solid"/>
              <a:round/>
            </a:ln>
            <a:effectLst/>
          </c:spPr>
          <c:marker>
            <c:symbol val="circle"/>
            <c:size val="16"/>
            <c:spPr>
              <a:solidFill>
                <a:schemeClr val="accent3"/>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Sheet1!$A$2:$A$31</c:f>
              <c:strCache>
                <c:ptCount val="30"/>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'12</c:v>
                </c:pt>
                <c:pt idx="12">
                  <c:v>Oct '12</c:v>
                </c:pt>
                <c:pt idx="13">
                  <c:v>May '13</c:v>
                </c:pt>
                <c:pt idx="14">
                  <c:v>Nov '13</c:v>
                </c:pt>
                <c:pt idx="15">
                  <c:v>June '14</c:v>
                </c:pt>
                <c:pt idx="16">
                  <c:v>Nov '14</c:v>
                </c:pt>
                <c:pt idx="17">
                  <c:v>June '15</c:v>
                </c:pt>
                <c:pt idx="18">
                  <c:v>Nov '15</c:v>
                </c:pt>
                <c:pt idx="19">
                  <c:v>June '16</c:v>
                </c:pt>
                <c:pt idx="20">
                  <c:v>Nov '16</c:v>
                </c:pt>
                <c:pt idx="21">
                  <c:v>July '17</c:v>
                </c:pt>
                <c:pt idx="22">
                  <c:v>Nov '17</c:v>
                </c:pt>
                <c:pt idx="23">
                  <c:v>June '18</c:v>
                </c:pt>
                <c:pt idx="24">
                  <c:v>Nov '18</c:v>
                </c:pt>
                <c:pt idx="25">
                  <c:v>June '19</c:v>
                </c:pt>
                <c:pt idx="26">
                  <c:v>Nov '19</c:v>
                </c:pt>
                <c:pt idx="27">
                  <c:v>June '21</c:v>
                </c:pt>
                <c:pt idx="28">
                  <c:v>Nov '21</c:v>
                </c:pt>
                <c:pt idx="29">
                  <c:v>June '22</c:v>
                </c:pt>
              </c:strCache>
            </c:strRef>
          </c:cat>
          <c:val>
            <c:numRef>
              <c:f>Sheet1!$D$2:$D$31</c:f>
              <c:numCache>
                <c:formatCode>General</c:formatCode>
                <c:ptCount val="30"/>
                <c:pt idx="0">
                  <c:v>65</c:v>
                </c:pt>
                <c:pt idx="1">
                  <c:v>68</c:v>
                </c:pt>
                <c:pt idx="2">
                  <c:v>68</c:v>
                </c:pt>
                <c:pt idx="3">
                  <c:v>68</c:v>
                </c:pt>
                <c:pt idx="4">
                  <c:v>69</c:v>
                </c:pt>
                <c:pt idx="5">
                  <c:v>61</c:v>
                </c:pt>
                <c:pt idx="6">
                  <c:v>71</c:v>
                </c:pt>
                <c:pt idx="7">
                  <c:v>74</c:v>
                </c:pt>
                <c:pt idx="8">
                  <c:v>73</c:v>
                </c:pt>
                <c:pt idx="9">
                  <c:v>74</c:v>
                </c:pt>
                <c:pt idx="10">
                  <c:v>70</c:v>
                </c:pt>
                <c:pt idx="11">
                  <c:v>59</c:v>
                </c:pt>
                <c:pt idx="12">
                  <c:v>58</c:v>
                </c:pt>
                <c:pt idx="13">
                  <c:v>56</c:v>
                </c:pt>
                <c:pt idx="14">
                  <c:v>56</c:v>
                </c:pt>
                <c:pt idx="15">
                  <c:v>54</c:v>
                </c:pt>
                <c:pt idx="16">
                  <c:v>58</c:v>
                </c:pt>
                <c:pt idx="17">
                  <c:v>53</c:v>
                </c:pt>
                <c:pt idx="18">
                  <c:v>50</c:v>
                </c:pt>
                <c:pt idx="19">
                  <c:v>57</c:v>
                </c:pt>
                <c:pt idx="20">
                  <c:v>55</c:v>
                </c:pt>
                <c:pt idx="21">
                  <c:v>60</c:v>
                </c:pt>
                <c:pt idx="22">
                  <c:v>60</c:v>
                </c:pt>
                <c:pt idx="23">
                  <c:v>57</c:v>
                </c:pt>
                <c:pt idx="24">
                  <c:v>53</c:v>
                </c:pt>
                <c:pt idx="25">
                  <c:v>60</c:v>
                </c:pt>
                <c:pt idx="26">
                  <c:v>57</c:v>
                </c:pt>
                <c:pt idx="27">
                  <c:v>44</c:v>
                </c:pt>
                <c:pt idx="28">
                  <c:v>42</c:v>
                </c:pt>
                <c:pt idx="29">
                  <c:v>48</c:v>
                </c:pt>
              </c:numCache>
            </c:numRef>
          </c:val>
          <c:smooth val="0"/>
          <c:extLst>
            <c:ext xmlns:c16="http://schemas.microsoft.com/office/drawing/2014/chart" uri="{C3380CC4-5D6E-409C-BE32-E72D297353CC}">
              <c16:uniqueId val="{00000002-044F-3740-936C-B815E60F5F70}"/>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888888"/>
            </a:solidFill>
            <a:prstDash val="solid"/>
            <a:round/>
          </a:ln>
        </c:spPr>
        <c:txPr>
          <a:bodyPr rot="-5400000" vert="horz"/>
          <a:lstStyle/>
          <a:p>
            <a:pPr>
              <a:defRPr sz="1400" b="1" i="0" u="none" strike="noStrike">
                <a:solidFill>
                  <a:srgbClr val="404040"/>
                </a:solidFill>
                <a:latin typeface="Calibri"/>
              </a:defRPr>
            </a:pPr>
            <a:endParaRPr lang="en-US"/>
          </a:p>
        </c:txPr>
        <c:crossAx val="2094734553"/>
        <c:crosses val="autoZero"/>
        <c:auto val="1"/>
        <c:lblAlgn val="ctr"/>
        <c:lblOffset val="100"/>
        <c:noMultiLvlLbl val="1"/>
      </c:catAx>
      <c:valAx>
        <c:axId val="2094734553"/>
        <c:scaling>
          <c:orientation val="minMax"/>
          <c:max val="75"/>
          <c:min val="0"/>
        </c:scaling>
        <c:delete val="0"/>
        <c:axPos val="l"/>
        <c:majorGridlines>
          <c:spPr>
            <a:ln w="12700" cap="flat">
              <a:solidFill>
                <a:srgbClr val="666666">
                  <a:alpha val="39000"/>
                </a:srgbClr>
              </a:solidFill>
              <a:prstDash val="solid"/>
              <a:round/>
            </a:ln>
          </c:spPr>
        </c:majorGridlines>
        <c:numFmt formatCode="&quot;%&quot;?.#" sourceLinked="0"/>
        <c:majorTickMark val="none"/>
        <c:minorTickMark val="none"/>
        <c:tickLblPos val="none"/>
        <c:spPr>
          <a:ln w="12700" cap="flat">
            <a:noFill/>
            <a:prstDash val="solid"/>
            <a:round/>
          </a:ln>
        </c:spPr>
        <c:txPr>
          <a:bodyPr rot="0"/>
          <a:lstStyle/>
          <a:p>
            <a:pPr>
              <a:defRPr sz="1000" b="0" i="0" u="none" strike="noStrike">
                <a:solidFill>
                  <a:srgbClr val="000000"/>
                </a:solidFill>
                <a:latin typeface="Calibri"/>
              </a:defRPr>
            </a:pPr>
            <a:endParaRPr lang="en-US"/>
          </a:p>
        </c:txPr>
        <c:crossAx val="2094734552"/>
        <c:crosses val="autoZero"/>
        <c:crossBetween val="between"/>
        <c:majorUnit val="18.75"/>
        <c:minorUnit val="9.375"/>
      </c:valAx>
      <c:spPr>
        <a:noFill/>
        <a:ln w="12700" cap="flat">
          <a:noFill/>
          <a:miter lim="400000"/>
        </a:ln>
        <a:effectLst/>
      </c:spPr>
    </c:plotArea>
    <c:legend>
      <c:legendPos val="r"/>
      <c:layout>
        <c:manualLayout>
          <c:xMode val="edge"/>
          <c:yMode val="edge"/>
          <c:x val="6.7259900000000003E-3"/>
          <c:y val="0.32102999999999998"/>
          <c:w val="0.49893900000000002"/>
          <c:h val="9.1090400000000002E-2"/>
        </c:manualLayout>
      </c:layout>
      <c:overlay val="1"/>
      <c:spPr>
        <a:noFill/>
        <a:ln w="12700" cap="flat">
          <a:noFill/>
          <a:miter lim="400000"/>
        </a:ln>
        <a:effectLst/>
      </c:spPr>
      <c:txPr>
        <a:bodyPr rot="0"/>
        <a:lstStyle/>
        <a:p>
          <a:pPr>
            <a:defRPr sz="2000" b="0" i="0" u="none" strike="noStrike">
              <a:solidFill>
                <a:srgbClr val="404040"/>
              </a:solidFill>
              <a:latin typeface="Calibri"/>
            </a:defRPr>
          </a:pPr>
          <a:endParaRPr lang="en-US"/>
        </a:p>
      </c:txPr>
    </c:legend>
    <c:plotVisOnly val="1"/>
    <c:dispBlanksAs val="gap"/>
    <c:showDLblsOverMax val="1"/>
  </c:chart>
  <c:spPr>
    <a:noFill/>
    <a:ln w="12700" cap="flat">
      <a:solidFill>
        <a:srgbClr val="BFBFBF"/>
      </a:solidFill>
      <a:prstDash val="solid"/>
      <a:round/>
    </a:ln>
    <a:effectLst/>
  </c:sp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1.5416300000000001E-2"/>
          <c:y val="4.4115500000000002E-2"/>
          <c:w val="0.97326800000000002"/>
          <c:h val="0.77627699999999999"/>
        </c:manualLayout>
      </c:layout>
      <c:lineChart>
        <c:grouping val="standard"/>
        <c:varyColors val="0"/>
        <c:ser>
          <c:idx val="0"/>
          <c:order val="0"/>
          <c:tx>
            <c:strRef>
              <c:f>Sheet1!$B$1</c:f>
              <c:strCache>
                <c:ptCount val="1"/>
                <c:pt idx="0">
                  <c:v>Not Increasing Wages</c:v>
                </c:pt>
              </c:strCache>
            </c:strRef>
          </c:tx>
          <c:spPr>
            <a:ln w="31750" cap="rnd">
              <a:solidFill>
                <a:schemeClr val="accent1"/>
              </a:solidFill>
              <a:prstDash val="solid"/>
              <a:round/>
            </a:ln>
            <a:effectLst/>
          </c:spPr>
          <c:marker>
            <c:symbol val="circle"/>
            <c:size val="16"/>
            <c:spPr>
              <a:solidFill>
                <a:schemeClr val="accent1"/>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Sheet1!$A$2:$A$31</c:f>
              <c:strCache>
                <c:ptCount val="30"/>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 12</c:v>
                </c:pt>
                <c:pt idx="12">
                  <c:v>Oct '12</c:v>
                </c:pt>
                <c:pt idx="13">
                  <c:v>May '13</c:v>
                </c:pt>
                <c:pt idx="14">
                  <c:v>Nov '13</c:v>
                </c:pt>
                <c:pt idx="15">
                  <c:v>June '14</c:v>
                </c:pt>
                <c:pt idx="16">
                  <c:v>Nov '14</c:v>
                </c:pt>
                <c:pt idx="17">
                  <c:v>June '15</c:v>
                </c:pt>
                <c:pt idx="18">
                  <c:v>Nov '15</c:v>
                </c:pt>
                <c:pt idx="19">
                  <c:v>June '16</c:v>
                </c:pt>
                <c:pt idx="20">
                  <c:v>Nov '16</c:v>
                </c:pt>
                <c:pt idx="21">
                  <c:v>July '17</c:v>
                </c:pt>
                <c:pt idx="22">
                  <c:v>Nov '17</c:v>
                </c:pt>
                <c:pt idx="23">
                  <c:v>June '18</c:v>
                </c:pt>
                <c:pt idx="24">
                  <c:v>Nov '18</c:v>
                </c:pt>
                <c:pt idx="25">
                  <c:v>June '19</c:v>
                </c:pt>
                <c:pt idx="26">
                  <c:v>Nov '19</c:v>
                </c:pt>
                <c:pt idx="27">
                  <c:v>June '21</c:v>
                </c:pt>
                <c:pt idx="28">
                  <c:v>Nov '21</c:v>
                </c:pt>
                <c:pt idx="29">
                  <c:v>June '22</c:v>
                </c:pt>
              </c:strCache>
            </c:strRef>
          </c:cat>
          <c:val>
            <c:numRef>
              <c:f>Sheet1!$B$2:$B$31</c:f>
              <c:numCache>
                <c:formatCode>General</c:formatCode>
                <c:ptCount val="30"/>
                <c:pt idx="0">
                  <c:v>68</c:v>
                </c:pt>
                <c:pt idx="1">
                  <c:v>65</c:v>
                </c:pt>
                <c:pt idx="2">
                  <c:v>63</c:v>
                </c:pt>
                <c:pt idx="3">
                  <c:v>72</c:v>
                </c:pt>
                <c:pt idx="4">
                  <c:v>69</c:v>
                </c:pt>
                <c:pt idx="5">
                  <c:v>70</c:v>
                </c:pt>
                <c:pt idx="6">
                  <c:v>78</c:v>
                </c:pt>
                <c:pt idx="7">
                  <c:v>76</c:v>
                </c:pt>
                <c:pt idx="8">
                  <c:v>78</c:v>
                </c:pt>
                <c:pt idx="9">
                  <c:v>75</c:v>
                </c:pt>
                <c:pt idx="10">
                  <c:v>73</c:v>
                </c:pt>
                <c:pt idx="11">
                  <c:v>67</c:v>
                </c:pt>
                <c:pt idx="12">
                  <c:v>68</c:v>
                </c:pt>
                <c:pt idx="13">
                  <c:v>67</c:v>
                </c:pt>
                <c:pt idx="14">
                  <c:v>62</c:v>
                </c:pt>
                <c:pt idx="15">
                  <c:v>63</c:v>
                </c:pt>
                <c:pt idx="16">
                  <c:v>55</c:v>
                </c:pt>
                <c:pt idx="17">
                  <c:v>58</c:v>
                </c:pt>
                <c:pt idx="18">
                  <c:v>52</c:v>
                </c:pt>
                <c:pt idx="19">
                  <c:v>62</c:v>
                </c:pt>
                <c:pt idx="20">
                  <c:v>52</c:v>
                </c:pt>
                <c:pt idx="21">
                  <c:v>53</c:v>
                </c:pt>
                <c:pt idx="22">
                  <c:v>53</c:v>
                </c:pt>
                <c:pt idx="23">
                  <c:v>53</c:v>
                </c:pt>
                <c:pt idx="24">
                  <c:v>51</c:v>
                </c:pt>
                <c:pt idx="25">
                  <c:v>58</c:v>
                </c:pt>
                <c:pt idx="26">
                  <c:v>49</c:v>
                </c:pt>
                <c:pt idx="27">
                  <c:v>53</c:v>
                </c:pt>
                <c:pt idx="28">
                  <c:v>48</c:v>
                </c:pt>
                <c:pt idx="29">
                  <c:v>53</c:v>
                </c:pt>
              </c:numCache>
            </c:numRef>
          </c:val>
          <c:smooth val="0"/>
          <c:extLst>
            <c:ext xmlns:c16="http://schemas.microsoft.com/office/drawing/2014/chart" uri="{C3380CC4-5D6E-409C-BE32-E72D297353CC}">
              <c16:uniqueId val="{00000000-0B93-8F45-B833-22CB1D30EDD6}"/>
            </c:ext>
          </c:extLst>
        </c:ser>
        <c:ser>
          <c:idx val="1"/>
          <c:order val="1"/>
          <c:tx>
            <c:strRef>
              <c:f>Sheet1!$C$1</c:f>
              <c:strCache>
                <c:ptCount val="1"/>
                <c:pt idx="0">
                  <c:v>Increasing Wages</c:v>
                </c:pt>
              </c:strCache>
            </c:strRef>
          </c:tx>
          <c:spPr>
            <a:ln w="31750" cap="rnd">
              <a:solidFill>
                <a:schemeClr val="accent2"/>
              </a:solidFill>
              <a:prstDash val="solid"/>
              <a:round/>
            </a:ln>
            <a:effectLst/>
          </c:spPr>
          <c:marker>
            <c:symbol val="circle"/>
            <c:size val="16"/>
            <c:spPr>
              <a:solidFill>
                <a:schemeClr val="accent2"/>
              </a:solidFill>
              <a:ln w="12700" cap="flat">
                <a:noFill/>
                <a:miter lim="400000"/>
              </a:ln>
              <a:effectLst/>
            </c:spPr>
          </c:marker>
          <c:dLbls>
            <c:numFmt formatCode="0" sourceLinked="0"/>
            <c:spPr>
              <a:noFill/>
              <a:ln>
                <a:noFill/>
              </a:ln>
              <a:effectLst/>
            </c:spPr>
            <c:txPr>
              <a:bodyPr/>
              <a:lstStyle/>
              <a:p>
                <a:pPr>
                  <a:defRPr sz="1100" b="1" i="0" u="none" strike="noStrike">
                    <a:solidFill>
                      <a:srgbClr val="FFFFFF"/>
                    </a:solidFill>
                    <a:latin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Sheet1!$A$2:$A$31</c:f>
              <c:strCache>
                <c:ptCount val="30"/>
                <c:pt idx="0">
                  <c:v>May '06</c:v>
                </c:pt>
                <c:pt idx="1">
                  <c:v>Nov '06</c:v>
                </c:pt>
                <c:pt idx="2">
                  <c:v>May '07</c:v>
                </c:pt>
                <c:pt idx="3">
                  <c:v>Nov '07</c:v>
                </c:pt>
                <c:pt idx="4">
                  <c:v>Apr '08</c:v>
                </c:pt>
                <c:pt idx="5">
                  <c:v>Nov '08</c:v>
                </c:pt>
                <c:pt idx="6">
                  <c:v>Apr '09</c:v>
                </c:pt>
                <c:pt idx="7">
                  <c:v>Jan '10</c:v>
                </c:pt>
                <c:pt idx="8">
                  <c:v>Oct '10</c:v>
                </c:pt>
                <c:pt idx="9">
                  <c:v>June '11</c:v>
                </c:pt>
                <c:pt idx="10">
                  <c:v>Oct '11</c:v>
                </c:pt>
                <c:pt idx="11">
                  <c:v>June ' 12</c:v>
                </c:pt>
                <c:pt idx="12">
                  <c:v>Oct '12</c:v>
                </c:pt>
                <c:pt idx="13">
                  <c:v>May '13</c:v>
                </c:pt>
                <c:pt idx="14">
                  <c:v>Nov '13</c:v>
                </c:pt>
                <c:pt idx="15">
                  <c:v>June '14</c:v>
                </c:pt>
                <c:pt idx="16">
                  <c:v>Nov '14</c:v>
                </c:pt>
                <c:pt idx="17">
                  <c:v>June '15</c:v>
                </c:pt>
                <c:pt idx="18">
                  <c:v>Nov '15</c:v>
                </c:pt>
                <c:pt idx="19">
                  <c:v>June '16</c:v>
                </c:pt>
                <c:pt idx="20">
                  <c:v>Nov '16</c:v>
                </c:pt>
                <c:pt idx="21">
                  <c:v>July '17</c:v>
                </c:pt>
                <c:pt idx="22">
                  <c:v>Nov '17</c:v>
                </c:pt>
                <c:pt idx="23">
                  <c:v>June '18</c:v>
                </c:pt>
                <c:pt idx="24">
                  <c:v>Nov '18</c:v>
                </c:pt>
                <c:pt idx="25">
                  <c:v>June '19</c:v>
                </c:pt>
                <c:pt idx="26">
                  <c:v>Nov '19</c:v>
                </c:pt>
                <c:pt idx="27">
                  <c:v>June '21</c:v>
                </c:pt>
                <c:pt idx="28">
                  <c:v>Nov '21</c:v>
                </c:pt>
                <c:pt idx="29">
                  <c:v>June '22</c:v>
                </c:pt>
              </c:strCache>
            </c:strRef>
          </c:cat>
          <c:val>
            <c:numRef>
              <c:f>Sheet1!$C$2:$C$31</c:f>
              <c:numCache>
                <c:formatCode>General</c:formatCode>
                <c:ptCount val="30"/>
                <c:pt idx="0">
                  <c:v>20</c:v>
                </c:pt>
                <c:pt idx="1">
                  <c:v>30</c:v>
                </c:pt>
                <c:pt idx="2">
                  <c:v>28</c:v>
                </c:pt>
                <c:pt idx="3">
                  <c:v>22</c:v>
                </c:pt>
                <c:pt idx="4">
                  <c:v>24</c:v>
                </c:pt>
                <c:pt idx="5">
                  <c:v>20</c:v>
                </c:pt>
                <c:pt idx="6">
                  <c:v>13</c:v>
                </c:pt>
                <c:pt idx="7">
                  <c:v>17</c:v>
                </c:pt>
                <c:pt idx="8">
                  <c:v>14</c:v>
                </c:pt>
                <c:pt idx="9">
                  <c:v>20</c:v>
                </c:pt>
                <c:pt idx="10">
                  <c:v>18</c:v>
                </c:pt>
                <c:pt idx="11">
                  <c:v>24</c:v>
                </c:pt>
                <c:pt idx="12">
                  <c:v>26</c:v>
                </c:pt>
                <c:pt idx="13">
                  <c:v>28</c:v>
                </c:pt>
                <c:pt idx="14">
                  <c:v>32</c:v>
                </c:pt>
                <c:pt idx="15">
                  <c:v>34</c:v>
                </c:pt>
                <c:pt idx="16">
                  <c:v>38</c:v>
                </c:pt>
                <c:pt idx="17">
                  <c:v>35</c:v>
                </c:pt>
                <c:pt idx="18">
                  <c:v>42</c:v>
                </c:pt>
                <c:pt idx="19">
                  <c:v>34</c:v>
                </c:pt>
                <c:pt idx="20">
                  <c:v>40</c:v>
                </c:pt>
                <c:pt idx="21">
                  <c:v>40</c:v>
                </c:pt>
                <c:pt idx="22">
                  <c:v>35</c:v>
                </c:pt>
                <c:pt idx="23">
                  <c:v>38</c:v>
                </c:pt>
                <c:pt idx="24">
                  <c:v>45</c:v>
                </c:pt>
                <c:pt idx="25">
                  <c:v>35</c:v>
                </c:pt>
                <c:pt idx="26">
                  <c:v>46</c:v>
                </c:pt>
                <c:pt idx="27">
                  <c:v>41</c:v>
                </c:pt>
                <c:pt idx="28">
                  <c:v>47</c:v>
                </c:pt>
                <c:pt idx="29">
                  <c:v>42</c:v>
                </c:pt>
              </c:numCache>
            </c:numRef>
          </c:val>
          <c:smooth val="0"/>
          <c:extLst>
            <c:ext xmlns:c16="http://schemas.microsoft.com/office/drawing/2014/chart" uri="{C3380CC4-5D6E-409C-BE32-E72D297353CC}">
              <c16:uniqueId val="{00000001-0B93-8F45-B833-22CB1D30EDD6}"/>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low"/>
        <c:spPr>
          <a:ln w="12700" cap="flat">
            <a:solidFill>
              <a:srgbClr val="888888"/>
            </a:solidFill>
            <a:prstDash val="solid"/>
            <a:round/>
          </a:ln>
        </c:spPr>
        <c:txPr>
          <a:bodyPr rot="-5400000" vert="horz"/>
          <a:lstStyle/>
          <a:p>
            <a:pPr>
              <a:defRPr sz="1300" b="1" i="0" u="none" strike="noStrike">
                <a:solidFill>
                  <a:srgbClr val="404040"/>
                </a:solidFill>
                <a:latin typeface="Calibri"/>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solidFill>
                <a:srgbClr val="666666">
                  <a:alpha val="39000"/>
                </a:srgbClr>
              </a:solidFill>
              <a:prstDash val="solid"/>
              <a:round/>
            </a:ln>
          </c:spPr>
        </c:majorGridlines>
        <c:numFmt formatCode="&quot;%&quot;?.#" sourceLinked="0"/>
        <c:majorTickMark val="none"/>
        <c:minorTickMark val="none"/>
        <c:tickLblPos val="none"/>
        <c:spPr>
          <a:ln w="12700" cap="flat">
            <a:noFill/>
            <a:prstDash val="solid"/>
            <a:round/>
          </a:ln>
        </c:spPr>
        <c:txPr>
          <a:bodyPr rot="0"/>
          <a:lstStyle/>
          <a:p>
            <a:pPr>
              <a:defRPr sz="1000" b="0" i="0" u="none" strike="noStrike">
                <a:solidFill>
                  <a:srgbClr val="000000"/>
                </a:solidFill>
                <a:latin typeface="Calibri"/>
              </a:defRPr>
            </a:pPr>
            <a:endParaRPr lang="en-US"/>
          </a:p>
        </c:txPr>
        <c:crossAx val="2094734552"/>
        <c:crosses val="autoZero"/>
        <c:crossBetween val="midCat"/>
        <c:majorUnit val="20"/>
        <c:minorUnit val="10"/>
      </c:valAx>
      <c:spPr>
        <a:noFill/>
        <a:ln w="12700" cap="flat">
          <a:noFill/>
          <a:miter lim="400000"/>
        </a:ln>
        <a:effectLst/>
      </c:spPr>
    </c:plotArea>
    <c:legend>
      <c:legendPos val="r"/>
      <c:layout>
        <c:manualLayout>
          <c:xMode val="edge"/>
          <c:yMode val="edge"/>
          <c:x val="2.6226132172929944E-2"/>
          <c:y val="0.40096706625306983"/>
          <c:w val="0.62373400000000001"/>
          <c:h val="9.2643699999999995E-2"/>
        </c:manualLayout>
      </c:layout>
      <c:overlay val="1"/>
      <c:spPr>
        <a:noFill/>
        <a:ln w="12700" cap="flat">
          <a:noFill/>
          <a:miter lim="400000"/>
        </a:ln>
        <a:effectLst/>
      </c:spPr>
      <c:txPr>
        <a:bodyPr rot="0"/>
        <a:lstStyle/>
        <a:p>
          <a:pPr>
            <a:defRPr sz="2000" b="0" i="0" u="none" strike="noStrike">
              <a:solidFill>
                <a:srgbClr val="404040"/>
              </a:solidFill>
              <a:latin typeface="Calibri"/>
            </a:defRPr>
          </a:pPr>
          <a:endParaRPr lang="en-US"/>
        </a:p>
      </c:txPr>
    </c:legend>
    <c:plotVisOnly val="1"/>
    <c:dispBlanksAs val="gap"/>
    <c:showDLblsOverMax val="1"/>
  </c:chart>
  <c:spPr>
    <a:noFill/>
    <a:ln w="12700" cap="flat">
      <a:solidFill>
        <a:srgbClr val="BFBFBF"/>
      </a:solidFill>
      <a:prstDash val="solid"/>
      <a:round/>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000" b="1" i="0" u="none" strike="noStrike">
                <a:solidFill>
                  <a:srgbClr val="595959"/>
                </a:solidFill>
                <a:latin typeface="Calibri"/>
              </a:defRPr>
            </a:pPr>
            <a:r>
              <a:rPr lang="en-US" sz="2000" b="1" i="0" u="none" strike="noStrike">
                <a:solidFill>
                  <a:srgbClr val="595959"/>
                </a:solidFill>
                <a:latin typeface="Calibri"/>
              </a:rPr>
              <a:t>Wages</a:t>
            </a:r>
          </a:p>
        </c:rich>
      </c:tx>
      <c:layout>
        <c:manualLayout>
          <c:xMode val="edge"/>
          <c:yMode val="edge"/>
          <c:x val="0.17289299999999999"/>
          <c:y val="0.43955699999999998"/>
          <c:w val="8.2171300000000003E-2"/>
          <c:h val="6.0443499999999997E-2"/>
        </c:manualLayout>
      </c:layout>
      <c:overlay val="1"/>
      <c:spPr>
        <a:noFill/>
        <a:effectLst/>
      </c:spPr>
    </c:title>
    <c:autoTitleDeleted val="0"/>
    <c:plotArea>
      <c:layout>
        <c:manualLayout>
          <c:layoutTarget val="inner"/>
          <c:xMode val="edge"/>
          <c:yMode val="edge"/>
          <c:x val="8.4143800000000005E-2"/>
          <c:y val="0.19661699999999999"/>
          <c:w val="0.25967000000000001"/>
          <c:h val="0.59426500000000004"/>
        </c:manualLayout>
      </c:layout>
      <c:doughnutChart>
        <c:varyColors val="0"/>
        <c:ser>
          <c:idx val="0"/>
          <c:order val="0"/>
          <c:tx>
            <c:strRef>
              <c:f>Sheet1!$A$2</c:f>
              <c:strCache>
                <c:ptCount val="1"/>
                <c:pt idx="0">
                  <c:v>Wages</c:v>
                </c:pt>
              </c:strCache>
            </c:strRef>
          </c:tx>
          <c:spPr>
            <a:solidFill>
              <a:schemeClr val="accent1"/>
            </a:solidFill>
            <a:ln w="19050" cap="flat">
              <a:solidFill>
                <a:srgbClr val="FFFFFF"/>
              </a:solidFill>
              <a:prstDash val="solid"/>
              <a:round/>
            </a:ln>
            <a:effectLst/>
          </c:spPr>
          <c:dPt>
            <c:idx val="0"/>
            <c:bubble3D val="0"/>
            <c:extLst>
              <c:ext xmlns:c16="http://schemas.microsoft.com/office/drawing/2014/chart" uri="{C3380CC4-5D6E-409C-BE32-E72D297353CC}">
                <c16:uniqueId val="{00000001-FC99-EB41-8567-8C9430E01849}"/>
              </c:ext>
            </c:extLst>
          </c:dPt>
          <c:dPt>
            <c:idx val="1"/>
            <c:bubble3D val="0"/>
            <c:spPr>
              <a:solidFill>
                <a:schemeClr val="accent2"/>
              </a:solidFill>
              <a:ln w="19050" cap="flat">
                <a:solidFill>
                  <a:srgbClr val="FFFFFF"/>
                </a:solidFill>
                <a:prstDash val="solid"/>
                <a:round/>
              </a:ln>
              <a:effectLst/>
            </c:spPr>
            <c:extLst>
              <c:ext xmlns:c16="http://schemas.microsoft.com/office/drawing/2014/chart" uri="{C3380CC4-5D6E-409C-BE32-E72D297353CC}">
                <c16:uniqueId val="{00000003-FC99-EB41-8567-8C9430E01849}"/>
              </c:ext>
            </c:extLst>
          </c:dPt>
          <c:dPt>
            <c:idx val="2"/>
            <c:bubble3D val="0"/>
            <c:spPr>
              <a:solidFill>
                <a:schemeClr val="accent3"/>
              </a:solidFill>
              <a:ln w="19050" cap="flat">
                <a:solidFill>
                  <a:srgbClr val="FFFFFF"/>
                </a:solidFill>
                <a:prstDash val="solid"/>
                <a:round/>
              </a:ln>
              <a:effectLst/>
            </c:spPr>
            <c:extLst>
              <c:ext xmlns:c16="http://schemas.microsoft.com/office/drawing/2014/chart" uri="{C3380CC4-5D6E-409C-BE32-E72D297353CC}">
                <c16:uniqueId val="{00000005-FC99-EB41-8567-8C9430E01849}"/>
              </c:ext>
            </c:extLst>
          </c:dPt>
          <c:dPt>
            <c:idx val="3"/>
            <c:bubble3D val="0"/>
            <c:spPr>
              <a:solidFill>
                <a:schemeClr val="accent4"/>
              </a:solidFill>
              <a:ln w="19050" cap="flat">
                <a:solidFill>
                  <a:srgbClr val="FFFFFF"/>
                </a:solidFill>
                <a:prstDash val="solid"/>
                <a:round/>
              </a:ln>
              <a:effectLst/>
            </c:spPr>
            <c:extLst>
              <c:ext xmlns:c16="http://schemas.microsoft.com/office/drawing/2014/chart" uri="{C3380CC4-5D6E-409C-BE32-E72D297353CC}">
                <c16:uniqueId val="{00000007-FC99-EB41-8567-8C9430E01849}"/>
              </c:ext>
            </c:extLst>
          </c:dPt>
          <c:dLbls>
            <c:dLbl>
              <c:idx val="0"/>
              <c:numFmt formatCode="0%" sourceLinked="0"/>
              <c:spPr/>
              <c:txPr>
                <a:bodyPr/>
                <a:lstStyle/>
                <a:p>
                  <a:pPr>
                    <a:defRPr sz="2000" b="1" i="0" u="none" strike="noStrike">
                      <a:solidFill>
                        <a:srgbClr val="FFFC79"/>
                      </a:solidFill>
                      <a:effectLst>
                        <a:outerShdw blurRad="889000" dir="19883372"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1-FC99-EB41-8567-8C9430E01849}"/>
                </c:ext>
              </c:extLst>
            </c:dLbl>
            <c:dLbl>
              <c:idx val="1"/>
              <c:numFmt formatCode="0%" sourceLinked="0"/>
              <c:spPr/>
              <c:txPr>
                <a:bodyPr/>
                <a:lstStyle/>
                <a:p>
                  <a:pPr>
                    <a:defRPr sz="2000" b="1" i="0" u="none" strike="noStrike">
                      <a:solidFill>
                        <a:srgbClr val="FFFC79"/>
                      </a:solidFill>
                      <a:effectLst>
                        <a:outerShdw blurRad="889000" dir="19883372"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3-FC99-EB41-8567-8C9430E01849}"/>
                </c:ext>
              </c:extLst>
            </c:dLbl>
            <c:dLbl>
              <c:idx val="2"/>
              <c:numFmt formatCode="0%" sourceLinked="0"/>
              <c:spPr/>
              <c:txPr>
                <a:bodyPr/>
                <a:lstStyle/>
                <a:p>
                  <a:pPr>
                    <a:defRPr sz="2000" b="1" i="0" u="none" strike="noStrike">
                      <a:solidFill>
                        <a:srgbClr val="FFFC79"/>
                      </a:solidFill>
                      <a:effectLst>
                        <a:outerShdw blurRad="889000" dir="19883372"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5-FC99-EB41-8567-8C9430E01849}"/>
                </c:ext>
              </c:extLst>
            </c:dLbl>
            <c:dLbl>
              <c:idx val="3"/>
              <c:numFmt formatCode="0%" sourceLinked="0"/>
              <c:spPr/>
              <c:txPr>
                <a:bodyPr/>
                <a:lstStyle/>
                <a:p>
                  <a:pPr>
                    <a:defRPr sz="2000" b="1" i="0" u="none" strike="noStrike">
                      <a:solidFill>
                        <a:srgbClr val="FFFC79"/>
                      </a:solidFill>
                      <a:effectLst>
                        <a:outerShdw blurRad="889000" dir="19883372"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7-FC99-EB41-8567-8C9430E01849}"/>
                </c:ext>
              </c:extLst>
            </c:dLbl>
            <c:numFmt formatCode="0%" sourceLinked="0"/>
            <c:spPr>
              <a:noFill/>
              <a:ln>
                <a:noFill/>
              </a:ln>
              <a:effectLst/>
            </c:spPr>
            <c:txPr>
              <a:bodyPr/>
              <a:lstStyle/>
              <a:p>
                <a:pPr>
                  <a:defRPr sz="2000" b="1" i="0" u="none" strike="noStrike">
                    <a:solidFill>
                      <a:srgbClr val="FFFC79"/>
                    </a:solidFill>
                    <a:effectLst>
                      <a:outerShdw blurRad="889000" dir="19883372" algn="tl">
                        <a:srgbClr val="000000">
                          <a:alpha val="100000"/>
                        </a:srgbClr>
                      </a:outerShdw>
                    </a:effectLst>
                    <a:latin typeface="Calibri"/>
                  </a:defRPr>
                </a:pPr>
                <a:endParaRPr lang="en-US"/>
              </a:p>
            </c:txPr>
            <c:showLegendKey val="0"/>
            <c:showVal val="0"/>
            <c:showCatName val="0"/>
            <c:showSerName val="0"/>
            <c:showPercent val="1"/>
            <c:showBubbleSize val="0"/>
            <c:showLeaderLines val="1"/>
            <c:leaderLines>
              <c:spPr>
                <a:ln w="9525" cap="flat">
                  <a:solidFill>
                    <a:srgbClr val="A6A6A6"/>
                  </a:solidFill>
                  <a:prstDash val="solid"/>
                  <a:round/>
                </a:ln>
                <a:effectLst/>
              </c:spPr>
            </c:leaderLines>
            <c:extLst>
              <c:ext xmlns:c15="http://schemas.microsoft.com/office/drawing/2012/chart" uri="{CE6537A1-D6FC-4f65-9D91-7224C49458BB}"/>
            </c:extLst>
          </c:dLbls>
          <c:cat>
            <c:strRef>
              <c:f>Sheet1!$B$1:$E$1</c:f>
              <c:strCache>
                <c:ptCount val="4"/>
                <c:pt idx="0">
                  <c:v>Increase</c:v>
                </c:pt>
                <c:pt idx="1">
                  <c:v>Stay Same</c:v>
                </c:pt>
                <c:pt idx="2">
                  <c:v>Decrease</c:v>
                </c:pt>
                <c:pt idx="3">
                  <c:v>DNA</c:v>
                </c:pt>
              </c:strCache>
            </c:strRef>
          </c:cat>
          <c:val>
            <c:numRef>
              <c:f>Sheet1!$B$2:$E$2</c:f>
              <c:numCache>
                <c:formatCode>General</c:formatCode>
                <c:ptCount val="4"/>
                <c:pt idx="0">
                  <c:v>62</c:v>
                </c:pt>
                <c:pt idx="1">
                  <c:v>30</c:v>
                </c:pt>
                <c:pt idx="2">
                  <c:v>3</c:v>
                </c:pt>
                <c:pt idx="3">
                  <c:v>5</c:v>
                </c:pt>
              </c:numCache>
            </c:numRef>
          </c:val>
          <c:extLst>
            <c:ext xmlns:c16="http://schemas.microsoft.com/office/drawing/2014/chart" uri="{C3380CC4-5D6E-409C-BE32-E72D297353CC}">
              <c16:uniqueId val="{00000008-FC99-EB41-8567-8C9430E01849}"/>
            </c:ext>
          </c:extLst>
        </c:ser>
        <c:dLbls>
          <c:showLegendKey val="0"/>
          <c:showVal val="0"/>
          <c:showCatName val="0"/>
          <c:showSerName val="0"/>
          <c:showPercent val="0"/>
          <c:showBubbleSize val="0"/>
          <c:showLeaderLines val="1"/>
        </c:dLbls>
        <c:firstSliceAng val="0"/>
        <c:holeSize val="55"/>
      </c:doughnutChart>
      <c:spPr>
        <a:noFill/>
        <a:ln w="12700" cap="flat">
          <a:noFill/>
          <a:miter lim="400000"/>
        </a:ln>
        <a:effectLst/>
      </c:spPr>
    </c:plotArea>
    <c:legend>
      <c:legendPos val="r"/>
      <c:layout>
        <c:manualLayout>
          <c:xMode val="edge"/>
          <c:yMode val="edge"/>
          <c:x val="0.33134322181863568"/>
          <c:y val="0.47832691067178756"/>
          <c:w val="0.58996551392963725"/>
          <c:h val="9.3953700000000001E-2"/>
        </c:manualLayout>
      </c:layout>
      <c:overlay val="1"/>
      <c:spPr>
        <a:noFill/>
        <a:ln w="12700" cap="flat">
          <a:noFill/>
          <a:miter lim="400000"/>
        </a:ln>
        <a:effectLst/>
      </c:spPr>
      <c:txPr>
        <a:bodyPr rot="0"/>
        <a:lstStyle/>
        <a:p>
          <a:pPr>
            <a:defRPr sz="1800" b="0" i="0" u="none" strike="noStrike">
              <a:solidFill>
                <a:srgbClr val="595959"/>
              </a:solidFill>
              <a:latin typeface="Calibri"/>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800" b="1" i="0" u="none" strike="noStrike">
                <a:solidFill>
                  <a:srgbClr val="000000"/>
                </a:solidFill>
                <a:latin typeface="Calibri"/>
              </a:defRPr>
            </a:pPr>
            <a:r>
              <a:rPr lang="en-US" sz="2800" b="1" i="0" u="none" strike="noStrike">
                <a:solidFill>
                  <a:srgbClr val="000000"/>
                </a:solidFill>
                <a:latin typeface="Calibri"/>
              </a:rPr>
              <a:t>Past Six Months</a:t>
            </a:r>
          </a:p>
        </c:rich>
      </c:tx>
      <c:layout>
        <c:manualLayout>
          <c:xMode val="edge"/>
          <c:yMode val="edge"/>
          <c:x val="0.35400700000000002"/>
          <c:y val="0"/>
          <c:w val="0.29198499999999999"/>
          <c:h val="0.14797099999999999"/>
        </c:manualLayout>
      </c:layout>
      <c:overlay val="1"/>
      <c:spPr>
        <a:noFill/>
        <a:effectLst/>
      </c:spPr>
    </c:title>
    <c:autoTitleDeleted val="0"/>
    <c:plotArea>
      <c:layout>
        <c:manualLayout>
          <c:layoutTarget val="inner"/>
          <c:xMode val="edge"/>
          <c:yMode val="edge"/>
          <c:x val="2.6602399999999998E-2"/>
          <c:y val="0.14797099999999999"/>
          <c:w val="0.96315399999999995"/>
          <c:h val="0.63533300000000004"/>
        </c:manualLayout>
      </c:layout>
      <c:lineChart>
        <c:grouping val="standard"/>
        <c:varyColors val="0"/>
        <c:ser>
          <c:idx val="0"/>
          <c:order val="0"/>
          <c:tx>
            <c:strRef>
              <c:f>Sheet1!$B$1</c:f>
              <c:strCache>
                <c:ptCount val="1"/>
                <c:pt idx="0">
                  <c:v>Sales Are Up</c:v>
                </c:pt>
              </c:strCache>
            </c:strRef>
          </c:tx>
          <c:spPr>
            <a:ln w="47625" cap="flat">
              <a:solidFill>
                <a:srgbClr val="4A7EBB"/>
              </a:solidFill>
              <a:prstDash val="solid"/>
              <a:round/>
            </a:ln>
            <a:effectLst/>
          </c:spPr>
          <c:marker>
            <c:symbol val="circle"/>
            <c:size val="6"/>
            <c:spPr>
              <a:solidFill>
                <a:schemeClr val="accent1"/>
              </a:solidFill>
              <a:ln w="9525" cap="flat">
                <a:solidFill>
                  <a:srgbClr val="4A7EBB"/>
                </a:solidFill>
                <a:prstDash val="solid"/>
                <a:round/>
              </a:ln>
              <a:effectLst/>
            </c:spPr>
          </c:marker>
          <c:dLbls>
            <c:numFmt formatCode="0" sourceLinked="0"/>
            <c:spPr>
              <a:noFill/>
              <a:ln>
                <a:noFill/>
              </a:ln>
              <a:effectLst/>
            </c:spPr>
            <c:txPr>
              <a:bodyPr/>
              <a:lstStyle/>
              <a:p>
                <a:pPr>
                  <a:defRPr sz="1800" b="0" i="0" u="none" strike="noStrike">
                    <a:solidFill>
                      <a:srgbClr val="000000"/>
                    </a:solidFill>
                    <a:latin typeface="Calibri"/>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June '11</c:v>
                </c:pt>
                <c:pt idx="1">
                  <c:v>Oct '11</c:v>
                </c:pt>
                <c:pt idx="2">
                  <c:v>June '12</c:v>
                </c:pt>
                <c:pt idx="3">
                  <c:v>Oct '12</c:v>
                </c:pt>
                <c:pt idx="4">
                  <c:v>May '13</c:v>
                </c:pt>
                <c:pt idx="5">
                  <c:v>Nov  '13</c:v>
                </c:pt>
                <c:pt idx="6">
                  <c:v>June '14</c:v>
                </c:pt>
                <c:pt idx="7">
                  <c:v>Nov '14</c:v>
                </c:pt>
                <c:pt idx="8">
                  <c:v>June '15</c:v>
                </c:pt>
                <c:pt idx="9">
                  <c:v>Nov'15</c:v>
                </c:pt>
                <c:pt idx="10">
                  <c:v>June '16</c:v>
                </c:pt>
                <c:pt idx="11">
                  <c:v>Nov '16</c:v>
                </c:pt>
                <c:pt idx="12">
                  <c:v>July '17</c:v>
                </c:pt>
                <c:pt idx="13">
                  <c:v>Nov '17</c:v>
                </c:pt>
                <c:pt idx="14">
                  <c:v>June '18</c:v>
                </c:pt>
                <c:pt idx="15">
                  <c:v>Nov '18</c:v>
                </c:pt>
                <c:pt idx="16">
                  <c:v>June '18</c:v>
                </c:pt>
                <c:pt idx="17">
                  <c:v>Nov '19</c:v>
                </c:pt>
                <c:pt idx="18">
                  <c:v>June '21</c:v>
                </c:pt>
                <c:pt idx="19">
                  <c:v>Nov '21</c:v>
                </c:pt>
                <c:pt idx="20">
                  <c:v>June '22</c:v>
                </c:pt>
              </c:strCache>
            </c:strRef>
          </c:cat>
          <c:val>
            <c:numRef>
              <c:f>Sheet1!$B$2:$B$22</c:f>
              <c:numCache>
                <c:formatCode>General</c:formatCode>
                <c:ptCount val="21"/>
                <c:pt idx="0">
                  <c:v>33</c:v>
                </c:pt>
                <c:pt idx="1">
                  <c:v>35</c:v>
                </c:pt>
                <c:pt idx="2">
                  <c:v>38</c:v>
                </c:pt>
                <c:pt idx="3">
                  <c:v>40</c:v>
                </c:pt>
                <c:pt idx="4">
                  <c:v>41</c:v>
                </c:pt>
                <c:pt idx="5">
                  <c:v>42</c:v>
                </c:pt>
                <c:pt idx="6">
                  <c:v>45</c:v>
                </c:pt>
                <c:pt idx="7">
                  <c:v>49</c:v>
                </c:pt>
                <c:pt idx="8">
                  <c:v>49</c:v>
                </c:pt>
                <c:pt idx="9">
                  <c:v>50</c:v>
                </c:pt>
                <c:pt idx="10">
                  <c:v>40</c:v>
                </c:pt>
                <c:pt idx="11">
                  <c:v>43</c:v>
                </c:pt>
                <c:pt idx="12">
                  <c:v>48</c:v>
                </c:pt>
                <c:pt idx="13">
                  <c:v>45</c:v>
                </c:pt>
                <c:pt idx="14">
                  <c:v>46</c:v>
                </c:pt>
                <c:pt idx="15">
                  <c:v>49</c:v>
                </c:pt>
                <c:pt idx="16">
                  <c:v>44</c:v>
                </c:pt>
                <c:pt idx="17">
                  <c:v>40</c:v>
                </c:pt>
                <c:pt idx="18">
                  <c:v>32</c:v>
                </c:pt>
                <c:pt idx="19" formatCode="0">
                  <c:v>42</c:v>
                </c:pt>
                <c:pt idx="20">
                  <c:v>40</c:v>
                </c:pt>
              </c:numCache>
            </c:numRef>
          </c:val>
          <c:smooth val="0"/>
          <c:extLst>
            <c:ext xmlns:c16="http://schemas.microsoft.com/office/drawing/2014/chart" uri="{C3380CC4-5D6E-409C-BE32-E72D297353CC}">
              <c16:uniqueId val="{00000000-7748-4249-8243-2998B1A19CF9}"/>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4020000"/>
          <a:lstStyle/>
          <a:p>
            <a:pPr>
              <a:defRPr sz="1800" b="0" i="0" u="none" strike="noStrike">
                <a:solidFill>
                  <a:srgbClr val="000000"/>
                </a:solidFill>
                <a:latin typeface="Calibri"/>
              </a:defRPr>
            </a:pPr>
            <a:endParaRPr lang="en-US"/>
          </a:p>
        </c:txPr>
        <c:crossAx val="2094734553"/>
        <c:crosses val="autoZero"/>
        <c:auto val="1"/>
        <c:lblAlgn val="ctr"/>
        <c:lblOffset val="100"/>
        <c:noMultiLvlLbl val="1"/>
      </c:catAx>
      <c:valAx>
        <c:axId val="2094734553"/>
        <c:scaling>
          <c:orientation val="minMax"/>
          <c:max val="60"/>
          <c:min val="0"/>
        </c:scaling>
        <c:delete val="0"/>
        <c:axPos val="l"/>
        <c:majorGridlines>
          <c:spPr>
            <a:ln w="12700" cap="flat">
              <a:solidFill>
                <a:srgbClr val="888888"/>
              </a:solidFill>
              <a:prstDash val="solid"/>
              <a:round/>
            </a:ln>
          </c:spPr>
        </c:majorGridlines>
        <c:numFmt formatCode="&quot;%&quot;?.#" sourceLinked="0"/>
        <c:majorTickMark val="out"/>
        <c:minorTickMark val="none"/>
        <c:tickLblPos val="none"/>
        <c:spPr>
          <a:ln w="12700" cap="flat">
            <a:solidFill>
              <a:srgbClr val="888888"/>
            </a:solidFill>
            <a:prstDash val="solid"/>
            <a:round/>
          </a:ln>
        </c:spPr>
        <c:txPr>
          <a:bodyPr rot="0"/>
          <a:lstStyle/>
          <a:p>
            <a:pPr>
              <a:defRPr sz="1800" b="0" i="0" u="none" strike="noStrike">
                <a:solidFill>
                  <a:srgbClr val="000000"/>
                </a:solidFill>
                <a:latin typeface="Calibri"/>
              </a:defRPr>
            </a:pPr>
            <a:endParaRPr lang="en-US"/>
          </a:p>
        </c:txPr>
        <c:crossAx val="2094734552"/>
        <c:crosses val="autoZero"/>
        <c:crossBetween val="between"/>
        <c:majorUnit val="10"/>
        <c:minorUnit val="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000" b="1" i="0" u="none" strike="noStrike">
                <a:solidFill>
                  <a:srgbClr val="595959"/>
                </a:solidFill>
                <a:latin typeface="Calibri"/>
              </a:defRPr>
            </a:pPr>
            <a:r>
              <a:rPr lang="en-US" sz="2000" b="1" i="0" u="none" strike="noStrike">
                <a:solidFill>
                  <a:srgbClr val="595959"/>
                </a:solidFill>
                <a:latin typeface="Calibri"/>
              </a:rPr>
              <a:t>Sales</a:t>
            </a:r>
          </a:p>
        </c:rich>
      </c:tx>
      <c:layout>
        <c:manualLayout>
          <c:xMode val="edge"/>
          <c:yMode val="edge"/>
          <c:x val="0.197492"/>
          <c:y val="0.416466"/>
          <c:w val="0.13727300000000001"/>
          <c:h val="8.35336E-2"/>
        </c:manualLayout>
      </c:layout>
      <c:overlay val="1"/>
      <c:spPr>
        <a:noFill/>
        <a:effectLst/>
      </c:spPr>
    </c:title>
    <c:autoTitleDeleted val="0"/>
    <c:plotArea>
      <c:layout>
        <c:manualLayout>
          <c:layoutTarget val="inner"/>
          <c:xMode val="edge"/>
          <c:yMode val="edge"/>
          <c:x val="3.6665259597369157E-3"/>
          <c:y val="5.0001515984978758E-3"/>
          <c:w val="0.53225699999999998"/>
          <c:h val="0.98750000000000004"/>
        </c:manualLayout>
      </c:layout>
      <c:doughnutChart>
        <c:varyColors val="0"/>
        <c:ser>
          <c:idx val="0"/>
          <c:order val="0"/>
          <c:tx>
            <c:strRef>
              <c:f>Sheet1!$A$2</c:f>
              <c:strCache>
                <c:ptCount val="1"/>
                <c:pt idx="0">
                  <c:v>Sales</c:v>
                </c:pt>
              </c:strCache>
            </c:strRef>
          </c:tx>
          <c:spPr>
            <a:solidFill>
              <a:schemeClr val="accent1"/>
            </a:solidFill>
            <a:ln w="19050" cap="flat">
              <a:solidFill>
                <a:srgbClr val="FFFFFF"/>
              </a:solidFill>
              <a:prstDash val="solid"/>
              <a:round/>
            </a:ln>
            <a:effectLst/>
          </c:spPr>
          <c:dPt>
            <c:idx val="0"/>
            <c:bubble3D val="0"/>
            <c:extLst>
              <c:ext xmlns:c16="http://schemas.microsoft.com/office/drawing/2014/chart" uri="{C3380CC4-5D6E-409C-BE32-E72D297353CC}">
                <c16:uniqueId val="{00000001-4A83-E641-9738-77A6CCD1823D}"/>
              </c:ext>
            </c:extLst>
          </c:dPt>
          <c:dPt>
            <c:idx val="1"/>
            <c:bubble3D val="0"/>
            <c:spPr>
              <a:solidFill>
                <a:schemeClr val="accent2"/>
              </a:solidFill>
              <a:ln w="19050" cap="flat">
                <a:solidFill>
                  <a:srgbClr val="FFFFFF"/>
                </a:solidFill>
                <a:prstDash val="solid"/>
                <a:round/>
              </a:ln>
              <a:effectLst/>
            </c:spPr>
            <c:extLst>
              <c:ext xmlns:c16="http://schemas.microsoft.com/office/drawing/2014/chart" uri="{C3380CC4-5D6E-409C-BE32-E72D297353CC}">
                <c16:uniqueId val="{00000003-4A83-E641-9738-77A6CCD1823D}"/>
              </c:ext>
            </c:extLst>
          </c:dPt>
          <c:dPt>
            <c:idx val="2"/>
            <c:bubble3D val="0"/>
            <c:spPr>
              <a:solidFill>
                <a:schemeClr val="accent3"/>
              </a:solidFill>
              <a:ln w="19050" cap="flat">
                <a:solidFill>
                  <a:srgbClr val="FFFFFF"/>
                </a:solidFill>
                <a:prstDash val="solid"/>
                <a:round/>
              </a:ln>
              <a:effectLst/>
            </c:spPr>
            <c:extLst>
              <c:ext xmlns:c16="http://schemas.microsoft.com/office/drawing/2014/chart" uri="{C3380CC4-5D6E-409C-BE32-E72D297353CC}">
                <c16:uniqueId val="{00000005-4A83-E641-9738-77A6CCD1823D}"/>
              </c:ext>
            </c:extLst>
          </c:dPt>
          <c:dPt>
            <c:idx val="3"/>
            <c:bubble3D val="0"/>
            <c:spPr>
              <a:solidFill>
                <a:schemeClr val="accent4"/>
              </a:solidFill>
              <a:ln w="19050" cap="flat">
                <a:solidFill>
                  <a:srgbClr val="FFFFFF"/>
                </a:solidFill>
                <a:prstDash val="solid"/>
                <a:round/>
              </a:ln>
              <a:effectLst/>
            </c:spPr>
            <c:extLst>
              <c:ext xmlns:c16="http://schemas.microsoft.com/office/drawing/2014/chart" uri="{C3380CC4-5D6E-409C-BE32-E72D297353CC}">
                <c16:uniqueId val="{00000007-4A83-E641-9738-77A6CCD1823D}"/>
              </c:ext>
            </c:extLst>
          </c:dPt>
          <c:dLbls>
            <c:dLbl>
              <c:idx val="0"/>
              <c:numFmt formatCode="0%" sourceLinked="0"/>
              <c:spPr/>
              <c:txPr>
                <a:bodyPr/>
                <a:lstStyle/>
                <a:p>
                  <a:pPr>
                    <a:defRPr sz="2000" b="1" i="0" u="none" strike="noStrike">
                      <a:solidFill>
                        <a:srgbClr val="F7FF2F"/>
                      </a:solidFill>
                      <a:effectLst>
                        <a:outerShdw blurRad="889000" dir="4484693"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1-4A83-E641-9738-77A6CCD1823D}"/>
                </c:ext>
              </c:extLst>
            </c:dLbl>
            <c:dLbl>
              <c:idx val="1"/>
              <c:numFmt formatCode="0%" sourceLinked="0"/>
              <c:spPr/>
              <c:txPr>
                <a:bodyPr/>
                <a:lstStyle/>
                <a:p>
                  <a:pPr>
                    <a:defRPr sz="2000" b="1" i="0" u="none" strike="noStrike">
                      <a:solidFill>
                        <a:srgbClr val="F7FF2F"/>
                      </a:solidFill>
                      <a:effectLst>
                        <a:outerShdw blurRad="889000" dir="4484693"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3-4A83-E641-9738-77A6CCD1823D}"/>
                </c:ext>
              </c:extLst>
            </c:dLbl>
            <c:dLbl>
              <c:idx val="2"/>
              <c:numFmt formatCode="0%" sourceLinked="0"/>
              <c:spPr/>
              <c:txPr>
                <a:bodyPr/>
                <a:lstStyle/>
                <a:p>
                  <a:pPr>
                    <a:defRPr sz="2000" b="1" i="0" u="none" strike="noStrike">
                      <a:solidFill>
                        <a:srgbClr val="F7FF2F"/>
                      </a:solidFill>
                      <a:effectLst>
                        <a:outerShdw blurRad="889000" dir="4484693"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5-4A83-E641-9738-77A6CCD1823D}"/>
                </c:ext>
              </c:extLst>
            </c:dLbl>
            <c:dLbl>
              <c:idx val="3"/>
              <c:numFmt formatCode="0%" sourceLinked="0"/>
              <c:spPr/>
              <c:txPr>
                <a:bodyPr/>
                <a:lstStyle/>
                <a:p>
                  <a:pPr>
                    <a:defRPr sz="2000" b="1" i="0" u="none" strike="noStrike">
                      <a:solidFill>
                        <a:srgbClr val="F7FF2F"/>
                      </a:solidFill>
                      <a:effectLst>
                        <a:outerShdw blurRad="889000" dir="4484693"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7-4A83-E641-9738-77A6CCD1823D}"/>
                </c:ext>
              </c:extLst>
            </c:dLbl>
            <c:numFmt formatCode="0%" sourceLinked="0"/>
            <c:spPr>
              <a:noFill/>
              <a:ln>
                <a:noFill/>
              </a:ln>
              <a:effectLst/>
            </c:spPr>
            <c:txPr>
              <a:bodyPr/>
              <a:lstStyle/>
              <a:p>
                <a:pPr>
                  <a:defRPr sz="2000" b="1" i="0" u="none" strike="noStrike">
                    <a:solidFill>
                      <a:srgbClr val="F7FF2F"/>
                    </a:solidFill>
                    <a:effectLst>
                      <a:outerShdw blurRad="889000" dir="4484693" algn="tl">
                        <a:srgbClr val="000000">
                          <a:alpha val="100000"/>
                        </a:srgbClr>
                      </a:outerShdw>
                    </a:effectLst>
                    <a:latin typeface="Calibri"/>
                  </a:defRPr>
                </a:pPr>
                <a:endParaRPr lang="en-US"/>
              </a:p>
            </c:txPr>
            <c:showLegendKey val="0"/>
            <c:showVal val="0"/>
            <c:showCatName val="0"/>
            <c:showSerName val="0"/>
            <c:showPercent val="1"/>
            <c:showBubbleSize val="0"/>
            <c:showLeaderLines val="1"/>
            <c:leaderLines>
              <c:spPr>
                <a:ln w="9525" cap="flat">
                  <a:solidFill>
                    <a:srgbClr val="A6A6A6"/>
                  </a:solidFill>
                  <a:prstDash val="solid"/>
                  <a:round/>
                </a:ln>
                <a:effectLst/>
              </c:spPr>
            </c:leaderLines>
            <c:extLst>
              <c:ext xmlns:c15="http://schemas.microsoft.com/office/drawing/2012/chart" uri="{CE6537A1-D6FC-4f65-9D91-7224C49458BB}"/>
            </c:extLst>
          </c:dLbls>
          <c:cat>
            <c:strRef>
              <c:f>Sheet1!$B$1:$E$1</c:f>
              <c:strCache>
                <c:ptCount val="4"/>
                <c:pt idx="0">
                  <c:v>Increase</c:v>
                </c:pt>
                <c:pt idx="1">
                  <c:v>Stay Same</c:v>
                </c:pt>
                <c:pt idx="2">
                  <c:v>Decrease</c:v>
                </c:pt>
                <c:pt idx="3">
                  <c:v>DNA</c:v>
                </c:pt>
              </c:strCache>
            </c:strRef>
          </c:cat>
          <c:val>
            <c:numRef>
              <c:f>Sheet1!$B$2:$E$2</c:f>
              <c:numCache>
                <c:formatCode>General</c:formatCode>
                <c:ptCount val="4"/>
                <c:pt idx="0">
                  <c:v>40</c:v>
                </c:pt>
                <c:pt idx="1">
                  <c:v>35</c:v>
                </c:pt>
                <c:pt idx="2">
                  <c:v>18</c:v>
                </c:pt>
                <c:pt idx="3">
                  <c:v>7</c:v>
                </c:pt>
              </c:numCache>
            </c:numRef>
          </c:val>
          <c:extLst>
            <c:ext xmlns:c16="http://schemas.microsoft.com/office/drawing/2014/chart" uri="{C3380CC4-5D6E-409C-BE32-E72D297353CC}">
              <c16:uniqueId val="{00000008-4A83-E641-9738-77A6CCD1823D}"/>
            </c:ext>
          </c:extLst>
        </c:ser>
        <c:dLbls>
          <c:showLegendKey val="0"/>
          <c:showVal val="0"/>
          <c:showCatName val="0"/>
          <c:showSerName val="0"/>
          <c:showPercent val="0"/>
          <c:showBubbleSize val="0"/>
          <c:showLeaderLines val="1"/>
        </c:dLbls>
        <c:firstSliceAng val="0"/>
        <c:holeSize val="54"/>
      </c:doughnutChart>
      <c:spPr>
        <a:noFill/>
        <a:ln w="12700" cap="flat">
          <a:noFill/>
          <a:miter lim="400000"/>
        </a:ln>
        <a:effectLst/>
      </c:spPr>
    </c:plotArea>
    <c:legend>
      <c:legendPos val="r"/>
      <c:layout>
        <c:manualLayout>
          <c:xMode val="edge"/>
          <c:yMode val="edge"/>
          <c:x val="0.46563599999999999"/>
          <c:y val="0.262714"/>
          <c:w val="0.53436399999999995"/>
          <c:h val="0.487072"/>
        </c:manualLayout>
      </c:layout>
      <c:overlay val="1"/>
      <c:spPr>
        <a:noFill/>
        <a:ln w="12700" cap="flat">
          <a:noFill/>
          <a:miter lim="400000"/>
        </a:ln>
        <a:effectLst/>
      </c:spPr>
      <c:txPr>
        <a:bodyPr rot="0"/>
        <a:lstStyle/>
        <a:p>
          <a:pPr>
            <a:defRPr sz="1800" b="0" i="0" u="none" strike="noStrike">
              <a:solidFill>
                <a:srgbClr val="595959"/>
              </a:solidFill>
              <a:latin typeface="Calibri"/>
            </a:defRPr>
          </a:pPr>
          <a:endParaRPr lang="en-US"/>
        </a:p>
      </c:txPr>
    </c:legend>
    <c:plotVisOnly val="1"/>
    <c:dispBlanksAs val="gap"/>
    <c:showDLblsOverMax val="1"/>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800" b="1" i="0" u="none" strike="noStrike">
                <a:solidFill>
                  <a:srgbClr val="000000"/>
                </a:solidFill>
                <a:latin typeface="Calibri"/>
              </a:defRPr>
            </a:pPr>
            <a:r>
              <a:rPr lang="en-US" sz="2800" b="1" i="0" u="none" strike="noStrike">
                <a:solidFill>
                  <a:srgbClr val="000000"/>
                </a:solidFill>
                <a:latin typeface="Calibri"/>
              </a:rPr>
              <a:t>Past Six Months</a:t>
            </a:r>
          </a:p>
        </c:rich>
      </c:tx>
      <c:layout>
        <c:manualLayout>
          <c:xMode val="edge"/>
          <c:yMode val="edge"/>
          <c:x val="0.356715"/>
          <c:y val="0"/>
          <c:w val="0.28656900000000002"/>
          <c:h val="0.149752"/>
        </c:manualLayout>
      </c:layout>
      <c:overlay val="1"/>
      <c:spPr>
        <a:noFill/>
        <a:effectLst/>
      </c:spPr>
    </c:title>
    <c:autoTitleDeleted val="0"/>
    <c:plotArea>
      <c:layout>
        <c:manualLayout>
          <c:layoutTarget val="inner"/>
          <c:xMode val="edge"/>
          <c:yMode val="edge"/>
          <c:x val="2.6108900000000001E-2"/>
          <c:y val="0.149752"/>
          <c:w val="0.96443599999999996"/>
          <c:h val="0.63109300000000002"/>
        </c:manualLayout>
      </c:layout>
      <c:lineChart>
        <c:grouping val="standard"/>
        <c:varyColors val="0"/>
        <c:ser>
          <c:idx val="0"/>
          <c:order val="0"/>
          <c:tx>
            <c:strRef>
              <c:f>Sheet1!$B$1</c:f>
              <c:strCache>
                <c:ptCount val="1"/>
                <c:pt idx="0">
                  <c:v>Profits Are Up</c:v>
                </c:pt>
              </c:strCache>
            </c:strRef>
          </c:tx>
          <c:spPr>
            <a:ln w="47625" cap="flat">
              <a:solidFill>
                <a:srgbClr val="4A7EBB"/>
              </a:solidFill>
              <a:prstDash val="solid"/>
              <a:round/>
            </a:ln>
            <a:effectLst/>
          </c:spPr>
          <c:marker>
            <c:symbol val="circle"/>
            <c:size val="6"/>
            <c:spPr>
              <a:solidFill>
                <a:schemeClr val="accent1"/>
              </a:solidFill>
              <a:ln w="9525" cap="flat">
                <a:solidFill>
                  <a:srgbClr val="4A7EBB"/>
                </a:solidFill>
                <a:prstDash val="solid"/>
                <a:round/>
              </a:ln>
              <a:effectLst/>
            </c:spPr>
          </c:marker>
          <c:dLbls>
            <c:numFmt formatCode="0" sourceLinked="0"/>
            <c:spPr>
              <a:noFill/>
              <a:ln>
                <a:noFill/>
              </a:ln>
              <a:effectLst/>
            </c:spPr>
            <c:txPr>
              <a:bodyPr/>
              <a:lstStyle/>
              <a:p>
                <a:pPr>
                  <a:defRPr sz="1800" b="0" i="0" u="none" strike="noStrike">
                    <a:solidFill>
                      <a:srgbClr val="000000"/>
                    </a:solidFill>
                    <a:latin typeface="Calibri"/>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June '11</c:v>
                </c:pt>
                <c:pt idx="1">
                  <c:v>Oct '11</c:v>
                </c:pt>
                <c:pt idx="2">
                  <c:v>June '12</c:v>
                </c:pt>
                <c:pt idx="3">
                  <c:v>Oct '12</c:v>
                </c:pt>
                <c:pt idx="4">
                  <c:v>May '13</c:v>
                </c:pt>
                <c:pt idx="5">
                  <c:v>Nov  '13</c:v>
                </c:pt>
                <c:pt idx="6">
                  <c:v>June '14</c:v>
                </c:pt>
                <c:pt idx="7">
                  <c:v>Nov '14</c:v>
                </c:pt>
                <c:pt idx="8">
                  <c:v>June '15</c:v>
                </c:pt>
                <c:pt idx="9">
                  <c:v>Nov'15</c:v>
                </c:pt>
                <c:pt idx="10">
                  <c:v>June '16</c:v>
                </c:pt>
                <c:pt idx="11">
                  <c:v>Nov '16</c:v>
                </c:pt>
                <c:pt idx="12">
                  <c:v>July '17</c:v>
                </c:pt>
                <c:pt idx="13">
                  <c:v>Nov '17</c:v>
                </c:pt>
                <c:pt idx="14">
                  <c:v>June '18</c:v>
                </c:pt>
                <c:pt idx="15">
                  <c:v>Nov '18</c:v>
                </c:pt>
                <c:pt idx="16">
                  <c:v>June '19</c:v>
                </c:pt>
                <c:pt idx="17">
                  <c:v>Nov '19</c:v>
                </c:pt>
                <c:pt idx="18">
                  <c:v>June '21</c:v>
                </c:pt>
                <c:pt idx="19">
                  <c:v>Nov '21</c:v>
                </c:pt>
                <c:pt idx="20">
                  <c:v>June '22</c:v>
                </c:pt>
              </c:strCache>
            </c:strRef>
          </c:cat>
          <c:val>
            <c:numRef>
              <c:f>Sheet1!$B$2:$B$22</c:f>
              <c:numCache>
                <c:formatCode>General</c:formatCode>
                <c:ptCount val="21"/>
                <c:pt idx="0">
                  <c:v>21</c:v>
                </c:pt>
                <c:pt idx="1">
                  <c:v>22</c:v>
                </c:pt>
                <c:pt idx="2">
                  <c:v>29</c:v>
                </c:pt>
                <c:pt idx="3">
                  <c:v>27</c:v>
                </c:pt>
                <c:pt idx="4">
                  <c:v>29</c:v>
                </c:pt>
                <c:pt idx="5">
                  <c:v>29</c:v>
                </c:pt>
                <c:pt idx="6">
                  <c:v>30</c:v>
                </c:pt>
                <c:pt idx="7">
                  <c:v>35</c:v>
                </c:pt>
                <c:pt idx="8">
                  <c:v>32</c:v>
                </c:pt>
                <c:pt idx="9">
                  <c:v>37</c:v>
                </c:pt>
                <c:pt idx="10">
                  <c:v>30</c:v>
                </c:pt>
                <c:pt idx="11">
                  <c:v>31</c:v>
                </c:pt>
                <c:pt idx="12">
                  <c:v>34</c:v>
                </c:pt>
                <c:pt idx="13">
                  <c:v>32</c:v>
                </c:pt>
                <c:pt idx="14">
                  <c:v>38</c:v>
                </c:pt>
                <c:pt idx="15">
                  <c:v>33</c:v>
                </c:pt>
                <c:pt idx="16">
                  <c:v>31</c:v>
                </c:pt>
                <c:pt idx="17">
                  <c:v>27</c:v>
                </c:pt>
                <c:pt idx="18">
                  <c:v>21</c:v>
                </c:pt>
                <c:pt idx="19">
                  <c:v>25</c:v>
                </c:pt>
                <c:pt idx="20">
                  <c:v>23</c:v>
                </c:pt>
              </c:numCache>
            </c:numRef>
          </c:val>
          <c:smooth val="0"/>
          <c:extLst>
            <c:ext xmlns:c16="http://schemas.microsoft.com/office/drawing/2014/chart" uri="{C3380CC4-5D6E-409C-BE32-E72D297353CC}">
              <c16:uniqueId val="{00000000-6966-6D43-8DCA-173057A8BE73}"/>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3960000"/>
          <a:lstStyle/>
          <a:p>
            <a:pPr>
              <a:defRPr sz="1800" b="0" i="0" u="none" strike="noStrike">
                <a:solidFill>
                  <a:srgbClr val="000000"/>
                </a:solidFill>
                <a:latin typeface="Calibri"/>
              </a:defRPr>
            </a:pPr>
            <a:endParaRPr lang="en-US"/>
          </a:p>
        </c:txPr>
        <c:crossAx val="2094734553"/>
        <c:crosses val="autoZero"/>
        <c:auto val="1"/>
        <c:lblAlgn val="ctr"/>
        <c:lblOffset val="100"/>
        <c:noMultiLvlLbl val="1"/>
      </c:catAx>
      <c:valAx>
        <c:axId val="2094734553"/>
        <c:scaling>
          <c:orientation val="minMax"/>
          <c:max val="60"/>
          <c:min val="0"/>
        </c:scaling>
        <c:delete val="0"/>
        <c:axPos val="l"/>
        <c:majorGridlines>
          <c:spPr>
            <a:ln w="12700" cap="flat">
              <a:solidFill>
                <a:srgbClr val="888888"/>
              </a:solidFill>
              <a:prstDash val="solid"/>
              <a:round/>
            </a:ln>
          </c:spPr>
        </c:majorGridlines>
        <c:numFmt formatCode="&quot;%&quot;?.#" sourceLinked="0"/>
        <c:majorTickMark val="out"/>
        <c:minorTickMark val="none"/>
        <c:tickLblPos val="none"/>
        <c:spPr>
          <a:ln w="12700" cap="flat">
            <a:solidFill>
              <a:srgbClr val="888888"/>
            </a:solidFill>
            <a:prstDash val="solid"/>
            <a:round/>
          </a:ln>
        </c:spPr>
        <c:txPr>
          <a:bodyPr rot="0"/>
          <a:lstStyle/>
          <a:p>
            <a:pPr>
              <a:defRPr sz="1800" b="0" i="0" u="none" strike="noStrike">
                <a:solidFill>
                  <a:srgbClr val="000000"/>
                </a:solidFill>
                <a:latin typeface="Calibri"/>
              </a:defRPr>
            </a:pPr>
            <a:endParaRPr lang="en-US"/>
          </a:p>
        </c:txPr>
        <c:crossAx val="2094734552"/>
        <c:crosses val="autoZero"/>
        <c:crossBetween val="between"/>
        <c:majorUnit val="10"/>
        <c:minorUnit val="5"/>
      </c:valAx>
      <c:spPr>
        <a:noFill/>
        <a:ln w="12700" cap="flat">
          <a:noFill/>
          <a:miter lim="400000"/>
        </a:ln>
        <a:effectLst/>
      </c:spPr>
    </c:plotArea>
    <c:plotVisOnly val="1"/>
    <c:dispBlanksAs val="gap"/>
    <c:showDLblsOverMax val="1"/>
  </c:chart>
  <c:spPr>
    <a:noFill/>
    <a:ln>
      <a:noFill/>
    </a:ln>
    <a:effectLst/>
  </c:sp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000" b="1" i="0" u="none" strike="noStrike">
                <a:solidFill>
                  <a:srgbClr val="595959"/>
                </a:solidFill>
                <a:latin typeface="Calibri"/>
              </a:defRPr>
            </a:pPr>
            <a:r>
              <a:rPr lang="en-US" sz="2000" b="1" i="0" u="none" strike="noStrike">
                <a:solidFill>
                  <a:srgbClr val="595959"/>
                </a:solidFill>
                <a:latin typeface="Calibri"/>
              </a:rPr>
              <a:t>Profits</a:t>
            </a:r>
          </a:p>
        </c:rich>
      </c:tx>
      <c:layout>
        <c:manualLayout>
          <c:xMode val="edge"/>
          <c:yMode val="edge"/>
          <c:x val="9.6863299999999999E-2"/>
          <c:y val="0.41699199999999997"/>
          <c:w val="0.100551"/>
          <c:h val="8.3007800000000007E-2"/>
        </c:manualLayout>
      </c:layout>
      <c:overlay val="1"/>
      <c:spPr>
        <a:noFill/>
        <a:effectLst/>
      </c:spPr>
    </c:title>
    <c:autoTitleDeleted val="0"/>
    <c:plotArea>
      <c:layout>
        <c:manualLayout>
          <c:layoutTarget val="inner"/>
          <c:xMode val="edge"/>
          <c:yMode val="edge"/>
          <c:x val="5.0000000000000001E-3"/>
          <c:y val="5.0000000000000001E-3"/>
          <c:w val="0.29427799999999998"/>
          <c:h val="0.98750000000000004"/>
        </c:manualLayout>
      </c:layout>
      <c:doughnutChart>
        <c:varyColors val="0"/>
        <c:ser>
          <c:idx val="0"/>
          <c:order val="0"/>
          <c:tx>
            <c:strRef>
              <c:f>Sheet1!$A$2</c:f>
              <c:strCache>
                <c:ptCount val="1"/>
                <c:pt idx="0">
                  <c:v>Profits</c:v>
                </c:pt>
              </c:strCache>
            </c:strRef>
          </c:tx>
          <c:spPr>
            <a:solidFill>
              <a:schemeClr val="accent1"/>
            </a:solidFill>
            <a:ln w="19050" cap="flat">
              <a:solidFill>
                <a:srgbClr val="FFFFFF"/>
              </a:solidFill>
              <a:prstDash val="solid"/>
              <a:round/>
            </a:ln>
            <a:effectLst/>
          </c:spPr>
          <c:dPt>
            <c:idx val="0"/>
            <c:bubble3D val="0"/>
            <c:extLst>
              <c:ext xmlns:c16="http://schemas.microsoft.com/office/drawing/2014/chart" uri="{C3380CC4-5D6E-409C-BE32-E72D297353CC}">
                <c16:uniqueId val="{00000001-F399-D442-B6FF-76B60A2A7534}"/>
              </c:ext>
            </c:extLst>
          </c:dPt>
          <c:dPt>
            <c:idx val="1"/>
            <c:bubble3D val="0"/>
            <c:spPr>
              <a:solidFill>
                <a:schemeClr val="accent2"/>
              </a:solidFill>
              <a:ln w="19050" cap="flat">
                <a:solidFill>
                  <a:srgbClr val="FFFFFF"/>
                </a:solidFill>
                <a:prstDash val="solid"/>
                <a:round/>
              </a:ln>
              <a:effectLst/>
            </c:spPr>
            <c:extLst>
              <c:ext xmlns:c16="http://schemas.microsoft.com/office/drawing/2014/chart" uri="{C3380CC4-5D6E-409C-BE32-E72D297353CC}">
                <c16:uniqueId val="{00000003-F399-D442-B6FF-76B60A2A7534}"/>
              </c:ext>
            </c:extLst>
          </c:dPt>
          <c:dPt>
            <c:idx val="2"/>
            <c:bubble3D val="0"/>
            <c:spPr>
              <a:solidFill>
                <a:schemeClr val="accent3"/>
              </a:solidFill>
              <a:ln w="19050" cap="flat">
                <a:solidFill>
                  <a:srgbClr val="FFFFFF"/>
                </a:solidFill>
                <a:prstDash val="solid"/>
                <a:round/>
              </a:ln>
              <a:effectLst/>
            </c:spPr>
            <c:extLst>
              <c:ext xmlns:c16="http://schemas.microsoft.com/office/drawing/2014/chart" uri="{C3380CC4-5D6E-409C-BE32-E72D297353CC}">
                <c16:uniqueId val="{00000005-F399-D442-B6FF-76B60A2A7534}"/>
              </c:ext>
            </c:extLst>
          </c:dPt>
          <c:dPt>
            <c:idx val="3"/>
            <c:bubble3D val="0"/>
            <c:spPr>
              <a:solidFill>
                <a:schemeClr val="accent4"/>
              </a:solidFill>
              <a:ln w="19050" cap="flat">
                <a:solidFill>
                  <a:srgbClr val="FFFFFF"/>
                </a:solidFill>
                <a:prstDash val="solid"/>
                <a:round/>
              </a:ln>
              <a:effectLst/>
            </c:spPr>
            <c:extLst>
              <c:ext xmlns:c16="http://schemas.microsoft.com/office/drawing/2014/chart" uri="{C3380CC4-5D6E-409C-BE32-E72D297353CC}">
                <c16:uniqueId val="{00000007-F399-D442-B6FF-76B60A2A7534}"/>
              </c:ext>
            </c:extLst>
          </c:dPt>
          <c:dLbls>
            <c:dLbl>
              <c:idx val="0"/>
              <c:numFmt formatCode="0%" sourceLinked="0"/>
              <c:spPr/>
              <c:txPr>
                <a:bodyPr/>
                <a:lstStyle/>
                <a:p>
                  <a:pPr>
                    <a:defRPr sz="2000" b="1" i="0" u="none" strike="noStrike">
                      <a:solidFill>
                        <a:srgbClr val="FFFC79"/>
                      </a:solidFill>
                      <a:effectLst>
                        <a:outerShdw blurRad="889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1-F399-D442-B6FF-76B60A2A7534}"/>
                </c:ext>
              </c:extLst>
            </c:dLbl>
            <c:dLbl>
              <c:idx val="1"/>
              <c:numFmt formatCode="0%" sourceLinked="0"/>
              <c:spPr/>
              <c:txPr>
                <a:bodyPr/>
                <a:lstStyle/>
                <a:p>
                  <a:pPr>
                    <a:defRPr sz="2000" b="1" i="0" u="none" strike="noStrike">
                      <a:solidFill>
                        <a:srgbClr val="FFFC79"/>
                      </a:solidFill>
                      <a:effectLst>
                        <a:outerShdw blurRad="889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3-F399-D442-B6FF-76B60A2A7534}"/>
                </c:ext>
              </c:extLst>
            </c:dLbl>
            <c:dLbl>
              <c:idx val="2"/>
              <c:numFmt formatCode="0%" sourceLinked="0"/>
              <c:spPr/>
              <c:txPr>
                <a:bodyPr/>
                <a:lstStyle/>
                <a:p>
                  <a:pPr>
                    <a:defRPr sz="2000" b="1" i="0" u="none" strike="noStrike">
                      <a:solidFill>
                        <a:srgbClr val="FFFC79"/>
                      </a:solidFill>
                      <a:effectLst>
                        <a:outerShdw blurRad="889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5-F399-D442-B6FF-76B60A2A7534}"/>
                </c:ext>
              </c:extLst>
            </c:dLbl>
            <c:dLbl>
              <c:idx val="3"/>
              <c:numFmt formatCode="0%" sourceLinked="0"/>
              <c:spPr/>
              <c:txPr>
                <a:bodyPr/>
                <a:lstStyle/>
                <a:p>
                  <a:pPr>
                    <a:defRPr sz="2000" b="1" i="0" u="none" strike="noStrike">
                      <a:solidFill>
                        <a:srgbClr val="FFFC79"/>
                      </a:solidFill>
                      <a:effectLst>
                        <a:outerShdw blurRad="889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7-F399-D442-B6FF-76B60A2A7534}"/>
                </c:ext>
              </c:extLst>
            </c:dLbl>
            <c:numFmt formatCode="0%" sourceLinked="0"/>
            <c:spPr>
              <a:noFill/>
              <a:ln>
                <a:noFill/>
              </a:ln>
              <a:effectLst/>
            </c:spPr>
            <c:txPr>
              <a:bodyPr/>
              <a:lstStyle/>
              <a:p>
                <a:pPr>
                  <a:defRPr sz="2000" b="1" i="0" u="none" strike="noStrike">
                    <a:solidFill>
                      <a:srgbClr val="FFFC79"/>
                    </a:solidFill>
                    <a:effectLst>
                      <a:outerShdw blurRad="889000" algn="tl">
                        <a:srgbClr val="000000">
                          <a:alpha val="100000"/>
                        </a:srgbClr>
                      </a:outerShdw>
                    </a:effectLst>
                    <a:latin typeface="Calibri"/>
                  </a:defRPr>
                </a:pPr>
                <a:endParaRPr lang="en-US"/>
              </a:p>
            </c:txPr>
            <c:showLegendKey val="0"/>
            <c:showVal val="0"/>
            <c:showCatName val="0"/>
            <c:showSerName val="0"/>
            <c:showPercent val="1"/>
            <c:showBubbleSize val="0"/>
            <c:showLeaderLines val="1"/>
            <c:leaderLines>
              <c:spPr>
                <a:ln w="9525" cap="flat">
                  <a:solidFill>
                    <a:srgbClr val="A6A6A6"/>
                  </a:solidFill>
                  <a:prstDash val="solid"/>
                  <a:round/>
                </a:ln>
                <a:effectLst/>
              </c:spPr>
            </c:leaderLines>
            <c:extLst>
              <c:ext xmlns:c15="http://schemas.microsoft.com/office/drawing/2012/chart" uri="{CE6537A1-D6FC-4f65-9D91-7224C49458BB}"/>
            </c:extLst>
          </c:dLbls>
          <c:cat>
            <c:strRef>
              <c:f>Sheet1!$B$1:$E$1</c:f>
              <c:strCache>
                <c:ptCount val="4"/>
                <c:pt idx="0">
                  <c:v>Increase</c:v>
                </c:pt>
                <c:pt idx="1">
                  <c:v>Stay Same</c:v>
                </c:pt>
                <c:pt idx="2">
                  <c:v>Decrease</c:v>
                </c:pt>
                <c:pt idx="3">
                  <c:v>DNA</c:v>
                </c:pt>
              </c:strCache>
            </c:strRef>
          </c:cat>
          <c:val>
            <c:numRef>
              <c:f>Sheet1!$B$2:$E$2</c:f>
              <c:numCache>
                <c:formatCode>General</c:formatCode>
                <c:ptCount val="4"/>
                <c:pt idx="0">
                  <c:v>23</c:v>
                </c:pt>
                <c:pt idx="1">
                  <c:v>32</c:v>
                </c:pt>
                <c:pt idx="2">
                  <c:v>39</c:v>
                </c:pt>
                <c:pt idx="3">
                  <c:v>4</c:v>
                </c:pt>
              </c:numCache>
            </c:numRef>
          </c:val>
          <c:extLst>
            <c:ext xmlns:c16="http://schemas.microsoft.com/office/drawing/2014/chart" uri="{C3380CC4-5D6E-409C-BE32-E72D297353CC}">
              <c16:uniqueId val="{00000008-F399-D442-B6FF-76B60A2A7534}"/>
            </c:ext>
          </c:extLst>
        </c:ser>
        <c:dLbls>
          <c:showLegendKey val="0"/>
          <c:showVal val="0"/>
          <c:showCatName val="0"/>
          <c:showSerName val="0"/>
          <c:showPercent val="0"/>
          <c:showBubbleSize val="0"/>
          <c:showLeaderLines val="1"/>
        </c:dLbls>
        <c:firstSliceAng val="0"/>
        <c:holeSize val="54"/>
      </c:doughnutChart>
      <c:spPr>
        <a:noFill/>
        <a:ln w="12700" cap="flat">
          <a:noFill/>
          <a:miter lim="400000"/>
        </a:ln>
        <a:effectLst/>
      </c:spPr>
    </c:plotArea>
    <c:legend>
      <c:legendPos val="r"/>
      <c:layout>
        <c:manualLayout>
          <c:xMode val="edge"/>
          <c:yMode val="edge"/>
          <c:x val="0.285937"/>
          <c:y val="0.61857700000000004"/>
          <c:w val="0.714063"/>
          <c:h val="0.14166699999999999"/>
        </c:manualLayout>
      </c:layout>
      <c:overlay val="1"/>
      <c:spPr>
        <a:noFill/>
        <a:ln w="12700" cap="flat">
          <a:noFill/>
          <a:miter lim="400000"/>
        </a:ln>
        <a:effectLst/>
      </c:spPr>
      <c:txPr>
        <a:bodyPr rot="0"/>
        <a:lstStyle/>
        <a:p>
          <a:pPr>
            <a:defRPr sz="1800" b="0" i="0" u="none" strike="noStrike">
              <a:solidFill>
                <a:srgbClr val="595959"/>
              </a:solidFill>
              <a:latin typeface="Calibri"/>
            </a:defRPr>
          </a:pPr>
          <a:endParaRPr lang="en-US"/>
        </a:p>
      </c:txPr>
    </c:legend>
    <c:plotVisOnly val="1"/>
    <c:dispBlanksAs val="gap"/>
    <c:showDLblsOverMax val="1"/>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800" b="1" i="0" u="none" strike="noStrike">
                <a:solidFill>
                  <a:srgbClr val="000000"/>
                </a:solidFill>
                <a:latin typeface="Calibri"/>
              </a:defRPr>
            </a:pPr>
            <a:r>
              <a:rPr lang="en-US" sz="2800" b="1" i="0" u="none" strike="noStrike">
                <a:solidFill>
                  <a:srgbClr val="000000"/>
                </a:solidFill>
                <a:latin typeface="Calibri"/>
              </a:rPr>
              <a:t>Past Six Months</a:t>
            </a:r>
          </a:p>
        </c:rich>
      </c:tx>
      <c:layout>
        <c:manualLayout>
          <c:xMode val="edge"/>
          <c:yMode val="edge"/>
          <c:x val="0.35874299999999998"/>
          <c:y val="0"/>
          <c:w val="0.28251500000000002"/>
          <c:h val="0.14784700000000001"/>
        </c:manualLayout>
      </c:layout>
      <c:overlay val="1"/>
      <c:spPr>
        <a:noFill/>
        <a:effectLst/>
      </c:spPr>
    </c:title>
    <c:autoTitleDeleted val="0"/>
    <c:plotArea>
      <c:layout>
        <c:manualLayout>
          <c:layoutTarget val="inner"/>
          <c:xMode val="edge"/>
          <c:yMode val="edge"/>
          <c:x val="2.5739499999999998E-2"/>
          <c:y val="0.14784700000000001"/>
          <c:w val="0.96539600000000003"/>
          <c:h val="0.63562799999999997"/>
        </c:manualLayout>
      </c:layout>
      <c:lineChart>
        <c:grouping val="standard"/>
        <c:varyColors val="0"/>
        <c:ser>
          <c:idx val="0"/>
          <c:order val="0"/>
          <c:tx>
            <c:strRef>
              <c:f>Sheet1!$B$1</c:f>
              <c:strCache>
                <c:ptCount val="1"/>
                <c:pt idx="0">
                  <c:v>Hired More</c:v>
                </c:pt>
              </c:strCache>
            </c:strRef>
          </c:tx>
          <c:spPr>
            <a:ln w="47625" cap="flat">
              <a:solidFill>
                <a:srgbClr val="4A7EBB"/>
              </a:solidFill>
              <a:prstDash val="solid"/>
              <a:round/>
            </a:ln>
            <a:effectLst/>
          </c:spPr>
          <c:marker>
            <c:symbol val="circle"/>
            <c:size val="6"/>
            <c:spPr>
              <a:solidFill>
                <a:schemeClr val="accent1"/>
              </a:solidFill>
              <a:ln w="9525" cap="flat">
                <a:solidFill>
                  <a:srgbClr val="4A7EBB"/>
                </a:solidFill>
                <a:prstDash val="solid"/>
                <a:round/>
              </a:ln>
              <a:effectLst/>
            </c:spPr>
          </c:marker>
          <c:dLbls>
            <c:numFmt formatCode="0" sourceLinked="0"/>
            <c:spPr>
              <a:noFill/>
              <a:ln>
                <a:noFill/>
              </a:ln>
              <a:effectLst/>
            </c:spPr>
            <c:txPr>
              <a:bodyPr/>
              <a:lstStyle/>
              <a:p>
                <a:pPr>
                  <a:defRPr sz="1800" b="0" i="0" u="none" strike="noStrike">
                    <a:solidFill>
                      <a:srgbClr val="000000"/>
                    </a:solidFill>
                    <a:latin typeface="Calibri"/>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June '11</c:v>
                </c:pt>
                <c:pt idx="1">
                  <c:v>Oct '11</c:v>
                </c:pt>
                <c:pt idx="2">
                  <c:v>June '12</c:v>
                </c:pt>
                <c:pt idx="3">
                  <c:v>Oct '12</c:v>
                </c:pt>
                <c:pt idx="4">
                  <c:v>May '13</c:v>
                </c:pt>
                <c:pt idx="5">
                  <c:v>Nov  '13</c:v>
                </c:pt>
                <c:pt idx="6">
                  <c:v>June '14</c:v>
                </c:pt>
                <c:pt idx="7">
                  <c:v>Nov '14</c:v>
                </c:pt>
                <c:pt idx="8">
                  <c:v>June '15</c:v>
                </c:pt>
                <c:pt idx="9">
                  <c:v>Nov'15</c:v>
                </c:pt>
                <c:pt idx="10">
                  <c:v>June '16</c:v>
                </c:pt>
                <c:pt idx="11">
                  <c:v>Nov '16</c:v>
                </c:pt>
                <c:pt idx="12">
                  <c:v>July '17</c:v>
                </c:pt>
                <c:pt idx="13">
                  <c:v>Nov '17</c:v>
                </c:pt>
                <c:pt idx="14">
                  <c:v>June '18</c:v>
                </c:pt>
                <c:pt idx="15">
                  <c:v>Nov '18</c:v>
                </c:pt>
                <c:pt idx="16">
                  <c:v>June '19</c:v>
                </c:pt>
                <c:pt idx="17">
                  <c:v>Nov' 19</c:v>
                </c:pt>
                <c:pt idx="18">
                  <c:v>June '21</c:v>
                </c:pt>
                <c:pt idx="19">
                  <c:v>Nov '21</c:v>
                </c:pt>
                <c:pt idx="20">
                  <c:v>June '22</c:v>
                </c:pt>
              </c:strCache>
            </c:strRef>
          </c:cat>
          <c:val>
            <c:numRef>
              <c:f>Sheet1!$B$2:$B$22</c:f>
              <c:numCache>
                <c:formatCode>General</c:formatCode>
                <c:ptCount val="21"/>
                <c:pt idx="0">
                  <c:v>12</c:v>
                </c:pt>
                <c:pt idx="1">
                  <c:v>11</c:v>
                </c:pt>
                <c:pt idx="2">
                  <c:v>22</c:v>
                </c:pt>
                <c:pt idx="3">
                  <c:v>21</c:v>
                </c:pt>
                <c:pt idx="4">
                  <c:v>25</c:v>
                </c:pt>
                <c:pt idx="5">
                  <c:v>26</c:v>
                </c:pt>
                <c:pt idx="6">
                  <c:v>31</c:v>
                </c:pt>
                <c:pt idx="7">
                  <c:v>29</c:v>
                </c:pt>
                <c:pt idx="8">
                  <c:v>30</c:v>
                </c:pt>
                <c:pt idx="9">
                  <c:v>32</c:v>
                </c:pt>
                <c:pt idx="10">
                  <c:v>27</c:v>
                </c:pt>
                <c:pt idx="11">
                  <c:v>22</c:v>
                </c:pt>
                <c:pt idx="12">
                  <c:v>25</c:v>
                </c:pt>
                <c:pt idx="13">
                  <c:v>20</c:v>
                </c:pt>
                <c:pt idx="14">
                  <c:v>21</c:v>
                </c:pt>
                <c:pt idx="15">
                  <c:v>28</c:v>
                </c:pt>
                <c:pt idx="16">
                  <c:v>25</c:v>
                </c:pt>
                <c:pt idx="17">
                  <c:v>20</c:v>
                </c:pt>
                <c:pt idx="18">
                  <c:v>18</c:v>
                </c:pt>
                <c:pt idx="19">
                  <c:v>20</c:v>
                </c:pt>
                <c:pt idx="20">
                  <c:v>21</c:v>
                </c:pt>
              </c:numCache>
            </c:numRef>
          </c:val>
          <c:smooth val="0"/>
          <c:extLst>
            <c:ext xmlns:c16="http://schemas.microsoft.com/office/drawing/2014/chart" uri="{C3380CC4-5D6E-409C-BE32-E72D297353CC}">
              <c16:uniqueId val="{00000000-5442-1645-91DC-86AA197D27E6}"/>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4620000" vert="horz"/>
          <a:lstStyle/>
          <a:p>
            <a:pPr>
              <a:defRPr sz="1800" b="0" i="0" u="none" strike="noStrike">
                <a:solidFill>
                  <a:srgbClr val="000000"/>
                </a:solidFill>
                <a:latin typeface="Calibri"/>
              </a:defRPr>
            </a:pPr>
            <a:endParaRPr lang="en-US"/>
          </a:p>
        </c:txPr>
        <c:crossAx val="2094734553"/>
        <c:crosses val="autoZero"/>
        <c:auto val="1"/>
        <c:lblAlgn val="ctr"/>
        <c:lblOffset val="100"/>
        <c:noMultiLvlLbl val="1"/>
      </c:catAx>
      <c:valAx>
        <c:axId val="2094734553"/>
        <c:scaling>
          <c:orientation val="minMax"/>
          <c:max val="60"/>
          <c:min val="0"/>
        </c:scaling>
        <c:delete val="0"/>
        <c:axPos val="l"/>
        <c:majorGridlines>
          <c:spPr>
            <a:ln w="12700" cap="flat">
              <a:solidFill>
                <a:srgbClr val="888888"/>
              </a:solidFill>
              <a:prstDash val="solid"/>
              <a:round/>
            </a:ln>
          </c:spPr>
        </c:majorGridlines>
        <c:numFmt formatCode="&quot;%&quot;?.#" sourceLinked="0"/>
        <c:majorTickMark val="out"/>
        <c:minorTickMark val="none"/>
        <c:tickLblPos val="none"/>
        <c:spPr>
          <a:ln w="12700" cap="flat">
            <a:solidFill>
              <a:srgbClr val="888888"/>
            </a:solidFill>
            <a:prstDash val="solid"/>
            <a:round/>
          </a:ln>
        </c:spPr>
        <c:txPr>
          <a:bodyPr rot="0"/>
          <a:lstStyle/>
          <a:p>
            <a:pPr>
              <a:defRPr sz="1800" b="0" i="0" u="none" strike="noStrike">
                <a:solidFill>
                  <a:srgbClr val="000000"/>
                </a:solidFill>
                <a:latin typeface="Calibri"/>
              </a:defRPr>
            </a:pPr>
            <a:endParaRPr lang="en-US"/>
          </a:p>
        </c:txPr>
        <c:crossAx val="2094734552"/>
        <c:crosses val="autoZero"/>
        <c:crossBetween val="between"/>
        <c:majorUnit val="10"/>
        <c:minorUnit val="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000" b="1" i="0" u="none" strike="noStrike">
                <a:solidFill>
                  <a:srgbClr val="595959"/>
                </a:solidFill>
                <a:latin typeface="Calibri"/>
              </a:defRPr>
            </a:pPr>
            <a:r>
              <a:rPr lang="en-US" sz="2000" b="1" i="0" u="none" strike="noStrike" dirty="0">
                <a:solidFill>
                  <a:srgbClr val="595959"/>
                </a:solidFill>
                <a:latin typeface="Calibri"/>
              </a:rPr>
              <a:t>Employees</a:t>
            </a:r>
          </a:p>
        </c:rich>
      </c:tx>
      <c:layout>
        <c:manualLayout>
          <c:xMode val="edge"/>
          <c:yMode val="edge"/>
          <c:x val="0.101017472710308"/>
          <c:y val="0.42576708409613612"/>
          <c:w val="0.16075700000000001"/>
          <c:h val="8.2943699999999995E-2"/>
        </c:manualLayout>
      </c:layout>
      <c:overlay val="1"/>
      <c:spPr>
        <a:noFill/>
        <a:effectLst/>
      </c:spPr>
    </c:title>
    <c:autoTitleDeleted val="0"/>
    <c:plotArea>
      <c:layout>
        <c:manualLayout>
          <c:layoutTarget val="inner"/>
          <c:xMode val="edge"/>
          <c:yMode val="edge"/>
          <c:x val="3.1977800000000001E-2"/>
          <c:y val="9.2750600000000002E-2"/>
          <c:w val="0.28081600000000001"/>
          <c:h val="0.80199900000000002"/>
        </c:manualLayout>
      </c:layout>
      <c:doughnutChart>
        <c:varyColors val="0"/>
        <c:ser>
          <c:idx val="0"/>
          <c:order val="0"/>
          <c:tx>
            <c:strRef>
              <c:f>Sheet1!$A$2</c:f>
              <c:strCache>
                <c:ptCount val="1"/>
                <c:pt idx="0">
                  <c:v>Employees</c:v>
                </c:pt>
              </c:strCache>
            </c:strRef>
          </c:tx>
          <c:spPr>
            <a:solidFill>
              <a:schemeClr val="accent1"/>
            </a:solidFill>
            <a:ln w="19050" cap="flat">
              <a:solidFill>
                <a:srgbClr val="FFFFFF"/>
              </a:solidFill>
              <a:prstDash val="solid"/>
              <a:round/>
            </a:ln>
            <a:effectLst/>
          </c:spPr>
          <c:dPt>
            <c:idx val="0"/>
            <c:bubble3D val="0"/>
            <c:extLst>
              <c:ext xmlns:c16="http://schemas.microsoft.com/office/drawing/2014/chart" uri="{C3380CC4-5D6E-409C-BE32-E72D297353CC}">
                <c16:uniqueId val="{00000001-A270-F643-B596-3259305592AD}"/>
              </c:ext>
            </c:extLst>
          </c:dPt>
          <c:dPt>
            <c:idx val="1"/>
            <c:bubble3D val="0"/>
            <c:spPr>
              <a:solidFill>
                <a:schemeClr val="accent2"/>
              </a:solidFill>
              <a:ln w="19050" cap="flat">
                <a:solidFill>
                  <a:srgbClr val="FFFFFF"/>
                </a:solidFill>
                <a:prstDash val="solid"/>
                <a:round/>
              </a:ln>
              <a:effectLst/>
            </c:spPr>
            <c:extLst>
              <c:ext xmlns:c16="http://schemas.microsoft.com/office/drawing/2014/chart" uri="{C3380CC4-5D6E-409C-BE32-E72D297353CC}">
                <c16:uniqueId val="{00000003-A270-F643-B596-3259305592AD}"/>
              </c:ext>
            </c:extLst>
          </c:dPt>
          <c:dPt>
            <c:idx val="2"/>
            <c:bubble3D val="0"/>
            <c:spPr>
              <a:solidFill>
                <a:schemeClr val="accent3"/>
              </a:solidFill>
              <a:ln w="19050" cap="flat">
                <a:solidFill>
                  <a:srgbClr val="FFFFFF"/>
                </a:solidFill>
                <a:prstDash val="solid"/>
                <a:round/>
              </a:ln>
              <a:effectLst/>
            </c:spPr>
            <c:extLst>
              <c:ext xmlns:c16="http://schemas.microsoft.com/office/drawing/2014/chart" uri="{C3380CC4-5D6E-409C-BE32-E72D297353CC}">
                <c16:uniqueId val="{00000005-A270-F643-B596-3259305592AD}"/>
              </c:ext>
            </c:extLst>
          </c:dPt>
          <c:dPt>
            <c:idx val="3"/>
            <c:bubble3D val="0"/>
            <c:spPr>
              <a:solidFill>
                <a:schemeClr val="accent4"/>
              </a:solidFill>
              <a:ln w="19050" cap="flat">
                <a:solidFill>
                  <a:srgbClr val="FFFFFF"/>
                </a:solidFill>
                <a:prstDash val="solid"/>
                <a:round/>
              </a:ln>
              <a:effectLst/>
            </c:spPr>
            <c:extLst>
              <c:ext xmlns:c16="http://schemas.microsoft.com/office/drawing/2014/chart" uri="{C3380CC4-5D6E-409C-BE32-E72D297353CC}">
                <c16:uniqueId val="{00000007-A270-F643-B596-3259305592AD}"/>
              </c:ext>
            </c:extLst>
          </c:dPt>
          <c:dLbls>
            <c:dLbl>
              <c:idx val="0"/>
              <c:numFmt formatCode="0%" sourceLinked="0"/>
              <c:spPr/>
              <c:txPr>
                <a:bodyPr/>
                <a:lstStyle/>
                <a:p>
                  <a:pPr>
                    <a:defRPr sz="20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1-A270-F643-B596-3259305592AD}"/>
                </c:ext>
              </c:extLst>
            </c:dLbl>
            <c:dLbl>
              <c:idx val="1"/>
              <c:numFmt formatCode="0%" sourceLinked="0"/>
              <c:spPr/>
              <c:txPr>
                <a:bodyPr/>
                <a:lstStyle/>
                <a:p>
                  <a:pPr>
                    <a:defRPr sz="20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3-A270-F643-B596-3259305592AD}"/>
                </c:ext>
              </c:extLst>
            </c:dLbl>
            <c:dLbl>
              <c:idx val="2"/>
              <c:numFmt formatCode="0%" sourceLinked="0"/>
              <c:spPr/>
              <c:txPr>
                <a:bodyPr/>
                <a:lstStyle/>
                <a:p>
                  <a:pPr>
                    <a:defRPr sz="20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5-A270-F643-B596-3259305592AD}"/>
                </c:ext>
              </c:extLst>
            </c:dLbl>
            <c:dLbl>
              <c:idx val="3"/>
              <c:numFmt formatCode="0%" sourceLinked="0"/>
              <c:spPr/>
              <c:txPr>
                <a:bodyPr/>
                <a:lstStyle/>
                <a:p>
                  <a:pPr>
                    <a:defRPr sz="20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extLst>
                <c:ext xmlns:c16="http://schemas.microsoft.com/office/drawing/2014/chart" uri="{C3380CC4-5D6E-409C-BE32-E72D297353CC}">
                  <c16:uniqueId val="{00000007-A270-F643-B596-3259305592AD}"/>
                </c:ext>
              </c:extLst>
            </c:dLbl>
            <c:numFmt formatCode="0%" sourceLinked="0"/>
            <c:spPr>
              <a:noFill/>
              <a:ln>
                <a:noFill/>
              </a:ln>
              <a:effectLst/>
            </c:spPr>
            <c:txPr>
              <a:bodyPr/>
              <a:lstStyle/>
              <a:p>
                <a:pPr>
                  <a:defRPr sz="2000" b="1" i="0" u="none" strike="noStrike">
                    <a:solidFill>
                      <a:srgbClr val="FFFC79"/>
                    </a:solidFill>
                    <a:effectLst>
                      <a:outerShdw blurRad="889000" dir="18900000" algn="tl">
                        <a:srgbClr val="000000">
                          <a:alpha val="100000"/>
                        </a:srgbClr>
                      </a:outerShdw>
                    </a:effectLst>
                    <a:latin typeface="Calibri"/>
                  </a:defRPr>
                </a:pPr>
                <a:endParaRPr lang="en-US"/>
              </a:p>
            </c:txPr>
            <c:showLegendKey val="0"/>
            <c:showVal val="0"/>
            <c:showCatName val="0"/>
            <c:showSerName val="0"/>
            <c:showPercent val="1"/>
            <c:showBubbleSize val="0"/>
            <c:showLeaderLines val="1"/>
            <c:leaderLines>
              <c:spPr>
                <a:ln w="9525" cap="flat">
                  <a:solidFill>
                    <a:srgbClr val="A6A6A6"/>
                  </a:solidFill>
                  <a:prstDash val="solid"/>
                  <a:round/>
                </a:ln>
                <a:effectLst/>
              </c:spPr>
            </c:leaderLines>
            <c:extLst>
              <c:ext xmlns:c15="http://schemas.microsoft.com/office/drawing/2012/chart" uri="{CE6537A1-D6FC-4f65-9D91-7224C49458BB}"/>
            </c:extLst>
          </c:dLbls>
          <c:cat>
            <c:strRef>
              <c:f>Sheet1!$B$1:$E$1</c:f>
              <c:strCache>
                <c:ptCount val="4"/>
                <c:pt idx="0">
                  <c:v>Increase</c:v>
                </c:pt>
                <c:pt idx="1">
                  <c:v>Stay Same</c:v>
                </c:pt>
                <c:pt idx="2">
                  <c:v>Decrease</c:v>
                </c:pt>
                <c:pt idx="3">
                  <c:v>DNA</c:v>
                </c:pt>
              </c:strCache>
            </c:strRef>
          </c:cat>
          <c:val>
            <c:numRef>
              <c:f>Sheet1!$B$2:$E$2</c:f>
              <c:numCache>
                <c:formatCode>General</c:formatCode>
                <c:ptCount val="4"/>
                <c:pt idx="0">
                  <c:v>21</c:v>
                </c:pt>
                <c:pt idx="1">
                  <c:v>57</c:v>
                </c:pt>
                <c:pt idx="2">
                  <c:v>20</c:v>
                </c:pt>
                <c:pt idx="3">
                  <c:v>3</c:v>
                </c:pt>
              </c:numCache>
            </c:numRef>
          </c:val>
          <c:extLst>
            <c:ext xmlns:c16="http://schemas.microsoft.com/office/drawing/2014/chart" uri="{C3380CC4-5D6E-409C-BE32-E72D297353CC}">
              <c16:uniqueId val="{00000008-A270-F643-B596-3259305592AD}"/>
            </c:ext>
          </c:extLst>
        </c:ser>
        <c:dLbls>
          <c:showLegendKey val="0"/>
          <c:showVal val="0"/>
          <c:showCatName val="0"/>
          <c:showSerName val="0"/>
          <c:showPercent val="0"/>
          <c:showBubbleSize val="0"/>
          <c:showLeaderLines val="1"/>
        </c:dLbls>
        <c:firstSliceAng val="0"/>
        <c:holeSize val="55"/>
      </c:doughnutChart>
      <c:spPr>
        <a:noFill/>
        <a:ln w="12700" cap="flat">
          <a:noFill/>
          <a:miter lim="400000"/>
        </a:ln>
        <a:effectLst/>
      </c:spPr>
    </c:plotArea>
    <c:legend>
      <c:legendPos val="r"/>
      <c:layout>
        <c:manualLayout>
          <c:xMode val="edge"/>
          <c:yMode val="edge"/>
          <c:x val="0.31348100000000001"/>
          <c:y val="0.39117200000000002"/>
          <c:w val="0.68651899999999999"/>
          <c:h val="0.116468"/>
        </c:manualLayout>
      </c:layout>
      <c:overlay val="1"/>
      <c:spPr>
        <a:noFill/>
        <a:ln w="12700" cap="flat">
          <a:noFill/>
          <a:miter lim="400000"/>
        </a:ln>
        <a:effectLst/>
      </c:spPr>
      <c:txPr>
        <a:bodyPr rot="0"/>
        <a:lstStyle/>
        <a:p>
          <a:pPr>
            <a:defRPr sz="1800" b="0" i="0" u="none" strike="noStrike">
              <a:solidFill>
                <a:srgbClr val="595959"/>
              </a:solidFill>
              <a:latin typeface="Calibri"/>
            </a:defRPr>
          </a:pPr>
          <a:endParaRPr lang="en-US"/>
        </a:p>
      </c:txPr>
    </c:legend>
    <c:plotVisOnly val="1"/>
    <c:dispBlanksAs val="gap"/>
    <c:showDLblsOverMax val="1"/>
  </c:chart>
  <c:spPr>
    <a:noFill/>
    <a:ln>
      <a:noFill/>
    </a:ln>
    <a:effectLst/>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title>
      <c:tx>
        <c:rich>
          <a:bodyPr rot="0"/>
          <a:lstStyle/>
          <a:p>
            <a:pPr>
              <a:defRPr sz="2800" b="1" i="0" u="none" strike="noStrike">
                <a:solidFill>
                  <a:srgbClr val="000000"/>
                </a:solidFill>
                <a:latin typeface="Calibri"/>
              </a:defRPr>
            </a:pPr>
            <a:r>
              <a:rPr lang="en-US" sz="2800" b="1" i="0" u="none" strike="noStrike">
                <a:solidFill>
                  <a:srgbClr val="000000"/>
                </a:solidFill>
                <a:latin typeface="Calibri"/>
              </a:rPr>
              <a:t>Past Six Months</a:t>
            </a:r>
          </a:p>
        </c:rich>
      </c:tx>
      <c:layout>
        <c:manualLayout>
          <c:xMode val="edge"/>
          <c:yMode val="edge"/>
          <c:x val="0.35983700000000002"/>
          <c:y val="0"/>
          <c:w val="0.28032600000000002"/>
          <c:h val="0.153637"/>
        </c:manualLayout>
      </c:layout>
      <c:overlay val="1"/>
      <c:spPr>
        <a:noFill/>
        <a:effectLst/>
      </c:spPr>
    </c:title>
    <c:autoTitleDeleted val="0"/>
    <c:plotArea>
      <c:layout>
        <c:manualLayout>
          <c:layoutTarget val="inner"/>
          <c:xMode val="edge"/>
          <c:yMode val="edge"/>
          <c:x val="2.55401E-2"/>
          <c:y val="0.153637"/>
          <c:w val="0.96591300000000002"/>
          <c:h val="0.62184600000000001"/>
        </c:manualLayout>
      </c:layout>
      <c:lineChart>
        <c:grouping val="standard"/>
        <c:varyColors val="0"/>
        <c:ser>
          <c:idx val="0"/>
          <c:order val="0"/>
          <c:tx>
            <c:strRef>
              <c:f>Sheet1!$B$1</c:f>
              <c:strCache>
                <c:ptCount val="1"/>
                <c:pt idx="0">
                  <c:v>Increased Capital Investments</c:v>
                </c:pt>
              </c:strCache>
            </c:strRef>
          </c:tx>
          <c:spPr>
            <a:ln w="47625" cap="flat">
              <a:solidFill>
                <a:srgbClr val="4A7EBB"/>
              </a:solidFill>
              <a:prstDash val="solid"/>
              <a:round/>
            </a:ln>
            <a:effectLst/>
          </c:spPr>
          <c:marker>
            <c:symbol val="circle"/>
            <c:size val="6"/>
            <c:spPr>
              <a:solidFill>
                <a:schemeClr val="accent1"/>
              </a:solidFill>
              <a:ln w="9525" cap="flat">
                <a:solidFill>
                  <a:srgbClr val="4A7EBB"/>
                </a:solidFill>
                <a:prstDash val="solid"/>
                <a:round/>
              </a:ln>
              <a:effectLst/>
            </c:spPr>
          </c:marker>
          <c:dLbls>
            <c:numFmt formatCode="0" sourceLinked="0"/>
            <c:spPr>
              <a:noFill/>
              <a:ln>
                <a:noFill/>
              </a:ln>
              <a:effectLst/>
            </c:spPr>
            <c:txPr>
              <a:bodyPr/>
              <a:lstStyle/>
              <a:p>
                <a:pPr>
                  <a:defRPr sz="1800" b="0" i="0" u="none" strike="noStrike">
                    <a:solidFill>
                      <a:srgbClr val="000000"/>
                    </a:solidFill>
                    <a:latin typeface="Calibri"/>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Sheet1!$A$2:$A$22</c:f>
              <c:strCache>
                <c:ptCount val="21"/>
                <c:pt idx="0">
                  <c:v>June '11</c:v>
                </c:pt>
                <c:pt idx="1">
                  <c:v>Oct '11</c:v>
                </c:pt>
                <c:pt idx="2">
                  <c:v>June '12</c:v>
                </c:pt>
                <c:pt idx="3">
                  <c:v>Oct '12</c:v>
                </c:pt>
                <c:pt idx="4">
                  <c:v>May '13</c:v>
                </c:pt>
                <c:pt idx="5">
                  <c:v>Nov  '13</c:v>
                </c:pt>
                <c:pt idx="6">
                  <c:v>June '14</c:v>
                </c:pt>
                <c:pt idx="7">
                  <c:v>Nov '14</c:v>
                </c:pt>
                <c:pt idx="8">
                  <c:v>June '15</c:v>
                </c:pt>
                <c:pt idx="9">
                  <c:v>Nov'15</c:v>
                </c:pt>
                <c:pt idx="10">
                  <c:v>June '16</c:v>
                </c:pt>
                <c:pt idx="11">
                  <c:v>Nov '16</c:v>
                </c:pt>
                <c:pt idx="12">
                  <c:v>July '17</c:v>
                </c:pt>
                <c:pt idx="13">
                  <c:v>Nov '17</c:v>
                </c:pt>
                <c:pt idx="14">
                  <c:v>June '18</c:v>
                </c:pt>
                <c:pt idx="15">
                  <c:v>Nov '18</c:v>
                </c:pt>
                <c:pt idx="16">
                  <c:v>June '19</c:v>
                </c:pt>
                <c:pt idx="17">
                  <c:v>Nov '19</c:v>
                </c:pt>
                <c:pt idx="18">
                  <c:v>June '21</c:v>
                </c:pt>
                <c:pt idx="19">
                  <c:v>Nov '21</c:v>
                </c:pt>
                <c:pt idx="20">
                  <c:v>June '22</c:v>
                </c:pt>
              </c:strCache>
            </c:strRef>
          </c:cat>
          <c:val>
            <c:numRef>
              <c:f>Sheet1!$B$2:$B$22</c:f>
              <c:numCache>
                <c:formatCode>General</c:formatCode>
                <c:ptCount val="21"/>
                <c:pt idx="0">
                  <c:v>20</c:v>
                </c:pt>
                <c:pt idx="1">
                  <c:v>19</c:v>
                </c:pt>
                <c:pt idx="2">
                  <c:v>19</c:v>
                </c:pt>
                <c:pt idx="3">
                  <c:v>18</c:v>
                </c:pt>
                <c:pt idx="4">
                  <c:v>21</c:v>
                </c:pt>
                <c:pt idx="5">
                  <c:v>22</c:v>
                </c:pt>
                <c:pt idx="6">
                  <c:v>28</c:v>
                </c:pt>
                <c:pt idx="7">
                  <c:v>28</c:v>
                </c:pt>
                <c:pt idx="8">
                  <c:v>29</c:v>
                </c:pt>
                <c:pt idx="9">
                  <c:v>28</c:v>
                </c:pt>
                <c:pt idx="10">
                  <c:v>25</c:v>
                </c:pt>
                <c:pt idx="11">
                  <c:v>26</c:v>
                </c:pt>
                <c:pt idx="12">
                  <c:v>27</c:v>
                </c:pt>
                <c:pt idx="13">
                  <c:v>25</c:v>
                </c:pt>
                <c:pt idx="14">
                  <c:v>22</c:v>
                </c:pt>
                <c:pt idx="15">
                  <c:v>25</c:v>
                </c:pt>
                <c:pt idx="16">
                  <c:v>27</c:v>
                </c:pt>
                <c:pt idx="17">
                  <c:v>27</c:v>
                </c:pt>
                <c:pt idx="18">
                  <c:v>19</c:v>
                </c:pt>
                <c:pt idx="19">
                  <c:v>22</c:v>
                </c:pt>
                <c:pt idx="20">
                  <c:v>25</c:v>
                </c:pt>
              </c:numCache>
            </c:numRef>
          </c:val>
          <c:smooth val="0"/>
          <c:extLst>
            <c:ext xmlns:c16="http://schemas.microsoft.com/office/drawing/2014/chart" uri="{C3380CC4-5D6E-409C-BE32-E72D297353CC}">
              <c16:uniqueId val="{00000000-A41F-124E-83B4-6ABA3618434E}"/>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round/>
          </a:ln>
        </c:spPr>
        <c:txPr>
          <a:bodyPr rot="-5400000" vert="horz"/>
          <a:lstStyle/>
          <a:p>
            <a:pPr>
              <a:defRPr sz="1700" b="0" i="0" u="none" strike="noStrike" baseline="0">
                <a:solidFill>
                  <a:srgbClr val="000000"/>
                </a:solidFill>
                <a:latin typeface="Calibri"/>
              </a:defRPr>
            </a:pPr>
            <a:endParaRPr lang="en-US"/>
          </a:p>
        </c:txPr>
        <c:crossAx val="2094734553"/>
        <c:crosses val="autoZero"/>
        <c:auto val="1"/>
        <c:lblAlgn val="ctr"/>
        <c:lblOffset val="100"/>
        <c:noMultiLvlLbl val="1"/>
      </c:catAx>
      <c:valAx>
        <c:axId val="2094734553"/>
        <c:scaling>
          <c:orientation val="minMax"/>
          <c:max val="60"/>
          <c:min val="0"/>
        </c:scaling>
        <c:delete val="0"/>
        <c:axPos val="l"/>
        <c:majorGridlines>
          <c:spPr>
            <a:ln w="12700" cap="flat">
              <a:solidFill>
                <a:srgbClr val="888888"/>
              </a:solidFill>
              <a:prstDash val="solid"/>
              <a:round/>
            </a:ln>
          </c:spPr>
        </c:majorGridlines>
        <c:numFmt formatCode="&quot;%&quot;?.#" sourceLinked="0"/>
        <c:majorTickMark val="out"/>
        <c:minorTickMark val="none"/>
        <c:tickLblPos val="none"/>
        <c:spPr>
          <a:ln w="12700" cap="flat">
            <a:solidFill>
              <a:srgbClr val="888888"/>
            </a:solidFill>
            <a:prstDash val="solid"/>
            <a:round/>
          </a:ln>
        </c:spPr>
        <c:txPr>
          <a:bodyPr rot="0"/>
          <a:lstStyle/>
          <a:p>
            <a:pPr>
              <a:defRPr sz="1800" b="0" i="0" u="none" strike="noStrike">
                <a:solidFill>
                  <a:srgbClr val="000000"/>
                </a:solidFill>
                <a:latin typeface="Calibri"/>
              </a:defRPr>
            </a:pPr>
            <a:endParaRPr lang="en-US"/>
          </a:p>
        </c:txPr>
        <c:crossAx val="2094734552"/>
        <c:crosses val="autoZero"/>
        <c:crossBetween val="between"/>
        <c:majorUnit val="10"/>
        <c:minorUnit val="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0.6318</cdr:x>
      <cdr:y>0.58217</cdr:y>
    </cdr:from>
    <cdr:to>
      <cdr:x>0.87357</cdr:x>
      <cdr:y>0.66838</cdr:y>
    </cdr:to>
    <cdr:sp macro="" textlink="">
      <cdr:nvSpPr>
        <cdr:cNvPr id="2" name="TextBox 1">
          <a:extLst xmlns:a="http://schemas.openxmlformats.org/drawingml/2006/main">
            <a:ext uri="{FF2B5EF4-FFF2-40B4-BE49-F238E27FC236}">
              <a16:creationId xmlns:a16="http://schemas.microsoft.com/office/drawing/2014/main" id="{18BD1DE9-47EB-5F4D-99D3-57CCD75F09E4}"/>
            </a:ext>
          </a:extLst>
        </cdr:cNvPr>
        <cdr:cNvSpPr txBox="1"/>
      </cdr:nvSpPr>
      <cdr:spPr>
        <a:xfrm xmlns:a="http://schemas.openxmlformats.org/drawingml/2006/main">
          <a:off x="5670169" y="2616737"/>
          <a:ext cx="2169763" cy="387458"/>
        </a:xfrm>
        <a:prstGeom xmlns:a="http://schemas.openxmlformats.org/drawingml/2006/main" prst="rect">
          <a:avLst/>
        </a:prstGeom>
        <a:noFill xmlns:a="http://schemas.openxmlformats.org/drawingml/2006/main"/>
        <a:ln xmlns:a="http://schemas.openxmlformats.org/drawingml/2006/main" w="12700" cap="flat">
          <a:noFill/>
          <a:miter lim="400000"/>
        </a:ln>
        <a:effectLst xmlns:a="http://schemas.openxmlformats.org/drawingml/2006/main"/>
        <a:sp3d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none"/>
      </cdr:style>
      <cdr:txBody>
        <a:bodyPr xmlns:a="http://schemas.openxmlformats.org/drawingml/2006/main" rot="0" spcFirstLastPara="1" vertOverflow="clip" horzOverflow="overflow" vert="horz" wrap="square" lIns="45719" tIns="45719" rIns="45719" bIns="45719" numCol="1" spcCol="38100" rtlCol="0" anchor="t">
          <a:spAutoFit/>
        </a:bodyPr>
        <a:lstStyle xmlns:a="http://schemas.openxmlformats.org/drawingml/2006/main"/>
        <a:p xmlns:a="http://schemas.openxmlformats.org/drawingml/2006/main">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Calibri"/>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cdr:x>
      <cdr:y>0.09964</cdr:y>
    </cdr:from>
    <cdr:to>
      <cdr:x>0.71708</cdr:x>
      <cdr:y>0.18577</cdr:y>
    </cdr:to>
    <cdr:sp macro="" textlink="">
      <cdr:nvSpPr>
        <cdr:cNvPr id="2" name="TextBox 1">
          <a:extLst xmlns:a="http://schemas.openxmlformats.org/drawingml/2006/main">
            <a:ext uri="{FF2B5EF4-FFF2-40B4-BE49-F238E27FC236}">
              <a16:creationId xmlns:a16="http://schemas.microsoft.com/office/drawing/2014/main" id="{2BF29F8B-1733-2762-6AFE-56AB2A37F6D6}"/>
            </a:ext>
          </a:extLst>
        </cdr:cNvPr>
        <cdr:cNvSpPr txBox="1"/>
      </cdr:nvSpPr>
      <cdr:spPr>
        <a:xfrm xmlns:a="http://schemas.openxmlformats.org/drawingml/2006/main">
          <a:off x="4401312" y="427217"/>
          <a:ext cx="1910861" cy="369330"/>
        </a:xfrm>
        <a:prstGeom xmlns:a="http://schemas.openxmlformats.org/drawingml/2006/main" prst="rect">
          <a:avLst/>
        </a:prstGeom>
        <a:noFill xmlns:a="http://schemas.openxmlformats.org/drawingml/2006/main"/>
        <a:ln xmlns:a="http://schemas.openxmlformats.org/drawingml/2006/main" w="12700" cap="flat">
          <a:noFill/>
          <a:miter lim="400000"/>
        </a:ln>
        <a:effectLst xmlns:a="http://schemas.openxmlformats.org/drawingml/2006/main"/>
        <a:sp3d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none"/>
      </cdr:style>
      <cdr:txBody>
        <a:bodyPr xmlns:a="http://schemas.openxmlformats.org/drawingml/2006/main" rot="0" spcFirstLastPara="1" vertOverflow="clip" horzOverflow="overflow" vert="horz" wrap="square" lIns="45719" tIns="45719" rIns="45719" bIns="45719" numCol="1" spcCol="38100" rtlCol="0" anchor="t">
          <a:spAutoFit/>
        </a:bodyPr>
        <a:lstStyle xmlns:a="http://schemas.openxmlformats.org/drawingml/2006/main"/>
        <a:p xmlns:a="http://schemas.openxmlformats.org/drawingml/2006/main">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+6  Since Q2 2021</a:t>
          </a:r>
        </a:p>
      </cdr:txBody>
    </cdr:sp>
  </cdr:relSizeAnchor>
</c:userShapes>
</file>

<file path=ppt/drawings/drawing3.xml><?xml version="1.0" encoding="utf-8"?>
<c:userShapes xmlns:c="http://schemas.openxmlformats.org/drawingml/2006/chart">
  <cdr:relSizeAnchor xmlns:cdr="http://schemas.openxmlformats.org/drawingml/2006/chartDrawing">
    <cdr:from>
      <cdr:x>0.24474</cdr:x>
      <cdr:y>0.11029</cdr:y>
    </cdr:from>
    <cdr:to>
      <cdr:x>0.50139</cdr:x>
      <cdr:y>0.19887</cdr:y>
    </cdr:to>
    <cdr:sp macro="" textlink="">
      <cdr:nvSpPr>
        <cdr:cNvPr id="2" name="TextBox 1">
          <a:extLst xmlns:a="http://schemas.openxmlformats.org/drawingml/2006/main">
            <a:ext uri="{FF2B5EF4-FFF2-40B4-BE49-F238E27FC236}">
              <a16:creationId xmlns:a16="http://schemas.microsoft.com/office/drawing/2014/main" id="{13E544F0-55FF-954B-B225-C66ECE1FEEB8}"/>
            </a:ext>
          </a:extLst>
        </cdr:cNvPr>
        <cdr:cNvSpPr txBox="1"/>
      </cdr:nvSpPr>
      <cdr:spPr>
        <a:xfrm xmlns:a="http://schemas.openxmlformats.org/drawingml/2006/main">
          <a:off x="2154354" y="459872"/>
          <a:ext cx="2259150" cy="369330"/>
        </a:xfrm>
        <a:prstGeom xmlns:a="http://schemas.openxmlformats.org/drawingml/2006/main" prst="rect">
          <a:avLst/>
        </a:prstGeom>
        <a:noFill xmlns:a="http://schemas.openxmlformats.org/drawingml/2006/main"/>
        <a:ln xmlns:a="http://schemas.openxmlformats.org/drawingml/2006/main" w="12700" cap="flat">
          <a:noFill/>
          <a:miter lim="400000"/>
        </a:ln>
        <a:effectLst xmlns:a="http://schemas.openxmlformats.org/drawingml/2006/main"/>
        <a:sp3d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none"/>
      </cdr:style>
      <cdr:txBody>
        <a:bodyPr xmlns:a="http://schemas.openxmlformats.org/drawingml/2006/main" rot="0" spcFirstLastPara="1" vertOverflow="clip" horzOverflow="overflow" vert="horz" wrap="square" lIns="45719" tIns="45719" rIns="45719" bIns="45719" numCol="1" spcCol="38100" rtlCol="0" anchor="t">
          <a:spAutoFit/>
        </a:bodyPr>
        <a:lstStyle xmlns:a="http://schemas.openxmlformats.org/drawingml/2006/main"/>
        <a:p xmlns:a="http://schemas.openxmlformats.org/drawingml/2006/main">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rPr>
            <a:t>+8 Since</a:t>
          </a:r>
          <a:r>
            <a:rPr kumimoji="0" lang="en-US" sz="1800" b="0" i="0" u="none" strike="noStrike" cap="none" spc="0" normalizeH="0" dirty="0">
              <a:ln>
                <a:noFill/>
              </a:ln>
              <a:solidFill>
                <a:srgbClr val="000000"/>
              </a:solidFill>
              <a:effectLst/>
              <a:uFillTx/>
              <a:latin typeface="+mn-lt"/>
              <a:ea typeface="+mn-ea"/>
              <a:cs typeface="+mn-cs"/>
              <a:sym typeface="Calibri"/>
            </a:rPr>
            <a:t> </a:t>
          </a:r>
          <a:r>
            <a:rPr lang="en-US" sz="1800" dirty="0">
              <a:solidFill>
                <a:srgbClr val="000000"/>
              </a:solidFill>
              <a:sym typeface="Calibri"/>
            </a:rPr>
            <a:t>One Year Ago</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cdr:txBody>
    </cdr:sp>
  </cdr:relSizeAnchor>
  <cdr:relSizeAnchor xmlns:cdr="http://schemas.openxmlformats.org/drawingml/2006/chartDrawing">
    <cdr:from>
      <cdr:x>0.55217</cdr:x>
      <cdr:y>0.1855</cdr:y>
    </cdr:from>
    <cdr:to>
      <cdr:x>0.80055</cdr:x>
      <cdr:y>0.27408</cdr:y>
    </cdr:to>
    <cdr:sp macro="" textlink="">
      <cdr:nvSpPr>
        <cdr:cNvPr id="3" name="TextBox 1">
          <a:extLst xmlns:a="http://schemas.openxmlformats.org/drawingml/2006/main">
            <a:ext uri="{FF2B5EF4-FFF2-40B4-BE49-F238E27FC236}">
              <a16:creationId xmlns:a16="http://schemas.microsoft.com/office/drawing/2014/main" id="{CC8282F3-068D-CC4C-8C77-CA6D7183EA1D}"/>
            </a:ext>
          </a:extLst>
        </cdr:cNvPr>
        <cdr:cNvSpPr txBox="1"/>
      </cdr:nvSpPr>
      <cdr:spPr>
        <a:xfrm xmlns:a="http://schemas.openxmlformats.org/drawingml/2006/main">
          <a:off x="4860544" y="773473"/>
          <a:ext cx="2186373" cy="369330"/>
        </a:xfrm>
        <a:prstGeom xmlns:a="http://schemas.openxmlformats.org/drawingml/2006/main" prst="rect">
          <a:avLst/>
        </a:prstGeom>
        <a:noFill xmlns:a="http://schemas.openxmlformats.org/drawingml/2006/main"/>
        <a:ln xmlns:a="http://schemas.openxmlformats.org/drawingml/2006/main" w="12700" cap="flat">
          <a:noFill/>
          <a:miter lim="400000"/>
        </a:ln>
        <a:effectLst xmlns:a="http://schemas.openxmlformats.org/drawingml/2006/main"/>
        <a:sp3d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none"/>
      </cdr:style>
      <cdr:txBody>
        <a:bodyPr xmlns:a="http://schemas.openxmlformats.org/drawingml/2006/main" rot="0" spcFirstLastPara="1" vert="horz" wrap="square" lIns="45719" tIns="45719" rIns="45719" bIns="45719" numCol="1" spcCol="38100" rtlCol="0" anchor="t">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rPr>
            <a:t>-2 Since</a:t>
          </a:r>
          <a:r>
            <a:rPr kumimoji="0" lang="en-US" sz="1800" b="0" i="0" u="none" strike="noStrike" cap="none" spc="0" normalizeH="0" dirty="0">
              <a:ln>
                <a:noFill/>
              </a:ln>
              <a:solidFill>
                <a:srgbClr val="000000"/>
              </a:solidFill>
              <a:effectLst/>
              <a:uFillTx/>
              <a:latin typeface="+mn-lt"/>
              <a:ea typeface="+mn-ea"/>
              <a:cs typeface="+mn-cs"/>
              <a:sym typeface="Calibri"/>
            </a:rPr>
            <a:t> One Year Ago</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0.86749</cdr:x>
      <cdr:y>0.13891</cdr:y>
    </cdr:from>
    <cdr:to>
      <cdr:x>0.91834</cdr:x>
      <cdr:y>0.22425</cdr:y>
    </cdr:to>
    <cdr:sp macro="" textlink="">
      <cdr:nvSpPr>
        <cdr:cNvPr id="2" name="TextBox 1">
          <a:extLst xmlns:a="http://schemas.openxmlformats.org/drawingml/2006/main">
            <a:ext uri="{FF2B5EF4-FFF2-40B4-BE49-F238E27FC236}">
              <a16:creationId xmlns:a16="http://schemas.microsoft.com/office/drawing/2014/main" id="{B67BA069-CF9E-554A-BAF1-C6C74F7F01AB}"/>
            </a:ext>
          </a:extLst>
        </cdr:cNvPr>
        <cdr:cNvSpPr txBox="1"/>
      </cdr:nvSpPr>
      <cdr:spPr>
        <a:xfrm xmlns:a="http://schemas.openxmlformats.org/drawingml/2006/main">
          <a:off x="7636182" y="601212"/>
          <a:ext cx="447614" cy="369365"/>
        </a:xfrm>
        <a:prstGeom xmlns:a="http://schemas.openxmlformats.org/drawingml/2006/main" prst="rect">
          <a:avLst/>
        </a:prstGeom>
        <a:noFill xmlns:a="http://schemas.openxmlformats.org/drawingml/2006/main"/>
        <a:ln xmlns:a="http://schemas.openxmlformats.org/drawingml/2006/main" w="12700" cap="flat">
          <a:noFill/>
          <a:miter lim="400000"/>
        </a:ln>
        <a:effectLst xmlns:a="http://schemas.openxmlformats.org/drawingml/2006/main"/>
        <a:sp3d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none"/>
      </cdr:style>
      <cdr:txBody>
        <a:bodyPr xmlns:a="http://schemas.openxmlformats.org/drawingml/2006/main" rot="0" spcFirstLastPara="1" vertOverflow="clip" horzOverflow="overflow" vert="horz" wrap="square" lIns="45719" tIns="45719" rIns="45719" bIns="45719" numCol="1" spcCol="38100" rtlCol="0" anchor="t">
          <a:spAutoFit/>
        </a:bodyPr>
        <a:lstStyle xmlns:a="http://schemas.openxmlformats.org/drawingml/2006/main"/>
        <a:p xmlns:a="http://schemas.openxmlformats.org/drawingml/2006/main">
          <a:pPr marL="0" marR="0" indent="0" algn="l" defTabSz="914400" rtl="0" fontAlgn="auto" latinLnBrk="0" hangingPunct="0">
            <a:lnSpc>
              <a:spcPct val="100000"/>
            </a:lnSpc>
            <a:spcBef>
              <a:spcPts val="0"/>
            </a:spcBef>
            <a:spcAft>
              <a:spcPts val="0"/>
            </a:spcAft>
            <a:buClrTx/>
            <a:buSzTx/>
            <a:buFontTx/>
            <a:buNone/>
            <a:tabLst/>
          </a:pPr>
          <a:r>
            <a:rPr lang="en-US" sz="1800" b="1" dirty="0">
              <a:solidFill>
                <a:srgbClr val="C00000"/>
              </a:solidFill>
              <a:sym typeface="Calibri"/>
            </a:rPr>
            <a:t>+13</a:t>
          </a:r>
          <a:endParaRPr kumimoji="0" lang="en-US" sz="1800" b="1" i="0" u="none" strike="noStrike" cap="none" spc="0" normalizeH="0" baseline="0" dirty="0">
            <a:ln>
              <a:noFill/>
            </a:ln>
            <a:solidFill>
              <a:srgbClr val="C00000"/>
            </a:solidFill>
            <a:effectLst/>
            <a:uFillTx/>
            <a:latin typeface="+mn-lt"/>
            <a:ea typeface="+mn-ea"/>
            <a:cs typeface="+mn-cs"/>
            <a:sym typeface="Calibri"/>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5" name="Shape 155"/>
          <p:cNvSpPr>
            <a:spLocks noGrp="1" noRot="1" noChangeAspect="1"/>
          </p:cNvSpPr>
          <p:nvPr>
            <p:ph type="sldImg"/>
          </p:nvPr>
        </p:nvSpPr>
        <p:spPr>
          <a:xfrm>
            <a:off x="1143000" y="685800"/>
            <a:ext cx="4572000" cy="3429000"/>
          </a:xfrm>
          <a:prstGeom prst="rect">
            <a:avLst/>
          </a:prstGeom>
        </p:spPr>
        <p:txBody>
          <a:bodyPr/>
          <a:lstStyle/>
          <a:p>
            <a:endParaRPr/>
          </a:p>
        </p:txBody>
      </p:sp>
      <p:sp>
        <p:nvSpPr>
          <p:cNvPr id="156" name="Shape 15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457200" eaLnBrk="1" fontAlgn="auto" latinLnBrk="0" hangingPunct="1">
              <a:lnSpc>
                <a:spcPct val="100000"/>
              </a:lnSpc>
              <a:spcBef>
                <a:spcPts val="0"/>
              </a:spcBef>
              <a:spcAft>
                <a:spcPts val="0"/>
              </a:spcAft>
              <a:buClrTx/>
              <a:buSzTx/>
              <a:buFontTx/>
              <a:buNone/>
              <a:tabLst/>
              <a:defRPr/>
            </a:pPr>
            <a:r>
              <a:rPr lang="en-US" dirty="0"/>
              <a:t>Wages again increased most in the manufacturing/distribution (72%), and retail and food service (65%)</a:t>
            </a:r>
          </a:p>
          <a:p>
            <a:pPr marL="0" marR="0" lvl="0" indent="0" defTabSz="457200" eaLnBrk="1" fontAlgn="auto" latinLnBrk="0" hangingPunct="1">
              <a:lnSpc>
                <a:spcPct val="100000"/>
              </a:lnSpc>
              <a:spcBef>
                <a:spcPts val="0"/>
              </a:spcBef>
              <a:spcAft>
                <a:spcPts val="0"/>
              </a:spcAft>
              <a:buClrTx/>
              <a:buSzTx/>
              <a:buFontTx/>
              <a:buNone/>
              <a:tabLst/>
              <a:defRPr/>
            </a:pPr>
            <a:endParaRPr lang="en-US" dirty="0"/>
          </a:p>
          <a:p>
            <a:r>
              <a:rPr lang="en-US" dirty="0"/>
              <a:t>Sales increases again highest in Insurance/Finance/Real Estate (50%), and retail/food service (50%) sectors.</a:t>
            </a:r>
          </a:p>
          <a:p>
            <a:endParaRPr lang="en-US" dirty="0"/>
          </a:p>
          <a:p>
            <a:r>
              <a:rPr lang="en-US" dirty="0"/>
              <a:t>Hiring is highest in Manufacturing/Construction (25%)</a:t>
            </a:r>
          </a:p>
          <a:p>
            <a:endParaRPr lang="en-US" dirty="0"/>
          </a:p>
          <a:p>
            <a:r>
              <a:rPr lang="en-US" dirty="0"/>
              <a:t>Profits continue to decline most in Manufacturing/Construction (44%) and retail/food service (49%) sectors and increased most insurance/finance/real estate (41%), that said those increases are nine points lower than they were in Q4 2021.</a:t>
            </a:r>
          </a:p>
          <a:p>
            <a:endParaRPr lang="en-US" dirty="0"/>
          </a:p>
          <a:p>
            <a:r>
              <a:rPr lang="en-US" dirty="0"/>
              <a:t>Retail and Food Service sector now most likely (33%) to have increased capital investments in the past six months, overtaking Manufacturing/Construction sector.</a:t>
            </a:r>
          </a:p>
          <a:p>
            <a:endParaRPr lang="en-US" dirty="0"/>
          </a:p>
          <a:p>
            <a:endParaRPr lang="en-US" dirty="0"/>
          </a:p>
        </p:txBody>
      </p:sp>
    </p:spTree>
    <p:extLst>
      <p:ext uri="{BB962C8B-B14F-4D97-AF65-F5344CB8AC3E}">
        <p14:creationId xmlns:p14="http://schemas.microsoft.com/office/powerpoint/2010/main" val="3244722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Real estate/insurance/finance is again doing the best right now with 68% saying they are pretty good to excellent, followed by non-profit (57%)</a:t>
            </a:r>
          </a:p>
          <a:p>
            <a:endParaRPr lang="en-US" dirty="0"/>
          </a:p>
          <a:p>
            <a:r>
              <a:rPr lang="en-US" dirty="0"/>
              <a:t>Retail/Food Service sector continues to improve, with nearly half (49%) now saying they are doing just well enough to turn a profit, up 20 points since last June. </a:t>
            </a:r>
          </a:p>
          <a:p>
            <a:endParaRPr lang="en-US" dirty="0"/>
          </a:p>
        </p:txBody>
      </p:sp>
    </p:spTree>
    <p:extLst>
      <p:ext uri="{BB962C8B-B14F-4D97-AF65-F5344CB8AC3E}">
        <p14:creationId xmlns:p14="http://schemas.microsoft.com/office/powerpoint/2010/main" val="3782039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those in the business/professional services (71%) and real estate/insurance/finance (68%) sectors are most likely to offer remote work options to their employees. </a:t>
            </a:r>
          </a:p>
        </p:txBody>
      </p:sp>
    </p:spTree>
    <p:extLst>
      <p:ext uri="{BB962C8B-B14F-4D97-AF65-F5344CB8AC3E}">
        <p14:creationId xmlns:p14="http://schemas.microsoft.com/office/powerpoint/2010/main" val="1599041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number of those reporting full recovery continues to climb, with more that a third saying they’re fully recovered. Recent stressors of inflation, supply challenges and labor shortages are lengthening the recovery for others,</a:t>
            </a:r>
          </a:p>
          <a:p>
            <a:endParaRPr lang="en-US" dirty="0"/>
          </a:p>
          <a:p>
            <a:r>
              <a:rPr lang="en-US" dirty="0"/>
              <a:t>The current challenges to doing business (inflation, supply chain, </a:t>
            </a:r>
            <a:r>
              <a:rPr lang="en-US" dirty="0" err="1"/>
              <a:t>etc</a:t>
            </a:r>
            <a:r>
              <a:rPr lang="en-US" dirty="0"/>
              <a:t>) are slowing the recovery for those who have not fully recovered yet. Nearly 30% now say they won’t see full recovery until next year, up seven points. And now 2 in 10 say they don’t think they’ll ever fully recover. </a:t>
            </a:r>
          </a:p>
          <a:p>
            <a:endParaRPr lang="en-US" dirty="0"/>
          </a:p>
          <a:p>
            <a:r>
              <a:rPr lang="en-US" dirty="0"/>
              <a:t>Retail and Non-profit sectors still least likely to believe they’ll ever recover.</a:t>
            </a:r>
          </a:p>
        </p:txBody>
      </p:sp>
    </p:spTree>
    <p:extLst>
      <p:ext uri="{BB962C8B-B14F-4D97-AF65-F5344CB8AC3E}">
        <p14:creationId xmlns:p14="http://schemas.microsoft.com/office/powerpoint/2010/main" val="124243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345918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8496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Tree>
    <p:extLst>
      <p:ext uri="{BB962C8B-B14F-4D97-AF65-F5344CB8AC3E}">
        <p14:creationId xmlns:p14="http://schemas.microsoft.com/office/powerpoint/2010/main" val="10884736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780976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Projected hiring is most significant in \Manufacturing/Distribution/Construction (60%). </a:t>
            </a:r>
          </a:p>
          <a:p>
            <a:endParaRPr lang="en-US" dirty="0"/>
          </a:p>
          <a:p>
            <a:r>
              <a:rPr lang="en-US" dirty="0"/>
              <a:t>Projected layoffs are highest in Nonprofit/Healthcare sector (9%).</a:t>
            </a:r>
          </a:p>
          <a:p>
            <a:endParaRPr lang="en-US" dirty="0"/>
          </a:p>
        </p:txBody>
      </p:sp>
    </p:spTree>
    <p:extLst>
      <p:ext uri="{BB962C8B-B14F-4D97-AF65-F5344CB8AC3E}">
        <p14:creationId xmlns:p14="http://schemas.microsoft.com/office/powerpoint/2010/main" val="14546784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Manufacturing/Distribution/Construction (87%) and Retail/Food Service (86%) are having the most difficult time finding qualified talent. </a:t>
            </a:r>
          </a:p>
        </p:txBody>
      </p:sp>
    </p:spTree>
    <p:extLst>
      <p:ext uri="{BB962C8B-B14F-4D97-AF65-F5344CB8AC3E}">
        <p14:creationId xmlns:p14="http://schemas.microsoft.com/office/powerpoint/2010/main" val="1204713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Projected wage increases are highest in Retail/Food Service and Childcare/Recreation (52%) sectors.</a:t>
            </a:r>
          </a:p>
          <a:p>
            <a:endParaRPr lang="en-US" dirty="0"/>
          </a:p>
        </p:txBody>
      </p:sp>
    </p:spTree>
    <p:extLst>
      <p:ext uri="{BB962C8B-B14F-4D97-AF65-F5344CB8AC3E}">
        <p14:creationId xmlns:p14="http://schemas.microsoft.com/office/powerpoint/2010/main" val="4132536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457200" eaLnBrk="1" fontAlgn="auto" latinLnBrk="0" hangingPunct="1">
              <a:lnSpc>
                <a:spcPct val="100000"/>
              </a:lnSpc>
              <a:spcBef>
                <a:spcPts val="0"/>
              </a:spcBef>
              <a:spcAft>
                <a:spcPts val="0"/>
              </a:spcAft>
              <a:buClrTx/>
              <a:buSzTx/>
              <a:buFontTx/>
              <a:buNone/>
              <a:tabLst/>
              <a:defRPr/>
            </a:pPr>
            <a:r>
              <a:rPr lang="en-US" dirty="0"/>
              <a:t>Wages again increased most in the manufacturing/distribution (72%), and retail and food service (65%)</a:t>
            </a:r>
          </a:p>
          <a:p>
            <a:endParaRPr lang="en-US" dirty="0"/>
          </a:p>
        </p:txBody>
      </p:sp>
    </p:spTree>
    <p:extLst>
      <p:ext uri="{BB962C8B-B14F-4D97-AF65-F5344CB8AC3E}">
        <p14:creationId xmlns:p14="http://schemas.microsoft.com/office/powerpoint/2010/main" val="23385055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613295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Training investments are most prevalent in the Real Estate/Insurance/Finance (67%) and Nonprofit/Healthcare (74%) sectors.</a:t>
            </a:r>
          </a:p>
          <a:p>
            <a:endParaRPr lang="en-US" dirty="0"/>
          </a:p>
          <a:p>
            <a:endParaRPr lang="en-US" dirty="0"/>
          </a:p>
        </p:txBody>
      </p:sp>
    </p:spTree>
    <p:extLst>
      <p:ext uri="{BB962C8B-B14F-4D97-AF65-F5344CB8AC3E}">
        <p14:creationId xmlns:p14="http://schemas.microsoft.com/office/powerpoint/2010/main" val="585389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Sales increases again highest in Insurance/Finance/Real Estate (50%), and retail/food service (50%) sectors.</a:t>
            </a:r>
          </a:p>
          <a:p>
            <a:endParaRPr lang="en-US" dirty="0"/>
          </a:p>
        </p:txBody>
      </p:sp>
    </p:spTree>
    <p:extLst>
      <p:ext uri="{BB962C8B-B14F-4D97-AF65-F5344CB8AC3E}">
        <p14:creationId xmlns:p14="http://schemas.microsoft.com/office/powerpoint/2010/main" val="2032251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Profits continue to decline most in Manufacturing/Construction (44%) and retail/food service (49%) sectors and increased most insurance/finance/real estate (41%), that said those increases are nine points lower than they were in Q4 2021.</a:t>
            </a:r>
          </a:p>
        </p:txBody>
      </p:sp>
    </p:spTree>
    <p:extLst>
      <p:ext uri="{BB962C8B-B14F-4D97-AF65-F5344CB8AC3E}">
        <p14:creationId xmlns:p14="http://schemas.microsoft.com/office/powerpoint/2010/main" val="3692466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Hiring is highest in Manufacturing/Construction (25%)</a:t>
            </a:r>
          </a:p>
          <a:p>
            <a:endParaRPr lang="en-US" dirty="0"/>
          </a:p>
        </p:txBody>
      </p:sp>
    </p:spTree>
    <p:extLst>
      <p:ext uri="{BB962C8B-B14F-4D97-AF65-F5344CB8AC3E}">
        <p14:creationId xmlns:p14="http://schemas.microsoft.com/office/powerpoint/2010/main" val="3688161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Retail and Food Service sector now most likely (33%) to have increased capital investments in the past six months, overtaking Manufacturing/Construction sector.</a:t>
            </a:r>
          </a:p>
        </p:txBody>
      </p:sp>
    </p:spTree>
    <p:extLst>
      <p:ext uri="{BB962C8B-B14F-4D97-AF65-F5344CB8AC3E}">
        <p14:creationId xmlns:p14="http://schemas.microsoft.com/office/powerpoint/2010/main" val="652287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noRot="1" noChangeAspect="1"/>
          </p:cNvSpPr>
          <p:nvPr>
            <p:ph type="sldImg"/>
          </p:nvPr>
        </p:nvSpPr>
        <p:spPr>
          <a:prstGeom prst="rect">
            <a:avLst/>
          </a:prstGeom>
        </p:spPr>
        <p:txBody>
          <a:bodyPr/>
          <a:lstStyle/>
          <a:p>
            <a:endParaRPr/>
          </a:p>
        </p:txBody>
      </p:sp>
      <p:sp>
        <p:nvSpPr>
          <p:cNvPr id="177" name="Shape 177"/>
          <p:cNvSpPr>
            <a:spLocks noGrp="1"/>
          </p:cNvSpPr>
          <p:nvPr>
            <p:ph type="body" sz="quarter" idx="1"/>
          </p:nvPr>
        </p:nvSpPr>
        <p:spPr>
          <a:prstGeom prst="rect">
            <a:avLst/>
          </a:prstGeom>
        </p:spPr>
        <p:txBody>
          <a:bodyPr/>
          <a:lstStyle/>
          <a:p>
            <a:r>
              <a:rPr lang="en-US" dirty="0"/>
              <a:t>Inflation is impacting Manufacturing/Construction (62%) and Retail/Food Service (55%) sectors most. While Acquiring talent impacts Manufacturing/Construction sector most (59%). Supply chain challenges are now in third place but come in second in the Manufacturing/Construction sector(60%), impacting them the most when compared to other sectors.</a:t>
            </a:r>
            <a:endParaRPr dirty="0"/>
          </a:p>
        </p:txBody>
      </p:sp>
    </p:spTree>
    <p:extLst>
      <p:ext uri="{BB962C8B-B14F-4D97-AF65-F5344CB8AC3E}">
        <p14:creationId xmlns:p14="http://schemas.microsoft.com/office/powerpoint/2010/main" val="170644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59591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Growth/Expansion is highest in the non-profit sector (19%) and demand is strongest in the Finance/Insurance/Real Estate sector (18%).</a:t>
            </a:r>
          </a:p>
        </p:txBody>
      </p:sp>
    </p:spTree>
    <p:extLst>
      <p:ext uri="{BB962C8B-B14F-4D97-AF65-F5344CB8AC3E}">
        <p14:creationId xmlns:p14="http://schemas.microsoft.com/office/powerpoint/2010/main" val="41187705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6"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dirty="0"/>
          </a:p>
        </p:txBody>
      </p:sp>
      <p:pic>
        <p:nvPicPr>
          <p:cNvPr id="18"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9"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20" name="Rectangle 3"/>
          <p:cNvSpPr/>
          <p:nvPr/>
        </p:nvSpPr>
        <p:spPr>
          <a:xfrm>
            <a:off x="0" y="1676400"/>
            <a:ext cx="9144000" cy="1905000"/>
          </a:xfrm>
          <a:prstGeom prst="rect">
            <a:avLst/>
          </a:prstGeom>
          <a:solidFill>
            <a:srgbClr val="2B5AA9"/>
          </a:solidFill>
          <a:ln w="12700">
            <a:miter lim="400000"/>
          </a:ln>
          <a:effectLst>
            <a:outerShdw blurRad="50800" dist="27940" dir="5400000" rotWithShape="0">
              <a:srgbClr val="000000">
                <a:alpha val="32000"/>
              </a:srgbClr>
            </a:outerShdw>
          </a:effectLst>
        </p:spPr>
        <p:txBody>
          <a:bodyPr lIns="45719" rIns="45719" anchor="ctr"/>
          <a:lstStyle/>
          <a:p>
            <a:pPr algn="ctr">
              <a:defRPr>
                <a:solidFill>
                  <a:srgbClr val="FFFFFF"/>
                </a:solidFill>
              </a:defRPr>
            </a:pPr>
            <a:endParaRPr/>
          </a:p>
        </p:txBody>
      </p:sp>
      <p:sp>
        <p:nvSpPr>
          <p:cNvPr id="21" name="Title Text"/>
          <p:cNvSpPr txBox="1">
            <a:spLocks noGrp="1"/>
          </p:cNvSpPr>
          <p:nvPr>
            <p:ph type="title"/>
          </p:nvPr>
        </p:nvSpPr>
        <p:spPr>
          <a:xfrm>
            <a:off x="685800" y="2130425"/>
            <a:ext cx="7772400" cy="1069975"/>
          </a:xfrm>
          <a:prstGeom prst="rect">
            <a:avLst/>
          </a:prstGeom>
        </p:spPr>
        <p:txBody>
          <a:bodyPr/>
          <a:lstStyle>
            <a:lvl1pPr algn="r"/>
          </a:lstStyle>
          <a:p>
            <a:r>
              <a:t>Title Text</a:t>
            </a:r>
          </a:p>
        </p:txBody>
      </p:sp>
      <p:sp>
        <p:nvSpPr>
          <p:cNvPr id="22" name="Body Level One…"/>
          <p:cNvSpPr txBox="1">
            <a:spLocks noGrp="1"/>
          </p:cNvSpPr>
          <p:nvPr>
            <p:ph type="body" sz="quarter" idx="1"/>
          </p:nvPr>
        </p:nvSpPr>
        <p:spPr>
          <a:xfrm>
            <a:off x="685800" y="2971800"/>
            <a:ext cx="7772400" cy="762000"/>
          </a:xfrm>
          <a:prstGeom prst="rect">
            <a:avLst/>
          </a:prstGeom>
        </p:spPr>
        <p:txBody>
          <a:bodyPr/>
          <a:lstStyle>
            <a:lvl1pPr marL="0" indent="0" algn="r">
              <a:buSzTx/>
              <a:buFontTx/>
              <a:buNone/>
              <a:defRPr>
                <a:solidFill>
                  <a:srgbClr val="0A0A0A"/>
                </a:solidFill>
              </a:defRPr>
            </a:lvl1pPr>
            <a:lvl2pPr marL="0" indent="457200" algn="r">
              <a:buSzTx/>
              <a:buFontTx/>
              <a:buNone/>
              <a:defRPr>
                <a:solidFill>
                  <a:srgbClr val="0A0A0A"/>
                </a:solidFill>
              </a:defRPr>
            </a:lvl2pPr>
            <a:lvl3pPr marL="0" indent="914400" algn="r">
              <a:buSzTx/>
              <a:buFontTx/>
              <a:buNone/>
              <a:defRPr>
                <a:solidFill>
                  <a:srgbClr val="0A0A0A"/>
                </a:solidFill>
              </a:defRPr>
            </a:lvl3pPr>
            <a:lvl4pPr marL="0" indent="1371600" algn="r">
              <a:buSzTx/>
              <a:buFontTx/>
              <a:buNone/>
              <a:defRPr>
                <a:solidFill>
                  <a:srgbClr val="0A0A0A"/>
                </a:solidFill>
              </a:defRPr>
            </a:lvl4pPr>
            <a:lvl5pPr marL="0" indent="1828800" algn="r">
              <a:buSzTx/>
              <a:buFontTx/>
              <a:buNone/>
              <a:defRPr>
                <a:solidFill>
                  <a:srgbClr val="0A0A0A"/>
                </a:solidFill>
              </a:defRPr>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pic>
        <p:nvPicPr>
          <p:cNvPr id="11" name="Picture 10">
            <a:extLst>
              <a:ext uri="{FF2B5EF4-FFF2-40B4-BE49-F238E27FC236}">
                <a16:creationId xmlns:a16="http://schemas.microsoft.com/office/drawing/2014/main" id="{8160EAD5-CEA5-B84B-B993-E100ECDD320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776721" y="5931661"/>
            <a:ext cx="2050954" cy="794259"/>
          </a:xfrm>
          <a:prstGeom prst="rect">
            <a:avLst/>
          </a:prstGeom>
        </p:spPr>
      </p:pic>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sp>
        <p:nvSpPr>
          <p:cNvPr id="130"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132"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33"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134" name="Title Text"/>
          <p:cNvSpPr txBox="1">
            <a:spLocks noGrp="1"/>
          </p:cNvSpPr>
          <p:nvPr>
            <p:ph type="title"/>
          </p:nvPr>
        </p:nvSpPr>
        <p:spPr>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13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6"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9" name="Picture 8">
            <a:extLst>
              <a:ext uri="{FF2B5EF4-FFF2-40B4-BE49-F238E27FC236}">
                <a16:creationId xmlns:a16="http://schemas.microsoft.com/office/drawing/2014/main" id="{EF6FD4B1-CF19-3D43-B7E4-4D5345A700F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sp>
        <p:nvSpPr>
          <p:cNvPr id="143"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145"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46"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147" name="Title Text"/>
          <p:cNvSpPr txBox="1">
            <a:spLocks noGrp="1"/>
          </p:cNvSpPr>
          <p:nvPr>
            <p:ph type="title"/>
          </p:nvPr>
        </p:nvSpPr>
        <p:spPr>
          <a:xfrm>
            <a:off x="6629400" y="274638"/>
            <a:ext cx="2057400" cy="5851526"/>
          </a:xfrm>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148" name="Body Level One…"/>
          <p:cNvSpPr txBox="1">
            <a:spLocks noGrp="1"/>
          </p:cNvSpPr>
          <p:nvPr>
            <p:ph type="body" idx="1"/>
          </p:nvPr>
        </p:nvSpPr>
        <p:spPr>
          <a:xfrm>
            <a:off x="457200" y="274638"/>
            <a:ext cx="6019800" cy="585152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9"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9" name="Picture 8">
            <a:extLst>
              <a:ext uri="{FF2B5EF4-FFF2-40B4-BE49-F238E27FC236}">
                <a16:creationId xmlns:a16="http://schemas.microsoft.com/office/drawing/2014/main" id="{7CBC446D-B4AB-B84F-A15F-2FA96848623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30" name="Title Text"/>
          <p:cNvSpPr txBox="1">
            <a:spLocks noGrp="1"/>
          </p:cNvSpPr>
          <p:nvPr>
            <p:ph type="title"/>
          </p:nvPr>
        </p:nvSpPr>
        <p:spPr>
          <a:prstGeom prst="rect">
            <a:avLst/>
          </a:prstGeom>
        </p:spPr>
        <p:txBody>
          <a:bodyPr/>
          <a:lstStyle/>
          <a:p>
            <a:r>
              <a:t>Title Text</a:t>
            </a:r>
          </a:p>
        </p:txBody>
      </p:sp>
      <p:sp>
        <p:nvSpPr>
          <p:cNvPr id="3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9"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41"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42"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43" name="Title Text"/>
          <p:cNvSpPr txBox="1">
            <a:spLocks noGrp="1"/>
          </p:cNvSpPr>
          <p:nvPr>
            <p:ph type="title"/>
          </p:nvPr>
        </p:nvSpPr>
        <p:spPr>
          <a:xfrm>
            <a:off x="722312" y="4406900"/>
            <a:ext cx="7772401" cy="1362075"/>
          </a:xfrm>
          <a:prstGeom prst="rect">
            <a:avLst/>
          </a:prstGeom>
        </p:spPr>
        <p:txBody>
          <a:bodyPr anchor="t"/>
          <a:lstStyle>
            <a:lvl1pPr algn="l">
              <a:defRPr cap="all">
                <a:solidFill>
                  <a:srgbClr val="000000"/>
                </a:solidFill>
                <a:latin typeface="+mn-lt"/>
                <a:ea typeface="+mn-ea"/>
                <a:cs typeface="+mn-cs"/>
                <a:sym typeface="Calibri"/>
              </a:defRPr>
            </a:lvl1pPr>
          </a:lstStyle>
          <a:p>
            <a:pPr>
              <a:defRPr>
                <a:effectLst/>
              </a:defRPr>
            </a:pPr>
            <a:r>
              <a:t>Title Text</a:t>
            </a:r>
          </a:p>
        </p:txBody>
      </p:sp>
      <p:sp>
        <p:nvSpPr>
          <p:cNvPr id="44"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45"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10" name="Picture 9">
            <a:extLst>
              <a:ext uri="{FF2B5EF4-FFF2-40B4-BE49-F238E27FC236}">
                <a16:creationId xmlns:a16="http://schemas.microsoft.com/office/drawing/2014/main" id="{1A9D6D9F-AB7C-AA49-BB39-383CC889854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52"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54"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55"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56" name="Title Text"/>
          <p:cNvSpPr txBox="1">
            <a:spLocks noGrp="1"/>
          </p:cNvSpPr>
          <p:nvPr>
            <p:ph type="title"/>
          </p:nvPr>
        </p:nvSpPr>
        <p:spPr>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57"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9" name="Picture 8">
            <a:extLst>
              <a:ext uri="{FF2B5EF4-FFF2-40B4-BE49-F238E27FC236}">
                <a16:creationId xmlns:a16="http://schemas.microsoft.com/office/drawing/2014/main" id="{D86FE9AB-9D42-3B49-B495-CDA09CF9742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65"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67"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68"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69" name="Title Text"/>
          <p:cNvSpPr txBox="1">
            <a:spLocks noGrp="1"/>
          </p:cNvSpPr>
          <p:nvPr>
            <p:ph type="title"/>
          </p:nvPr>
        </p:nvSpPr>
        <p:spPr>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70"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71" name="Text Placeholder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72"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10" name="Picture 9">
            <a:extLst>
              <a:ext uri="{FF2B5EF4-FFF2-40B4-BE49-F238E27FC236}">
                <a16:creationId xmlns:a16="http://schemas.microsoft.com/office/drawing/2014/main" id="{5FA10BC4-CA2B-494E-A9D8-29C2ACD7374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79"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81"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82"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83" name="Title Text"/>
          <p:cNvSpPr txBox="1">
            <a:spLocks noGrp="1"/>
          </p:cNvSpPr>
          <p:nvPr>
            <p:ph type="title"/>
          </p:nvPr>
        </p:nvSpPr>
        <p:spPr>
          <a:prstGeom prst="rect">
            <a:avLst/>
          </a:prstGeom>
        </p:spPr>
        <p:txBody>
          <a:bodyPr/>
          <a:lstStyle>
            <a:lvl1pPr>
              <a:defRPr sz="4400" b="0">
                <a:solidFill>
                  <a:srgbClr val="000000"/>
                </a:solidFill>
                <a:latin typeface="+mn-lt"/>
                <a:ea typeface="+mn-ea"/>
                <a:cs typeface="+mn-cs"/>
                <a:sym typeface="Calibri"/>
              </a:defRPr>
            </a:lvl1pPr>
          </a:lstStyle>
          <a:p>
            <a:pPr>
              <a:defRPr>
                <a:effectLst/>
              </a:defRPr>
            </a:pPr>
            <a:r>
              <a:t>Title Text</a:t>
            </a:r>
          </a:p>
        </p:txBody>
      </p:sp>
      <p:sp>
        <p:nvSpPr>
          <p:cNvPr id="84"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8" name="Picture 7">
            <a:extLst>
              <a:ext uri="{FF2B5EF4-FFF2-40B4-BE49-F238E27FC236}">
                <a16:creationId xmlns:a16="http://schemas.microsoft.com/office/drawing/2014/main" id="{BD4395B9-08F7-9C4B-BD22-C80CDFE36CA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91"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93"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94"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95"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7" name="Picture 6">
            <a:extLst>
              <a:ext uri="{FF2B5EF4-FFF2-40B4-BE49-F238E27FC236}">
                <a16:creationId xmlns:a16="http://schemas.microsoft.com/office/drawing/2014/main" id="{E803DE24-0DE9-7040-8856-15733499F49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102"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104"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05"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106" name="Title Text"/>
          <p:cNvSpPr txBox="1">
            <a:spLocks noGrp="1"/>
          </p:cNvSpPr>
          <p:nvPr>
            <p:ph type="title"/>
          </p:nvPr>
        </p:nvSpPr>
        <p:spPr>
          <a:xfrm>
            <a:off x="457200" y="273050"/>
            <a:ext cx="3008314" cy="1162050"/>
          </a:xfrm>
          <a:prstGeom prst="rect">
            <a:avLst/>
          </a:prstGeom>
        </p:spPr>
        <p:txBody>
          <a:bodyPr anchor="b"/>
          <a:lstStyle>
            <a:lvl1pPr algn="l">
              <a:defRPr sz="2000">
                <a:solidFill>
                  <a:srgbClr val="000000"/>
                </a:solidFill>
                <a:latin typeface="+mn-lt"/>
                <a:ea typeface="+mn-ea"/>
                <a:cs typeface="+mn-cs"/>
                <a:sym typeface="Calibri"/>
              </a:defRPr>
            </a:lvl1pPr>
          </a:lstStyle>
          <a:p>
            <a:pPr>
              <a:defRPr>
                <a:effectLst/>
              </a:defRPr>
            </a:pPr>
            <a:r>
              <a:t>Title Text</a:t>
            </a:r>
          </a:p>
        </p:txBody>
      </p:sp>
      <p:sp>
        <p:nvSpPr>
          <p:cNvPr id="107"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8" name="Text Placeholder 3"/>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109"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10" name="Picture 9">
            <a:extLst>
              <a:ext uri="{FF2B5EF4-FFF2-40B4-BE49-F238E27FC236}">
                <a16:creationId xmlns:a16="http://schemas.microsoft.com/office/drawing/2014/main" id="{279BF304-9257-3044-BFD5-D8F883F6367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116"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118" name="Picture 2" descr="Picture 2"/>
          <p:cNvPicPr>
            <a:picLocks noChangeAspect="1"/>
          </p:cNvPicPr>
          <p:nvPr/>
        </p:nvPicPr>
        <p:blipFill>
          <a:blip r:embed="rId2"/>
          <a:stretch>
            <a:fillRect/>
          </a:stretch>
        </p:blipFill>
        <p:spPr>
          <a:xfrm>
            <a:off x="3810000" y="5943600"/>
            <a:ext cx="1461018" cy="935817"/>
          </a:xfrm>
          <a:prstGeom prst="rect">
            <a:avLst/>
          </a:prstGeom>
          <a:ln w="12700">
            <a:miter lim="400000"/>
          </a:ln>
        </p:spPr>
      </p:pic>
      <p:pic>
        <p:nvPicPr>
          <p:cNvPr id="119" name="Picture 5" descr="Picture 5"/>
          <p:cNvPicPr>
            <a:picLocks noChangeAspect="1"/>
          </p:cNvPicPr>
          <p:nvPr/>
        </p:nvPicPr>
        <p:blipFill>
          <a:blip r:embed="rId3"/>
          <a:stretch>
            <a:fillRect/>
          </a:stretch>
        </p:blipFill>
        <p:spPr>
          <a:xfrm>
            <a:off x="457200" y="6172200"/>
            <a:ext cx="2438400" cy="467800"/>
          </a:xfrm>
          <a:prstGeom prst="rect">
            <a:avLst/>
          </a:prstGeom>
          <a:ln w="12700">
            <a:miter lim="400000"/>
          </a:ln>
        </p:spPr>
      </p:pic>
      <p:sp>
        <p:nvSpPr>
          <p:cNvPr id="120" name="Title Text"/>
          <p:cNvSpPr txBox="1">
            <a:spLocks noGrp="1"/>
          </p:cNvSpPr>
          <p:nvPr>
            <p:ph type="title"/>
          </p:nvPr>
        </p:nvSpPr>
        <p:spPr>
          <a:xfrm>
            <a:off x="1792288" y="4800600"/>
            <a:ext cx="5486401" cy="566738"/>
          </a:xfrm>
          <a:prstGeom prst="rect">
            <a:avLst/>
          </a:prstGeom>
        </p:spPr>
        <p:txBody>
          <a:bodyPr anchor="b"/>
          <a:lstStyle>
            <a:lvl1pPr algn="l">
              <a:defRPr sz="2000">
                <a:solidFill>
                  <a:srgbClr val="000000"/>
                </a:solidFill>
                <a:latin typeface="+mn-lt"/>
                <a:ea typeface="+mn-ea"/>
                <a:cs typeface="+mn-cs"/>
                <a:sym typeface="Calibri"/>
              </a:defRPr>
            </a:lvl1pPr>
          </a:lstStyle>
          <a:p>
            <a:pPr>
              <a:defRPr>
                <a:effectLst/>
              </a:defRPr>
            </a:pPr>
            <a:r>
              <a:t>Title Text</a:t>
            </a:r>
          </a:p>
        </p:txBody>
      </p:sp>
      <p:sp>
        <p:nvSpPr>
          <p:cNvPr id="121" name="Picture Placeholder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122"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123" name="Slide Number"/>
          <p:cNvSpPr txBox="1">
            <a:spLocks noGrp="1"/>
          </p:cNvSpPr>
          <p:nvPr>
            <p:ph type="sldNum" sz="quarter" idx="2"/>
          </p:nvPr>
        </p:nvSpPr>
        <p:spPr>
          <a:xfrm>
            <a:off x="6553200" y="6356350"/>
            <a:ext cx="343903" cy="358140"/>
          </a:xfrm>
          <a:prstGeom prst="rect">
            <a:avLst/>
          </a:prstGeom>
        </p:spPr>
        <p:txBody>
          <a:bodyPr anchor="t"/>
          <a:lstStyle>
            <a:lvl1pPr algn="l">
              <a:defRPr sz="1800">
                <a:latin typeface="+mn-lt"/>
                <a:ea typeface="+mn-ea"/>
                <a:cs typeface="+mn-cs"/>
                <a:sym typeface="Calibri"/>
              </a:defRPr>
            </a:lvl1pPr>
          </a:lstStyle>
          <a:p>
            <a:fld id="{86CB4B4D-7CA3-9044-876B-883B54F8677D}" type="slidenum">
              <a:t>‹#›</a:t>
            </a:fld>
            <a:endParaRPr/>
          </a:p>
        </p:txBody>
      </p:sp>
      <p:pic>
        <p:nvPicPr>
          <p:cNvPr id="10" name="Picture 9">
            <a:extLst>
              <a:ext uri="{FF2B5EF4-FFF2-40B4-BE49-F238E27FC236}">
                <a16:creationId xmlns:a16="http://schemas.microsoft.com/office/drawing/2014/main" id="{BB200369-232F-124A-8A35-E79EEA62ECD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2"/>
          <p:cNvSpPr/>
          <p:nvPr/>
        </p:nvSpPr>
        <p:spPr>
          <a:xfrm>
            <a:off x="0" y="0"/>
            <a:ext cx="9144000" cy="6858000"/>
          </a:xfrm>
          <a:prstGeom prst="rect">
            <a:avLst/>
          </a:prstGeom>
          <a:gradFill>
            <a:gsLst>
              <a:gs pos="0">
                <a:srgbClr val="DACFC4"/>
              </a:gs>
              <a:gs pos="100000">
                <a:srgbClr val="FFFFFF">
                  <a:alpha val="0"/>
                </a:srgbClr>
              </a:gs>
            </a:gsLst>
            <a:lin ang="18900000"/>
          </a:gradFill>
          <a:ln w="12700">
            <a:miter lim="400000"/>
          </a:ln>
        </p:spPr>
        <p:txBody>
          <a:bodyPr lIns="45719" rIns="45719" anchor="ctr"/>
          <a:lstStyle/>
          <a:p>
            <a:endParaRPr/>
          </a:p>
        </p:txBody>
      </p:sp>
      <p:pic>
        <p:nvPicPr>
          <p:cNvPr id="4" name="Picture 2" descr="Picture 2"/>
          <p:cNvPicPr>
            <a:picLocks noChangeAspect="1"/>
          </p:cNvPicPr>
          <p:nvPr/>
        </p:nvPicPr>
        <p:blipFill>
          <a:blip r:embed="rId13"/>
          <a:stretch>
            <a:fillRect/>
          </a:stretch>
        </p:blipFill>
        <p:spPr>
          <a:xfrm>
            <a:off x="3689091" y="5970992"/>
            <a:ext cx="1461018" cy="935817"/>
          </a:xfrm>
          <a:prstGeom prst="rect">
            <a:avLst/>
          </a:prstGeom>
          <a:ln w="12700">
            <a:miter lim="400000"/>
          </a:ln>
        </p:spPr>
      </p:pic>
      <p:pic>
        <p:nvPicPr>
          <p:cNvPr id="5" name="Picture 5" descr="Picture 5"/>
          <p:cNvPicPr>
            <a:picLocks noChangeAspect="1"/>
          </p:cNvPicPr>
          <p:nvPr/>
        </p:nvPicPr>
        <p:blipFill>
          <a:blip r:embed="rId14"/>
          <a:stretch>
            <a:fillRect/>
          </a:stretch>
        </p:blipFill>
        <p:spPr>
          <a:xfrm>
            <a:off x="457200" y="6242758"/>
            <a:ext cx="2070618" cy="397242"/>
          </a:xfrm>
          <a:prstGeom prst="rect">
            <a:avLst/>
          </a:prstGeom>
          <a:ln w="12700">
            <a:miter lim="400000"/>
          </a:ln>
        </p:spPr>
      </p:pic>
      <p:sp>
        <p:nvSpPr>
          <p:cNvPr id="6" name="Rectangle 3"/>
          <p:cNvSpPr/>
          <p:nvPr/>
        </p:nvSpPr>
        <p:spPr>
          <a:xfrm>
            <a:off x="0" y="0"/>
            <a:ext cx="9144000" cy="1524000"/>
          </a:xfrm>
          <a:prstGeom prst="rect">
            <a:avLst/>
          </a:prstGeom>
          <a:solidFill>
            <a:srgbClr val="2B5AA9"/>
          </a:solidFill>
          <a:ln w="12700">
            <a:miter lim="400000"/>
          </a:ln>
          <a:effectLst>
            <a:outerShdw blurRad="50800" dist="27940" dir="5400000" rotWithShape="0">
              <a:srgbClr val="000000">
                <a:alpha val="32000"/>
              </a:srgbClr>
            </a:outerShdw>
          </a:effectLst>
        </p:spPr>
        <p:txBody>
          <a:bodyPr lIns="45719" rIns="45719" anchor="ctr"/>
          <a:lstStyle/>
          <a:p>
            <a:pPr algn="ctr">
              <a:defRPr>
                <a:solidFill>
                  <a:srgbClr val="FFFFFF"/>
                </a:solidFill>
              </a:defRPr>
            </a:pPr>
            <a:endParaRPr/>
          </a:p>
        </p:txBody>
      </p:sp>
      <p:sp>
        <p:nvSpPr>
          <p:cNvPr id="7"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8" name="Body Level One…"/>
          <p:cNvSpPr txBox="1">
            <a:spLocks noGrp="1"/>
          </p:cNvSpPr>
          <p:nvPr>
            <p:ph type="body" idx="1"/>
          </p:nvPr>
        </p:nvSpPr>
        <p:spPr>
          <a:xfrm>
            <a:off x="457200" y="1600200"/>
            <a:ext cx="8229600" cy="4419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9" name="Slide Number"/>
          <p:cNvSpPr txBox="1">
            <a:spLocks noGrp="1"/>
          </p:cNvSpPr>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latin typeface="Arial"/>
                <a:ea typeface="Arial"/>
                <a:cs typeface="Arial"/>
                <a:sym typeface="Arial"/>
              </a:defRPr>
            </a:lvl1pPr>
          </a:lstStyle>
          <a:p>
            <a:fld id="{86CB4B4D-7CA3-9044-876B-883B54F8677D}" type="slidenum">
              <a:t>‹#›</a:t>
            </a:fld>
            <a:endParaRPr/>
          </a:p>
        </p:txBody>
      </p:sp>
      <p:pic>
        <p:nvPicPr>
          <p:cNvPr id="10" name="Picture 9">
            <a:extLst>
              <a:ext uri="{FF2B5EF4-FFF2-40B4-BE49-F238E27FC236}">
                <a16:creationId xmlns:a16="http://schemas.microsoft.com/office/drawing/2014/main" id="{F3D3735E-6EC3-E04F-9B55-98C0D825315E}"/>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849862" y="6083210"/>
            <a:ext cx="1836938" cy="71137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5pPr>
      <a:lvl6pPr marL="0" marR="0" indent="45720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6pPr>
      <a:lvl7pPr marL="0" marR="0" indent="91440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7pPr>
      <a:lvl8pPr marL="0" marR="0" indent="137160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8pPr>
      <a:lvl9pPr marL="0" marR="0" indent="1828800" algn="ctr" defTabSz="914400" rtl="0" latinLnBrk="0">
        <a:lnSpc>
          <a:spcPct val="100000"/>
        </a:lnSpc>
        <a:spcBef>
          <a:spcPts val="0"/>
        </a:spcBef>
        <a:spcAft>
          <a:spcPts val="0"/>
        </a:spcAft>
        <a:buClrTx/>
        <a:buSzTx/>
        <a:buFontTx/>
        <a:buNone/>
        <a:tabLst/>
        <a:defRPr sz="4000" b="1" i="0" u="none" strike="noStrike" cap="none" spc="0" baseline="0">
          <a:ln>
            <a:noFill/>
          </a:ln>
          <a:solidFill>
            <a:srgbClr val="FFFFFF"/>
          </a:solidFill>
          <a:effectLst>
            <a:outerShdw blurRad="50800" dist="38100" dir="5400000" rotWithShape="0">
              <a:srgbClr val="000000">
                <a:alpha val="40000"/>
              </a:srgbClr>
            </a:outerShdw>
          </a:effectLst>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michiganbusinessnetwork.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itle 1"/>
          <p:cNvSpPr txBox="1">
            <a:spLocks noGrp="1"/>
          </p:cNvSpPr>
          <p:nvPr>
            <p:ph type="ctrTitle"/>
          </p:nvPr>
        </p:nvSpPr>
        <p:spPr>
          <a:xfrm>
            <a:off x="457200" y="1893888"/>
            <a:ext cx="8153400" cy="914401"/>
          </a:xfrm>
          <a:prstGeom prst="rect">
            <a:avLst/>
          </a:prstGeom>
        </p:spPr>
        <p:txBody>
          <a:bodyPr/>
          <a:lstStyle>
            <a:lvl1pPr>
              <a:defRPr>
                <a:effectLst>
                  <a:outerShdw blurRad="50800" dist="38100" dir="2700000" rotWithShape="0">
                    <a:srgbClr val="000000">
                      <a:alpha val="43000"/>
                    </a:srgbClr>
                  </a:outerShdw>
                </a:effectLst>
              </a:defRPr>
            </a:lvl1pPr>
          </a:lstStyle>
          <a:p>
            <a:r>
              <a:t>Michigan Future Business Index</a:t>
            </a:r>
          </a:p>
        </p:txBody>
      </p:sp>
      <p:sp>
        <p:nvSpPr>
          <p:cNvPr id="159" name="Subtitle 2"/>
          <p:cNvSpPr txBox="1">
            <a:spLocks noGrp="1"/>
          </p:cNvSpPr>
          <p:nvPr>
            <p:ph type="subTitle" sz="quarter" idx="1"/>
          </p:nvPr>
        </p:nvSpPr>
        <p:spPr>
          <a:xfrm>
            <a:off x="762000" y="2514600"/>
            <a:ext cx="7848600" cy="914400"/>
          </a:xfrm>
          <a:prstGeom prst="rect">
            <a:avLst/>
          </a:prstGeom>
        </p:spPr>
        <p:txBody>
          <a:bodyPr/>
          <a:lstStyle>
            <a:lvl1pPr>
              <a:spcBef>
                <a:spcPts val="0"/>
              </a:spcBef>
              <a:defRPr b="1"/>
            </a:lvl1pPr>
          </a:lstStyle>
          <a:p>
            <a:r>
              <a:rPr dirty="0"/>
              <a:t>Q</a:t>
            </a:r>
            <a:r>
              <a:rPr lang="en-US" dirty="0"/>
              <a:t>2</a:t>
            </a:r>
            <a:r>
              <a:rPr dirty="0"/>
              <a:t> </a:t>
            </a:r>
            <a:r>
              <a:rPr lang="en-US" dirty="0"/>
              <a:t>2022</a:t>
            </a:r>
            <a:endParaRPr dirty="0"/>
          </a:p>
        </p:txBody>
      </p:sp>
      <p:sp>
        <p:nvSpPr>
          <p:cNvPr id="160" name="TextBox 3"/>
          <p:cNvSpPr txBox="1"/>
          <p:nvPr/>
        </p:nvSpPr>
        <p:spPr>
          <a:xfrm>
            <a:off x="4038600" y="4038600"/>
            <a:ext cx="457200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r">
              <a:defRPr sz="3600" b="1">
                <a:latin typeface="Arial"/>
                <a:ea typeface="Arial"/>
                <a:cs typeface="Arial"/>
                <a:sym typeface="Arial"/>
              </a:defRPr>
            </a:pPr>
            <a:r>
              <a:rPr lang="en-US" dirty="0"/>
              <a:t>Brett </a:t>
            </a:r>
            <a:r>
              <a:rPr lang="en-US" dirty="0" err="1"/>
              <a:t>Oumedian</a:t>
            </a:r>
            <a:r>
              <a:rPr lang="en-US" dirty="0"/>
              <a:t> </a:t>
            </a:r>
          </a:p>
          <a:p>
            <a:pPr algn="r">
              <a:defRPr>
                <a:latin typeface="Arial"/>
                <a:ea typeface="Arial"/>
                <a:cs typeface="Arial"/>
                <a:sym typeface="Arial"/>
              </a:defRPr>
            </a:pPr>
            <a:r>
              <a:rPr lang="en-US" sz="2400" dirty="0"/>
              <a:t>Chief Financial Officer</a:t>
            </a:r>
          </a:p>
          <a:p>
            <a:pPr algn="r">
              <a:defRPr sz="1600">
                <a:latin typeface="Arial"/>
                <a:ea typeface="Arial"/>
                <a:cs typeface="Arial"/>
                <a:sym typeface="Arial"/>
              </a:defRPr>
            </a:pPr>
            <a:r>
              <a:rPr lang="en-US" sz="2400" dirty="0" err="1"/>
              <a:t>Cinnaire</a:t>
            </a:r>
            <a:endParaRPr sz="2400"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itle 1"/>
          <p:cNvSpPr txBox="1">
            <a:spLocks noGrp="1"/>
          </p:cNvSpPr>
          <p:nvPr>
            <p:ph type="title"/>
          </p:nvPr>
        </p:nvSpPr>
        <p:spPr>
          <a:prstGeom prst="rect">
            <a:avLst/>
          </a:prstGeom>
        </p:spPr>
        <p:txBody>
          <a:bodyPr/>
          <a:lstStyle/>
          <a:p>
            <a:r>
              <a:rPr dirty="0"/>
              <a:t>Satisfaction with Economy</a:t>
            </a:r>
          </a:p>
        </p:txBody>
      </p:sp>
      <p:sp>
        <p:nvSpPr>
          <p:cNvPr id="172" name="Content Placeholder 2"/>
          <p:cNvSpPr txBox="1">
            <a:spLocks noGrp="1"/>
          </p:cNvSpPr>
          <p:nvPr>
            <p:ph type="body" idx="1"/>
          </p:nvPr>
        </p:nvSpPr>
        <p:spPr>
          <a:xfrm>
            <a:off x="350325" y="1638300"/>
            <a:ext cx="8366166" cy="4382490"/>
          </a:xfrm>
          <a:prstGeom prst="rect">
            <a:avLst/>
          </a:prstGeom>
        </p:spPr>
        <p:txBody>
          <a:bodyPr>
            <a:normAutofit fontScale="85000" lnSpcReduction="20000"/>
          </a:bodyPr>
          <a:lstStyle/>
          <a:p>
            <a:pPr>
              <a:spcBef>
                <a:spcPts val="600"/>
              </a:spcBef>
              <a:defRPr sz="2800"/>
            </a:pPr>
            <a:r>
              <a:rPr lang="en-US" dirty="0"/>
              <a:t>Satisfaction with the business economy continues to slide into negative territory. </a:t>
            </a:r>
            <a:endParaRPr dirty="0"/>
          </a:p>
          <a:p>
            <a:pPr marL="742950" lvl="1" indent="-285750">
              <a:spcBef>
                <a:spcPts val="500"/>
              </a:spcBef>
              <a:defRPr sz="2400" b="1">
                <a:solidFill>
                  <a:srgbClr val="2B59A9"/>
                </a:solidFill>
              </a:defRPr>
            </a:pPr>
            <a:r>
              <a:rPr lang="en-US" sz="2600" dirty="0"/>
              <a:t>A now stronger majority </a:t>
            </a:r>
            <a:r>
              <a:rPr sz="2600" dirty="0"/>
              <a:t>(</a:t>
            </a:r>
            <a:r>
              <a:rPr lang="en-US" sz="2600" dirty="0"/>
              <a:t>55</a:t>
            </a:r>
            <a:r>
              <a:rPr sz="2600" dirty="0"/>
              <a:t>%) </a:t>
            </a:r>
            <a:r>
              <a:rPr lang="en-US" sz="2600" dirty="0"/>
              <a:t>is</a:t>
            </a:r>
            <a:r>
              <a:rPr sz="2600" dirty="0"/>
              <a:t> </a:t>
            </a:r>
            <a:r>
              <a:rPr lang="en-US" sz="2600" dirty="0"/>
              <a:t>dis</a:t>
            </a:r>
            <a:r>
              <a:rPr sz="2600" dirty="0"/>
              <a:t>satisfied</a:t>
            </a:r>
            <a:r>
              <a:rPr lang="en-US" sz="2600" dirty="0"/>
              <a:t> with the economy;</a:t>
            </a:r>
            <a:r>
              <a:rPr sz="2600" dirty="0"/>
              <a:t> </a:t>
            </a:r>
            <a:r>
              <a:rPr lang="en-US" sz="2600" dirty="0"/>
              <a:t>34</a:t>
            </a:r>
            <a:r>
              <a:rPr sz="2600" dirty="0"/>
              <a:t>% “somewhat </a:t>
            </a:r>
            <a:r>
              <a:rPr lang="en-US" sz="2600" dirty="0"/>
              <a:t>dis</a:t>
            </a:r>
            <a:r>
              <a:rPr sz="2600" dirty="0"/>
              <a:t>satisfied” and </a:t>
            </a:r>
            <a:r>
              <a:rPr lang="en-US" sz="2600" dirty="0"/>
              <a:t>21</a:t>
            </a:r>
            <a:r>
              <a:rPr sz="2600" dirty="0"/>
              <a:t>%</a:t>
            </a:r>
            <a:r>
              <a:rPr lang="en-US" sz="2600" dirty="0"/>
              <a:t> </a:t>
            </a:r>
            <a:r>
              <a:rPr sz="2600" dirty="0"/>
              <a:t>“very </a:t>
            </a:r>
            <a:r>
              <a:rPr lang="en-US" sz="2600" dirty="0"/>
              <a:t>dis</a:t>
            </a:r>
            <a:r>
              <a:rPr sz="2600" dirty="0"/>
              <a:t>satisfied”</a:t>
            </a:r>
            <a:endParaRPr lang="en-US" sz="2600" dirty="0"/>
          </a:p>
          <a:p>
            <a:pPr marL="1178379" lvl="2" indent="-285750">
              <a:spcBef>
                <a:spcPts val="500"/>
              </a:spcBef>
              <a:defRPr sz="2400" b="1">
                <a:solidFill>
                  <a:srgbClr val="2B59A9"/>
                </a:solidFill>
              </a:defRPr>
            </a:pPr>
            <a:r>
              <a:rPr lang="en-US" sz="2400" dirty="0">
                <a:solidFill>
                  <a:srgbClr val="C00000"/>
                </a:solidFill>
              </a:rPr>
              <a:t>Up from 48% dissatisfied one year ago</a:t>
            </a:r>
            <a:endParaRPr lang="en-US" sz="3300" dirty="0">
              <a:solidFill>
                <a:srgbClr val="C00000"/>
              </a:solidFill>
            </a:endParaRPr>
          </a:p>
          <a:p>
            <a:pPr marL="742950" lvl="1" indent="-285750">
              <a:spcBef>
                <a:spcPts val="500"/>
              </a:spcBef>
              <a:defRPr sz="2400"/>
            </a:pPr>
            <a:r>
              <a:rPr lang="en-US" sz="2600" b="1" dirty="0">
                <a:solidFill>
                  <a:srgbClr val="2B59A9"/>
                </a:solidFill>
              </a:rPr>
              <a:t>45% say they are satisfied with the economy; 35% somewhat and 11% very satisfied </a:t>
            </a:r>
          </a:p>
          <a:p>
            <a:pPr marL="1178379" lvl="2" indent="-285750">
              <a:spcBef>
                <a:spcPts val="500"/>
              </a:spcBef>
              <a:defRPr sz="2400"/>
            </a:pPr>
            <a:r>
              <a:rPr lang="en-US" sz="2400" b="1" dirty="0">
                <a:solidFill>
                  <a:srgbClr val="C00000"/>
                </a:solidFill>
              </a:rPr>
              <a:t>Down from a majority (52%)one year ago</a:t>
            </a:r>
          </a:p>
          <a:p>
            <a:pPr marL="742950" lvl="1" indent="-285750">
              <a:spcBef>
                <a:spcPts val="500"/>
              </a:spcBef>
              <a:defRPr sz="2400"/>
            </a:pPr>
            <a:r>
              <a:rPr lang="en-US" sz="2600" dirty="0"/>
              <a:t>“Very dissatisfied” continues to outpace “very satisfied” two to one</a:t>
            </a:r>
          </a:p>
          <a:p>
            <a:pPr marL="742950" lvl="1" indent="-285750">
              <a:spcBef>
                <a:spcPts val="500"/>
              </a:spcBef>
              <a:defRPr sz="2400"/>
            </a:pPr>
            <a:r>
              <a:rPr lang="en-US" sz="2600" dirty="0"/>
              <a:t>Real Estate/Insurance/ Finance (56%) and Business &amp; Professional Services sectors (54%) remain most likely to be satisfied with the economy, while Retail/Food Service (60%) and Manufacturing/Construction (59%) sectors are most dissatisfied.</a:t>
            </a:r>
            <a:endParaRPr sz="2600" dirty="0"/>
          </a:p>
        </p:txBody>
      </p:sp>
    </p:spTree>
    <p:extLst>
      <p:ext uri="{BB962C8B-B14F-4D97-AF65-F5344CB8AC3E}">
        <p14:creationId xmlns:p14="http://schemas.microsoft.com/office/powerpoint/2010/main" val="2577438950"/>
      </p:ext>
    </p:extLst>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Title 1"/>
          <p:cNvSpPr txBox="1">
            <a:spLocks noGrp="1"/>
          </p:cNvSpPr>
          <p:nvPr>
            <p:ph type="title"/>
          </p:nvPr>
        </p:nvSpPr>
        <p:spPr>
          <a:xfrm>
            <a:off x="457200" y="274638"/>
            <a:ext cx="8229600" cy="1020763"/>
          </a:xfrm>
          <a:prstGeom prst="rect">
            <a:avLst/>
          </a:prstGeom>
        </p:spPr>
        <p:txBody>
          <a:bodyPr>
            <a:normAutofit fontScale="90000"/>
          </a:bodyPr>
          <a:lstStyle/>
          <a:p>
            <a:pPr defTabSz="886968">
              <a:defRPr sz="3783">
                <a:effectLst>
                  <a:outerShdw blurRad="49276" dist="36957" dir="5400000" rotWithShape="0">
                    <a:srgbClr val="000000">
                      <a:alpha val="40000"/>
                    </a:srgbClr>
                  </a:outerShdw>
                </a:effectLst>
              </a:defRPr>
            </a:pPr>
            <a:r>
              <a:rPr dirty="0"/>
              <a:t>Satisfaction with Economy</a:t>
            </a:r>
            <a:r>
              <a:rPr lang="en-US" dirty="0"/>
              <a:t> Trends</a:t>
            </a:r>
            <a:br>
              <a:rPr dirty="0"/>
            </a:br>
            <a:r>
              <a:rPr sz="2619" dirty="0"/>
              <a:t>As it Affects Your Business</a:t>
            </a:r>
          </a:p>
        </p:txBody>
      </p:sp>
      <p:graphicFrame>
        <p:nvGraphicFramePr>
          <p:cNvPr id="195" name="Object 5"/>
          <p:cNvGraphicFramePr/>
          <p:nvPr>
            <p:extLst>
              <p:ext uri="{D42A27DB-BD31-4B8C-83A1-F6EECF244321}">
                <p14:modId xmlns:p14="http://schemas.microsoft.com/office/powerpoint/2010/main" val="3912990644"/>
              </p:ext>
            </p:extLst>
          </p:nvPr>
        </p:nvGraphicFramePr>
        <p:xfrm>
          <a:off x="112812" y="1531748"/>
          <a:ext cx="8891330" cy="4261421"/>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5EBE269B-A5BF-5A4D-A0B9-270283F589CB}"/>
              </a:ext>
            </a:extLst>
          </p:cNvPr>
          <p:cNvSpPr txBox="1"/>
          <p:nvPr/>
        </p:nvSpPr>
        <p:spPr>
          <a:xfrm rot="16200000">
            <a:off x="6514244" y="2555445"/>
            <a:ext cx="3454779" cy="1407386"/>
          </a:xfrm>
          <a:prstGeom prst="rect">
            <a:avLst/>
          </a:prstGeom>
          <a:solidFill>
            <a:srgbClr val="C00000">
              <a:alpha val="32000"/>
            </a:srgb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defTabSz="914400" rtl="0" fontAlgn="auto" latinLnBrk="0" hangingPunct="0">
              <a:lnSpc>
                <a:spcPct val="100000"/>
              </a:lnSpc>
              <a:spcBef>
                <a:spcPts val="0"/>
              </a:spcBef>
              <a:spcAft>
                <a:spcPts val="0"/>
              </a:spcAft>
              <a:buClrTx/>
              <a:buSzTx/>
              <a:buFontTx/>
              <a:buNone/>
              <a:tabLst/>
            </a:pPr>
            <a:endParaRPr lang="en-US" dirty="0"/>
          </a:p>
          <a:p>
            <a:pPr marL="0" marR="0" indent="0"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Calibri"/>
            </a:endParaRPr>
          </a:p>
          <a:p>
            <a:pPr marL="0" marR="0" indent="0" defTabSz="914400" rtl="0" fontAlgn="auto" latinLnBrk="0" hangingPunct="0">
              <a:lnSpc>
                <a:spcPct val="100000"/>
              </a:lnSpc>
              <a:spcBef>
                <a:spcPts val="0"/>
              </a:spcBef>
              <a:spcAft>
                <a:spcPts val="0"/>
              </a:spcAft>
              <a:buClrTx/>
              <a:buSzTx/>
              <a:buFontTx/>
              <a:buNone/>
              <a:tabLst/>
            </a:pPr>
            <a:r>
              <a:rPr lang="en-US" dirty="0">
                <a:solidFill>
                  <a:srgbClr val="C00000"/>
                </a:solidFill>
              </a:rPr>
              <a:t>COVID-19</a:t>
            </a:r>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itle 1"/>
          <p:cNvSpPr txBox="1">
            <a:spLocks noGrp="1"/>
          </p:cNvSpPr>
          <p:nvPr>
            <p:ph type="title"/>
          </p:nvPr>
        </p:nvSpPr>
        <p:spPr>
          <a:prstGeom prst="rect">
            <a:avLst/>
          </a:prstGeom>
        </p:spPr>
        <p:txBody>
          <a:bodyPr>
            <a:normAutofit fontScale="90000"/>
          </a:bodyPr>
          <a:lstStyle/>
          <a:p>
            <a:pPr>
              <a:defRPr sz="3600">
                <a:effectLst>
                  <a:outerShdw blurRad="50800" dist="38100" dir="2700000" rotWithShape="0">
                    <a:srgbClr val="000000">
                      <a:alpha val="43000"/>
                    </a:srgbClr>
                  </a:outerShdw>
                </a:effectLst>
              </a:defRPr>
            </a:pPr>
            <a:r>
              <a:rPr dirty="0"/>
              <a:t>Greatest Challenges To </a:t>
            </a:r>
            <a:r>
              <a:rPr lang="en-US" dirty="0"/>
              <a:t>Doing </a:t>
            </a:r>
            <a:r>
              <a:rPr dirty="0"/>
              <a:t>Business</a:t>
            </a:r>
            <a:br>
              <a:rPr lang="en-US" dirty="0"/>
            </a:br>
            <a:r>
              <a:rPr lang="en-US" sz="2200" dirty="0"/>
              <a:t>Acquiring talent falls out of first place. </a:t>
            </a:r>
            <a:br>
              <a:rPr lang="en-US" sz="2200" dirty="0"/>
            </a:br>
            <a:r>
              <a:rPr lang="en-US" sz="2200" dirty="0"/>
              <a:t>A majority now says inflation is the top challenge. </a:t>
            </a:r>
            <a:endParaRPr dirty="0"/>
          </a:p>
        </p:txBody>
      </p:sp>
      <p:graphicFrame>
        <p:nvGraphicFramePr>
          <p:cNvPr id="4" name="Table 3">
            <a:extLst>
              <a:ext uri="{FF2B5EF4-FFF2-40B4-BE49-F238E27FC236}">
                <a16:creationId xmlns:a16="http://schemas.microsoft.com/office/drawing/2014/main" id="{D3FA0FFD-BB6F-2F46-8E4E-99A2061C315A}"/>
              </a:ext>
            </a:extLst>
          </p:cNvPr>
          <p:cNvGraphicFramePr>
            <a:graphicFrameLocks noGrp="1"/>
          </p:cNvGraphicFramePr>
          <p:nvPr>
            <p:extLst>
              <p:ext uri="{D42A27DB-BD31-4B8C-83A1-F6EECF244321}">
                <p14:modId xmlns:p14="http://schemas.microsoft.com/office/powerpoint/2010/main" val="222764855"/>
              </p:ext>
            </p:extLst>
          </p:nvPr>
        </p:nvGraphicFramePr>
        <p:xfrm>
          <a:off x="2015449" y="1553812"/>
          <a:ext cx="5652178" cy="4389120"/>
        </p:xfrm>
        <a:graphic>
          <a:graphicData uri="http://schemas.openxmlformats.org/drawingml/2006/table">
            <a:tbl>
              <a:tblPr firstRow="1" bandRow="1">
                <a:tableStyleId>{5940675A-B579-460E-94D1-54222C63F5DA}</a:tableStyleId>
              </a:tblPr>
              <a:tblGrid>
                <a:gridCol w="3219171">
                  <a:extLst>
                    <a:ext uri="{9D8B030D-6E8A-4147-A177-3AD203B41FA5}">
                      <a16:colId xmlns:a16="http://schemas.microsoft.com/office/drawing/2014/main" val="2394897306"/>
                    </a:ext>
                  </a:extLst>
                </a:gridCol>
                <a:gridCol w="702598">
                  <a:extLst>
                    <a:ext uri="{9D8B030D-6E8A-4147-A177-3AD203B41FA5}">
                      <a16:colId xmlns:a16="http://schemas.microsoft.com/office/drawing/2014/main" val="1063755951"/>
                    </a:ext>
                  </a:extLst>
                </a:gridCol>
                <a:gridCol w="576803">
                  <a:extLst>
                    <a:ext uri="{9D8B030D-6E8A-4147-A177-3AD203B41FA5}">
                      <a16:colId xmlns:a16="http://schemas.microsoft.com/office/drawing/2014/main" val="4207003202"/>
                    </a:ext>
                  </a:extLst>
                </a:gridCol>
                <a:gridCol w="576803">
                  <a:extLst>
                    <a:ext uri="{9D8B030D-6E8A-4147-A177-3AD203B41FA5}">
                      <a16:colId xmlns:a16="http://schemas.microsoft.com/office/drawing/2014/main" val="1623691629"/>
                    </a:ext>
                  </a:extLst>
                </a:gridCol>
                <a:gridCol w="576803">
                  <a:extLst>
                    <a:ext uri="{9D8B030D-6E8A-4147-A177-3AD203B41FA5}">
                      <a16:colId xmlns:a16="http://schemas.microsoft.com/office/drawing/2014/main" val="3482078209"/>
                    </a:ext>
                  </a:extLst>
                </a:gridCol>
              </a:tblGrid>
              <a:tr h="274320">
                <a:tc>
                  <a:txBody>
                    <a:bodyPr/>
                    <a:lstStyle/>
                    <a:p>
                      <a:pPr marL="0" marR="0" indent="0" algn="l" defTabSz="914400" rtl="0" latinLnBrk="0">
                        <a:lnSpc>
                          <a:spcPct val="100000"/>
                        </a:lnSpc>
                        <a:spcBef>
                          <a:spcPts val="0"/>
                        </a:spcBef>
                        <a:spcAft>
                          <a:spcPts val="0"/>
                        </a:spcAft>
                        <a:buClrTx/>
                        <a:buSzTx/>
                        <a:buFontTx/>
                        <a:buNone/>
                        <a:tabLst/>
                      </a:pPr>
                      <a:endParaRPr lang="en-US" sz="1500" dirty="0"/>
                    </a:p>
                  </a:txBody>
                  <a:tcPr/>
                </a:tc>
                <a:tc>
                  <a:txBody>
                    <a:bodyPr/>
                    <a:lstStyle/>
                    <a:p>
                      <a:pPr algn="ctr"/>
                      <a:r>
                        <a:rPr lang="en-US" sz="1500" b="1" dirty="0"/>
                        <a:t>Nov 2019</a:t>
                      </a:r>
                    </a:p>
                  </a:txBody>
                  <a:tcPr/>
                </a:tc>
                <a:tc>
                  <a:txBody>
                    <a:bodyPr/>
                    <a:lstStyle/>
                    <a:p>
                      <a:pPr algn="ctr"/>
                      <a:r>
                        <a:rPr lang="en-US" sz="1500" b="1" dirty="0"/>
                        <a:t>June 2021</a:t>
                      </a:r>
                    </a:p>
                  </a:txBody>
                  <a:tcPr/>
                </a:tc>
                <a:tc>
                  <a:txBody>
                    <a:bodyPr/>
                    <a:lstStyle/>
                    <a:p>
                      <a:pPr algn="ctr"/>
                      <a:r>
                        <a:rPr lang="en-US" sz="1500" b="1" dirty="0"/>
                        <a:t>Nov</a:t>
                      </a:r>
                    </a:p>
                    <a:p>
                      <a:pPr algn="ctr"/>
                      <a:r>
                        <a:rPr lang="en-US" sz="1500" b="1" dirty="0"/>
                        <a:t>2021</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b="1" dirty="0"/>
                        <a:t>June</a:t>
                      </a:r>
                    </a:p>
                    <a:p>
                      <a:pPr marL="0" marR="0" indent="0" algn="ctr" defTabSz="914400" rtl="0" latinLnBrk="0">
                        <a:lnSpc>
                          <a:spcPct val="100000"/>
                        </a:lnSpc>
                        <a:spcBef>
                          <a:spcPts val="0"/>
                        </a:spcBef>
                        <a:spcAft>
                          <a:spcPts val="0"/>
                        </a:spcAft>
                        <a:buClrTx/>
                        <a:buSzTx/>
                        <a:buFontTx/>
                        <a:buNone/>
                        <a:tabLst/>
                      </a:pPr>
                      <a:r>
                        <a:rPr lang="en-US" sz="1500" b="1" dirty="0"/>
                        <a:t>2022</a:t>
                      </a:r>
                    </a:p>
                  </a:txBody>
                  <a:tcPr/>
                </a:tc>
                <a:extLst>
                  <a:ext uri="{0D108BD9-81ED-4DB2-BD59-A6C34878D82A}">
                    <a16:rowId xmlns:a16="http://schemas.microsoft.com/office/drawing/2014/main" val="1216115352"/>
                  </a:ext>
                </a:extLst>
              </a:tr>
              <a:tr h="274320">
                <a:tc>
                  <a:txBody>
                    <a:bodyPr/>
                    <a:lstStyle/>
                    <a:p>
                      <a:r>
                        <a:rPr lang="en-US" sz="1500" dirty="0"/>
                        <a:t>Acquiring Talent</a:t>
                      </a:r>
                    </a:p>
                  </a:txBody>
                  <a:tcPr/>
                </a:tc>
                <a:tc>
                  <a:txBody>
                    <a:bodyPr/>
                    <a:lstStyle/>
                    <a:p>
                      <a:pPr algn="ctr"/>
                      <a:r>
                        <a:rPr lang="en-US" sz="1500" dirty="0"/>
                        <a:t>46%</a:t>
                      </a:r>
                    </a:p>
                  </a:txBody>
                  <a:tcPr/>
                </a:tc>
                <a:tc>
                  <a:txBody>
                    <a:bodyPr/>
                    <a:lstStyle/>
                    <a:p>
                      <a:pPr algn="ctr"/>
                      <a:r>
                        <a:rPr lang="en-US" sz="1500" dirty="0"/>
                        <a:t>49%</a:t>
                      </a:r>
                    </a:p>
                  </a:txBody>
                  <a:tcPr/>
                </a:tc>
                <a:tc>
                  <a:txBody>
                    <a:bodyPr/>
                    <a:lstStyle/>
                    <a:p>
                      <a:pPr algn="ctr"/>
                      <a:r>
                        <a:rPr lang="en-US" sz="1500" dirty="0"/>
                        <a:t>45%</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46%</a:t>
                      </a:r>
                    </a:p>
                  </a:txBody>
                  <a:tcPr/>
                </a:tc>
                <a:extLst>
                  <a:ext uri="{0D108BD9-81ED-4DB2-BD59-A6C34878D82A}">
                    <a16:rowId xmlns:a16="http://schemas.microsoft.com/office/drawing/2014/main" val="386380764"/>
                  </a:ext>
                </a:extLst>
              </a:tr>
              <a:tr h="274320">
                <a:tc>
                  <a:txBody>
                    <a:bodyPr/>
                    <a:lstStyle/>
                    <a:p>
                      <a:r>
                        <a:rPr lang="en-US" sz="1500" dirty="0"/>
                        <a:t>Supply Chain Challenges</a:t>
                      </a:r>
                    </a:p>
                  </a:txBody>
                  <a:tcPr/>
                </a:tc>
                <a:tc>
                  <a:txBody>
                    <a:bodyPr/>
                    <a:lstStyle/>
                    <a:p>
                      <a:pPr algn="ctr"/>
                      <a:endParaRPr lang="en-US" sz="1500" dirty="0"/>
                    </a:p>
                  </a:txBody>
                  <a:tcPr/>
                </a:tc>
                <a:tc>
                  <a:txBody>
                    <a:bodyPr/>
                    <a:lstStyle/>
                    <a:p>
                      <a:pPr algn="ctr"/>
                      <a:endParaRPr lang="en-US" sz="1500" dirty="0"/>
                    </a:p>
                  </a:txBody>
                  <a:tcPr/>
                </a:tc>
                <a:tc>
                  <a:txBody>
                    <a:bodyPr/>
                    <a:lstStyle/>
                    <a:p>
                      <a:pPr algn="ctr"/>
                      <a:r>
                        <a:rPr lang="en-US" sz="1500" dirty="0">
                          <a:solidFill>
                            <a:schemeClr val="tx1"/>
                          </a:solidFill>
                        </a:rPr>
                        <a:t>34%</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solidFill>
                            <a:schemeClr val="tx1"/>
                          </a:solidFill>
                        </a:rPr>
                        <a:t>35%</a:t>
                      </a:r>
                    </a:p>
                  </a:txBody>
                  <a:tcPr/>
                </a:tc>
                <a:extLst>
                  <a:ext uri="{0D108BD9-81ED-4DB2-BD59-A6C34878D82A}">
                    <a16:rowId xmlns:a16="http://schemas.microsoft.com/office/drawing/2014/main" val="2714505689"/>
                  </a:ext>
                </a:extLst>
              </a:tr>
              <a:tr h="274320">
                <a:tc>
                  <a:txBody>
                    <a:bodyPr/>
                    <a:lstStyle/>
                    <a:p>
                      <a:r>
                        <a:rPr lang="en-US" sz="1500" dirty="0"/>
                        <a:t>Inflation</a:t>
                      </a:r>
                    </a:p>
                  </a:txBody>
                  <a:tcPr/>
                </a:tc>
                <a:tc>
                  <a:txBody>
                    <a:bodyPr/>
                    <a:lstStyle/>
                    <a:p>
                      <a:pPr algn="ctr"/>
                      <a:endParaRPr lang="en-US" sz="1500" dirty="0"/>
                    </a:p>
                  </a:txBody>
                  <a:tcPr/>
                </a:tc>
                <a:tc>
                  <a:txBody>
                    <a:bodyPr/>
                    <a:lstStyle/>
                    <a:p>
                      <a:pPr algn="ctr"/>
                      <a:r>
                        <a:rPr lang="en-US" sz="1500" dirty="0">
                          <a:solidFill>
                            <a:schemeClr val="tx1"/>
                          </a:solidFill>
                        </a:rPr>
                        <a:t>23%</a:t>
                      </a:r>
                    </a:p>
                  </a:txBody>
                  <a:tcPr/>
                </a:tc>
                <a:tc>
                  <a:txBody>
                    <a:bodyPr/>
                    <a:lstStyle/>
                    <a:p>
                      <a:pPr algn="ctr"/>
                      <a:r>
                        <a:rPr lang="en-US" sz="1500" dirty="0">
                          <a:solidFill>
                            <a:schemeClr val="tx1"/>
                          </a:solidFill>
                        </a:rPr>
                        <a:t>29%</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solidFill>
                            <a:schemeClr val="tx1"/>
                          </a:solidFill>
                        </a:rPr>
                        <a:t>52%</a:t>
                      </a:r>
                    </a:p>
                  </a:txBody>
                  <a:tcPr/>
                </a:tc>
                <a:extLst>
                  <a:ext uri="{0D108BD9-81ED-4DB2-BD59-A6C34878D82A}">
                    <a16:rowId xmlns:a16="http://schemas.microsoft.com/office/drawing/2014/main" val="914877165"/>
                  </a:ext>
                </a:extLst>
              </a:tr>
              <a:tr h="274320">
                <a:tc>
                  <a:txBody>
                    <a:bodyPr/>
                    <a:lstStyle/>
                    <a:p>
                      <a:r>
                        <a:rPr lang="en-US" sz="1500" dirty="0"/>
                        <a:t>Cost of Health Insurance</a:t>
                      </a:r>
                    </a:p>
                  </a:txBody>
                  <a:tcPr/>
                </a:tc>
                <a:tc>
                  <a:txBody>
                    <a:bodyPr/>
                    <a:lstStyle/>
                    <a:p>
                      <a:pPr algn="ctr"/>
                      <a:r>
                        <a:rPr lang="en-US" sz="1500" dirty="0"/>
                        <a:t>40%</a:t>
                      </a:r>
                    </a:p>
                  </a:txBody>
                  <a:tcPr/>
                </a:tc>
                <a:tc>
                  <a:txBody>
                    <a:bodyPr/>
                    <a:lstStyle/>
                    <a:p>
                      <a:pPr algn="ctr"/>
                      <a:r>
                        <a:rPr lang="en-US" sz="1500" dirty="0"/>
                        <a:t>25%</a:t>
                      </a:r>
                    </a:p>
                  </a:txBody>
                  <a:tcPr/>
                </a:tc>
                <a:tc>
                  <a:txBody>
                    <a:bodyPr/>
                    <a:lstStyle/>
                    <a:p>
                      <a:pPr algn="ctr"/>
                      <a:r>
                        <a:rPr lang="en-US" sz="1500" dirty="0"/>
                        <a:t>25%</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19%</a:t>
                      </a:r>
                    </a:p>
                  </a:txBody>
                  <a:tcPr/>
                </a:tc>
                <a:extLst>
                  <a:ext uri="{0D108BD9-81ED-4DB2-BD59-A6C34878D82A}">
                    <a16:rowId xmlns:a16="http://schemas.microsoft.com/office/drawing/2014/main" val="4190049673"/>
                  </a:ext>
                </a:extLst>
              </a:tr>
              <a:tr h="274320">
                <a:tc>
                  <a:txBody>
                    <a:bodyPr/>
                    <a:lstStyle/>
                    <a:p>
                      <a:r>
                        <a:rPr lang="en-US" sz="1500" dirty="0"/>
                        <a:t>Wage Inflation</a:t>
                      </a:r>
                    </a:p>
                  </a:txBody>
                  <a:tcPr/>
                </a:tc>
                <a:tc>
                  <a:txBody>
                    <a:bodyPr/>
                    <a:lstStyle/>
                    <a:p>
                      <a:pPr algn="ctr"/>
                      <a:r>
                        <a:rPr lang="en-US" sz="1500" dirty="0"/>
                        <a:t>19%</a:t>
                      </a:r>
                    </a:p>
                  </a:txBody>
                  <a:tcPr/>
                </a:tc>
                <a:tc>
                  <a:txBody>
                    <a:bodyPr/>
                    <a:lstStyle/>
                    <a:p>
                      <a:pPr algn="ctr"/>
                      <a:r>
                        <a:rPr lang="en-US" sz="1500" dirty="0"/>
                        <a:t>27%</a:t>
                      </a:r>
                    </a:p>
                  </a:txBody>
                  <a:tcPr/>
                </a:tc>
                <a:tc>
                  <a:txBody>
                    <a:bodyPr/>
                    <a:lstStyle/>
                    <a:p>
                      <a:pPr algn="ctr"/>
                      <a:r>
                        <a:rPr lang="en-US" sz="1500" dirty="0"/>
                        <a:t>23%</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24%</a:t>
                      </a:r>
                    </a:p>
                  </a:txBody>
                  <a:tcPr/>
                </a:tc>
                <a:extLst>
                  <a:ext uri="{0D108BD9-81ED-4DB2-BD59-A6C34878D82A}">
                    <a16:rowId xmlns:a16="http://schemas.microsoft.com/office/drawing/2014/main" val="200547639"/>
                  </a:ext>
                </a:extLst>
              </a:tr>
              <a:tr h="274320">
                <a:tc>
                  <a:txBody>
                    <a:bodyPr/>
                    <a:lstStyle/>
                    <a:p>
                      <a:r>
                        <a:rPr lang="en-US" sz="1500" dirty="0"/>
                        <a:t>Retaining Talent</a:t>
                      </a:r>
                    </a:p>
                  </a:txBody>
                  <a:tcPr/>
                </a:tc>
                <a:tc>
                  <a:txBody>
                    <a:bodyPr/>
                    <a:lstStyle/>
                    <a:p>
                      <a:pPr algn="ctr"/>
                      <a:r>
                        <a:rPr lang="en-US" sz="1500" dirty="0"/>
                        <a:t>25%</a:t>
                      </a:r>
                    </a:p>
                  </a:txBody>
                  <a:tcPr/>
                </a:tc>
                <a:tc>
                  <a:txBody>
                    <a:bodyPr/>
                    <a:lstStyle/>
                    <a:p>
                      <a:pPr algn="ctr"/>
                      <a:r>
                        <a:rPr lang="en-US" sz="1500" dirty="0"/>
                        <a:t>26%</a:t>
                      </a:r>
                    </a:p>
                  </a:txBody>
                  <a:tcPr/>
                </a:tc>
                <a:tc>
                  <a:txBody>
                    <a:bodyPr/>
                    <a:lstStyle/>
                    <a:p>
                      <a:pPr algn="ctr"/>
                      <a:r>
                        <a:rPr lang="en-US" sz="1500" dirty="0"/>
                        <a:t>23%</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24%</a:t>
                      </a:r>
                    </a:p>
                  </a:txBody>
                  <a:tcPr/>
                </a:tc>
                <a:extLst>
                  <a:ext uri="{0D108BD9-81ED-4DB2-BD59-A6C34878D82A}">
                    <a16:rowId xmlns:a16="http://schemas.microsoft.com/office/drawing/2014/main" val="361538240"/>
                  </a:ext>
                </a:extLst>
              </a:tr>
              <a:tr h="274320">
                <a:tc>
                  <a:txBody>
                    <a:bodyPr/>
                    <a:lstStyle/>
                    <a:p>
                      <a:r>
                        <a:rPr lang="en-US" sz="1500" dirty="0"/>
                        <a:t>COVID-19 Regulations</a:t>
                      </a:r>
                    </a:p>
                  </a:txBody>
                  <a:tcPr/>
                </a:tc>
                <a:tc>
                  <a:txBody>
                    <a:bodyPr/>
                    <a:lstStyle/>
                    <a:p>
                      <a:pPr algn="ctr"/>
                      <a:endParaRPr lang="en-US" sz="1500" dirty="0"/>
                    </a:p>
                  </a:txBody>
                  <a:tcPr/>
                </a:tc>
                <a:tc>
                  <a:txBody>
                    <a:bodyPr/>
                    <a:lstStyle/>
                    <a:p>
                      <a:pPr algn="ctr"/>
                      <a:r>
                        <a:rPr lang="en-US" sz="1500" dirty="0">
                          <a:solidFill>
                            <a:schemeClr val="tx1"/>
                          </a:solidFill>
                        </a:rPr>
                        <a:t>19%</a:t>
                      </a:r>
                    </a:p>
                  </a:txBody>
                  <a:tcPr/>
                </a:tc>
                <a:tc>
                  <a:txBody>
                    <a:bodyPr/>
                    <a:lstStyle/>
                    <a:p>
                      <a:pPr algn="ctr"/>
                      <a:r>
                        <a:rPr lang="en-US" sz="1500" dirty="0">
                          <a:solidFill>
                            <a:schemeClr val="tx1"/>
                          </a:solidFill>
                        </a:rPr>
                        <a:t>23%</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solidFill>
                            <a:schemeClr val="tx1"/>
                          </a:solidFill>
                        </a:rPr>
                        <a:t>11%</a:t>
                      </a:r>
                    </a:p>
                  </a:txBody>
                  <a:tcPr/>
                </a:tc>
                <a:extLst>
                  <a:ext uri="{0D108BD9-81ED-4DB2-BD59-A6C34878D82A}">
                    <a16:rowId xmlns:a16="http://schemas.microsoft.com/office/drawing/2014/main" val="1278898106"/>
                  </a:ext>
                </a:extLst>
              </a:tr>
              <a:tr h="274320">
                <a:tc>
                  <a:txBody>
                    <a:bodyPr/>
                    <a:lstStyle/>
                    <a:p>
                      <a:r>
                        <a:rPr lang="en-US" sz="1500" dirty="0"/>
                        <a:t>Finding Customers</a:t>
                      </a:r>
                    </a:p>
                  </a:txBody>
                  <a:tcPr/>
                </a:tc>
                <a:tc>
                  <a:txBody>
                    <a:bodyPr/>
                    <a:lstStyle/>
                    <a:p>
                      <a:pPr algn="ctr"/>
                      <a:r>
                        <a:rPr lang="en-US" sz="1500" dirty="0"/>
                        <a:t>28%</a:t>
                      </a:r>
                    </a:p>
                  </a:txBody>
                  <a:tcPr/>
                </a:tc>
                <a:tc>
                  <a:txBody>
                    <a:bodyPr/>
                    <a:lstStyle/>
                    <a:p>
                      <a:pPr algn="ctr"/>
                      <a:r>
                        <a:rPr lang="en-US" sz="1500" dirty="0"/>
                        <a:t>22%</a:t>
                      </a:r>
                    </a:p>
                  </a:txBody>
                  <a:tcPr/>
                </a:tc>
                <a:tc>
                  <a:txBody>
                    <a:bodyPr/>
                    <a:lstStyle/>
                    <a:p>
                      <a:pPr algn="ctr"/>
                      <a:r>
                        <a:rPr lang="en-US" sz="1500" dirty="0"/>
                        <a:t>17%</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14%</a:t>
                      </a:r>
                    </a:p>
                  </a:txBody>
                  <a:tcPr/>
                </a:tc>
                <a:extLst>
                  <a:ext uri="{0D108BD9-81ED-4DB2-BD59-A6C34878D82A}">
                    <a16:rowId xmlns:a16="http://schemas.microsoft.com/office/drawing/2014/main" val="1167527046"/>
                  </a:ext>
                </a:extLst>
              </a:tr>
              <a:tr h="274320">
                <a:tc>
                  <a:txBody>
                    <a:bodyPr/>
                    <a:lstStyle/>
                    <a:p>
                      <a:r>
                        <a:rPr lang="en-US" sz="1500" dirty="0"/>
                        <a:t>Other Government Regulations</a:t>
                      </a:r>
                    </a:p>
                  </a:txBody>
                  <a:tcPr/>
                </a:tc>
                <a:tc>
                  <a:txBody>
                    <a:bodyPr/>
                    <a:lstStyle/>
                    <a:p>
                      <a:pPr algn="ctr"/>
                      <a:endParaRPr lang="en-US" sz="1500" dirty="0"/>
                    </a:p>
                  </a:txBody>
                  <a:tcPr/>
                </a:tc>
                <a:tc>
                  <a:txBody>
                    <a:bodyPr/>
                    <a:lstStyle/>
                    <a:p>
                      <a:pPr algn="ctr"/>
                      <a:r>
                        <a:rPr lang="en-US" sz="1500" dirty="0">
                          <a:solidFill>
                            <a:schemeClr val="tx1"/>
                          </a:solidFill>
                        </a:rPr>
                        <a:t>19%</a:t>
                      </a:r>
                    </a:p>
                  </a:txBody>
                  <a:tcPr/>
                </a:tc>
                <a:tc>
                  <a:txBody>
                    <a:bodyPr/>
                    <a:lstStyle/>
                    <a:p>
                      <a:pPr algn="ctr"/>
                      <a:r>
                        <a:rPr lang="en-US" sz="1500" dirty="0">
                          <a:solidFill>
                            <a:schemeClr val="tx1"/>
                          </a:solidFill>
                        </a:rPr>
                        <a:t>17%</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solidFill>
                            <a:schemeClr val="tx1"/>
                          </a:solidFill>
                        </a:rPr>
                        <a:t>12%</a:t>
                      </a:r>
                    </a:p>
                  </a:txBody>
                  <a:tcPr/>
                </a:tc>
                <a:extLst>
                  <a:ext uri="{0D108BD9-81ED-4DB2-BD59-A6C34878D82A}">
                    <a16:rowId xmlns:a16="http://schemas.microsoft.com/office/drawing/2014/main" val="632939354"/>
                  </a:ext>
                </a:extLst>
              </a:tr>
              <a:tr h="274320">
                <a:tc>
                  <a:txBody>
                    <a:bodyPr/>
                    <a:lstStyle/>
                    <a:p>
                      <a:r>
                        <a:rPr lang="en-US" sz="1500" dirty="0"/>
                        <a:t>Taxes</a:t>
                      </a:r>
                    </a:p>
                  </a:txBody>
                  <a:tcPr/>
                </a:tc>
                <a:tc>
                  <a:txBody>
                    <a:bodyPr/>
                    <a:lstStyle/>
                    <a:p>
                      <a:pPr algn="ctr"/>
                      <a:r>
                        <a:rPr lang="en-US" sz="1500" dirty="0"/>
                        <a:t>23%</a:t>
                      </a:r>
                    </a:p>
                  </a:txBody>
                  <a:tcPr/>
                </a:tc>
                <a:tc>
                  <a:txBody>
                    <a:bodyPr/>
                    <a:lstStyle/>
                    <a:p>
                      <a:pPr algn="ctr"/>
                      <a:r>
                        <a:rPr lang="en-US" sz="1500" dirty="0"/>
                        <a:t>17%</a:t>
                      </a:r>
                    </a:p>
                  </a:txBody>
                  <a:tcPr/>
                </a:tc>
                <a:tc>
                  <a:txBody>
                    <a:bodyPr/>
                    <a:lstStyle/>
                    <a:p>
                      <a:pPr algn="ctr"/>
                      <a:r>
                        <a:rPr lang="en-US" sz="1500" dirty="0"/>
                        <a:t>17%</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12%</a:t>
                      </a:r>
                    </a:p>
                  </a:txBody>
                  <a:tcPr/>
                </a:tc>
                <a:extLst>
                  <a:ext uri="{0D108BD9-81ED-4DB2-BD59-A6C34878D82A}">
                    <a16:rowId xmlns:a16="http://schemas.microsoft.com/office/drawing/2014/main" val="273028887"/>
                  </a:ext>
                </a:extLst>
              </a:tr>
              <a:tr h="274320">
                <a:tc>
                  <a:txBody>
                    <a:bodyPr/>
                    <a:lstStyle/>
                    <a:p>
                      <a:r>
                        <a:rPr lang="en-US" sz="1500" dirty="0"/>
                        <a:t>Retaining Customers</a:t>
                      </a:r>
                    </a:p>
                  </a:txBody>
                  <a:tcPr/>
                </a:tc>
                <a:tc>
                  <a:txBody>
                    <a:bodyPr/>
                    <a:lstStyle/>
                    <a:p>
                      <a:pPr algn="ctr"/>
                      <a:r>
                        <a:rPr lang="en-US" sz="1500" dirty="0"/>
                        <a:t>16%</a:t>
                      </a:r>
                    </a:p>
                  </a:txBody>
                  <a:tcPr/>
                </a:tc>
                <a:tc>
                  <a:txBody>
                    <a:bodyPr/>
                    <a:lstStyle/>
                    <a:p>
                      <a:pPr algn="ctr"/>
                      <a:r>
                        <a:rPr lang="en-US" sz="1500" dirty="0"/>
                        <a:t>14%</a:t>
                      </a:r>
                    </a:p>
                  </a:txBody>
                  <a:tcPr/>
                </a:tc>
                <a:tc>
                  <a:txBody>
                    <a:bodyPr/>
                    <a:lstStyle/>
                    <a:p>
                      <a:pPr algn="ctr"/>
                      <a:r>
                        <a:rPr lang="en-US" sz="1500" dirty="0"/>
                        <a:t>8%</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10%</a:t>
                      </a:r>
                    </a:p>
                  </a:txBody>
                  <a:tcPr/>
                </a:tc>
                <a:extLst>
                  <a:ext uri="{0D108BD9-81ED-4DB2-BD59-A6C34878D82A}">
                    <a16:rowId xmlns:a16="http://schemas.microsoft.com/office/drawing/2014/main" val="268340810"/>
                  </a:ext>
                </a:extLst>
              </a:tr>
              <a:tr h="274320">
                <a:tc>
                  <a:txBody>
                    <a:bodyPr/>
                    <a:lstStyle/>
                    <a:p>
                      <a:r>
                        <a:rPr lang="en-US" sz="1500" dirty="0"/>
                        <a:t>Access to Capital</a:t>
                      </a:r>
                    </a:p>
                  </a:txBody>
                  <a:tcPr/>
                </a:tc>
                <a:tc>
                  <a:txBody>
                    <a:bodyPr/>
                    <a:lstStyle/>
                    <a:p>
                      <a:pPr algn="ctr"/>
                      <a:r>
                        <a:rPr lang="en-US" sz="1500" dirty="0"/>
                        <a:t>10%</a:t>
                      </a:r>
                    </a:p>
                  </a:txBody>
                  <a:tcPr/>
                </a:tc>
                <a:tc>
                  <a:txBody>
                    <a:bodyPr/>
                    <a:lstStyle/>
                    <a:p>
                      <a:pPr algn="ctr"/>
                      <a:r>
                        <a:rPr lang="en-US" sz="1500" dirty="0"/>
                        <a:t>3%</a:t>
                      </a:r>
                    </a:p>
                  </a:txBody>
                  <a:tcPr/>
                </a:tc>
                <a:tc>
                  <a:txBody>
                    <a:bodyPr/>
                    <a:lstStyle/>
                    <a:p>
                      <a:pPr algn="ctr"/>
                      <a:r>
                        <a:rPr lang="en-US" sz="1500" dirty="0"/>
                        <a:t>5%</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500" dirty="0"/>
                        <a:t>5%</a:t>
                      </a:r>
                    </a:p>
                  </a:txBody>
                  <a:tcPr/>
                </a:tc>
                <a:extLst>
                  <a:ext uri="{0D108BD9-81ED-4DB2-BD59-A6C34878D82A}">
                    <a16:rowId xmlns:a16="http://schemas.microsoft.com/office/drawing/2014/main" val="1858077424"/>
                  </a:ext>
                </a:extLst>
              </a:tr>
            </a:tbl>
          </a:graphicData>
        </a:graphic>
      </p:graphicFrame>
      <p:sp>
        <p:nvSpPr>
          <p:cNvPr id="5" name="TextBox 4">
            <a:extLst>
              <a:ext uri="{FF2B5EF4-FFF2-40B4-BE49-F238E27FC236}">
                <a16:creationId xmlns:a16="http://schemas.microsoft.com/office/drawing/2014/main" id="{5B5A5997-3888-8247-8891-DF112D14ED0F}"/>
              </a:ext>
            </a:extLst>
          </p:cNvPr>
          <p:cNvSpPr txBox="1"/>
          <p:nvPr/>
        </p:nvSpPr>
        <p:spPr>
          <a:xfrm>
            <a:off x="258849" y="4989683"/>
            <a:ext cx="1788947" cy="9541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400" dirty="0"/>
              <a:t>Multiple responses were accepted. </a:t>
            </a:r>
            <a:r>
              <a:rPr kumimoji="0" lang="en-US" sz="1400" b="0" i="0" u="none" strike="noStrike" cap="none" spc="0" normalizeH="0" baseline="0" dirty="0">
                <a:ln>
                  <a:noFill/>
                </a:ln>
                <a:solidFill>
                  <a:srgbClr val="000000"/>
                </a:solidFill>
                <a:effectLst/>
                <a:uFillTx/>
                <a:latin typeface="+mn-lt"/>
                <a:ea typeface="+mn-ea"/>
                <a:cs typeface="+mn-cs"/>
                <a:sym typeface="Calibri"/>
              </a:rPr>
              <a:t>Percentages add up to more than 100%.</a:t>
            </a:r>
          </a:p>
        </p:txBody>
      </p:sp>
      <p:sp>
        <p:nvSpPr>
          <p:cNvPr id="3" name="TextBox 2">
            <a:extLst>
              <a:ext uri="{FF2B5EF4-FFF2-40B4-BE49-F238E27FC236}">
                <a16:creationId xmlns:a16="http://schemas.microsoft.com/office/drawing/2014/main" id="{D5AAAE6C-F034-034C-AA75-962B67A4F3A5}"/>
              </a:ext>
            </a:extLst>
          </p:cNvPr>
          <p:cNvSpPr txBox="1"/>
          <p:nvPr/>
        </p:nvSpPr>
        <p:spPr>
          <a:xfrm>
            <a:off x="7691805" y="2079708"/>
            <a:ext cx="370936"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500" b="1" dirty="0">
                <a:solidFill>
                  <a:srgbClr val="C00000"/>
                </a:solidFill>
              </a:rPr>
              <a:t>+1</a:t>
            </a:r>
            <a:endParaRPr kumimoji="0" lang="en-US" sz="1500" b="1" i="0" u="none" strike="noStrike" cap="none" spc="0" normalizeH="0" baseline="0" dirty="0">
              <a:ln>
                <a:noFill/>
              </a:ln>
              <a:solidFill>
                <a:srgbClr val="C00000"/>
              </a:solidFill>
              <a:effectLst/>
              <a:uFillTx/>
              <a:latin typeface="+mn-lt"/>
              <a:ea typeface="+mn-ea"/>
              <a:cs typeface="+mn-cs"/>
              <a:sym typeface="Calibri"/>
            </a:endParaRPr>
          </a:p>
        </p:txBody>
      </p:sp>
      <p:sp>
        <p:nvSpPr>
          <p:cNvPr id="15" name="TextBox 14">
            <a:extLst>
              <a:ext uri="{FF2B5EF4-FFF2-40B4-BE49-F238E27FC236}">
                <a16:creationId xmlns:a16="http://schemas.microsoft.com/office/drawing/2014/main" id="{C62ECEE8-64AC-EE40-993A-F7B2533B8129}"/>
              </a:ext>
            </a:extLst>
          </p:cNvPr>
          <p:cNvSpPr txBox="1"/>
          <p:nvPr/>
        </p:nvSpPr>
        <p:spPr>
          <a:xfrm>
            <a:off x="7709506" y="3375903"/>
            <a:ext cx="474690"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500" b="1" i="0" u="none" strike="noStrike" cap="none" spc="0" normalizeH="0" baseline="0" dirty="0">
                <a:ln>
                  <a:noFill/>
                </a:ln>
                <a:solidFill>
                  <a:srgbClr val="C00000"/>
                </a:solidFill>
                <a:effectLst/>
                <a:uFillTx/>
                <a:latin typeface="+mn-lt"/>
                <a:ea typeface="+mn-ea"/>
                <a:cs typeface="+mn-cs"/>
                <a:sym typeface="Calibri"/>
              </a:rPr>
              <a:t>+1</a:t>
            </a:r>
          </a:p>
        </p:txBody>
      </p:sp>
      <p:sp>
        <p:nvSpPr>
          <p:cNvPr id="16" name="TextBox 15">
            <a:extLst>
              <a:ext uri="{FF2B5EF4-FFF2-40B4-BE49-F238E27FC236}">
                <a16:creationId xmlns:a16="http://schemas.microsoft.com/office/drawing/2014/main" id="{0F238F97-D570-2E45-B52F-7833ECA6F681}"/>
              </a:ext>
            </a:extLst>
          </p:cNvPr>
          <p:cNvSpPr txBox="1"/>
          <p:nvPr/>
        </p:nvSpPr>
        <p:spPr>
          <a:xfrm>
            <a:off x="7717830" y="3682034"/>
            <a:ext cx="486201"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500" b="1" dirty="0">
                <a:solidFill>
                  <a:srgbClr val="C00000"/>
                </a:solidFill>
              </a:rPr>
              <a:t>+1</a:t>
            </a:r>
            <a:endParaRPr kumimoji="0" lang="en-US" sz="1500" b="1" i="0" u="none" strike="noStrike" cap="none" spc="0" normalizeH="0" baseline="0" dirty="0">
              <a:ln>
                <a:noFill/>
              </a:ln>
              <a:solidFill>
                <a:srgbClr val="C00000"/>
              </a:solidFill>
              <a:effectLst/>
              <a:uFillTx/>
              <a:latin typeface="+mn-lt"/>
              <a:ea typeface="+mn-ea"/>
              <a:cs typeface="+mn-cs"/>
              <a:sym typeface="Calibri"/>
            </a:endParaRPr>
          </a:p>
        </p:txBody>
      </p:sp>
      <p:sp>
        <p:nvSpPr>
          <p:cNvPr id="19" name="TextBox 18">
            <a:extLst>
              <a:ext uri="{FF2B5EF4-FFF2-40B4-BE49-F238E27FC236}">
                <a16:creationId xmlns:a16="http://schemas.microsoft.com/office/drawing/2014/main" id="{FCE1D912-68EE-3649-88DE-0AB7C08427B0}"/>
              </a:ext>
            </a:extLst>
          </p:cNvPr>
          <p:cNvSpPr txBox="1"/>
          <p:nvPr/>
        </p:nvSpPr>
        <p:spPr>
          <a:xfrm>
            <a:off x="7686676" y="2744921"/>
            <a:ext cx="474690" cy="323163"/>
          </a:xfrm>
          <a:prstGeom prst="rect">
            <a:avLst/>
          </a:prstGeom>
          <a:noFill/>
          <a:ln w="28575" cap="flat">
            <a:solidFill>
              <a:srgbClr val="C0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500" b="1" dirty="0">
                <a:solidFill>
                  <a:srgbClr val="C00000"/>
                </a:solidFill>
              </a:rPr>
              <a:t>+23</a:t>
            </a:r>
            <a:endParaRPr kumimoji="0" lang="en-US" sz="1500" b="1" i="0" u="none" strike="noStrike" cap="none" spc="0" normalizeH="0" baseline="0" dirty="0">
              <a:ln>
                <a:noFill/>
              </a:ln>
              <a:solidFill>
                <a:srgbClr val="C00000"/>
              </a:solidFill>
              <a:effectLst/>
              <a:uFillTx/>
              <a:sym typeface="Calibri"/>
            </a:endParaRPr>
          </a:p>
        </p:txBody>
      </p:sp>
      <p:sp>
        <p:nvSpPr>
          <p:cNvPr id="21" name="TextBox 20">
            <a:extLst>
              <a:ext uri="{FF2B5EF4-FFF2-40B4-BE49-F238E27FC236}">
                <a16:creationId xmlns:a16="http://schemas.microsoft.com/office/drawing/2014/main" id="{AFEEFC65-97E0-7A44-A208-44E776818F98}"/>
              </a:ext>
            </a:extLst>
          </p:cNvPr>
          <p:cNvSpPr txBox="1"/>
          <p:nvPr/>
        </p:nvSpPr>
        <p:spPr>
          <a:xfrm>
            <a:off x="7730796" y="4341661"/>
            <a:ext cx="370936"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500" b="1" i="0" u="none" strike="noStrike" cap="none" spc="0" normalizeH="0" baseline="0" dirty="0">
                <a:ln>
                  <a:noFill/>
                </a:ln>
                <a:solidFill>
                  <a:schemeClr val="accent1"/>
                </a:solidFill>
                <a:effectLst/>
                <a:uFillTx/>
                <a:latin typeface="+mn-lt"/>
                <a:ea typeface="+mn-ea"/>
                <a:cs typeface="+mn-cs"/>
                <a:sym typeface="Calibri"/>
              </a:rPr>
              <a:t>-3</a:t>
            </a:r>
          </a:p>
        </p:txBody>
      </p:sp>
      <p:sp>
        <p:nvSpPr>
          <p:cNvPr id="22" name="TextBox 21">
            <a:extLst>
              <a:ext uri="{FF2B5EF4-FFF2-40B4-BE49-F238E27FC236}">
                <a16:creationId xmlns:a16="http://schemas.microsoft.com/office/drawing/2014/main" id="{3B9AA7EE-1A6B-2C44-801B-DAFE3A7330D6}"/>
              </a:ext>
            </a:extLst>
          </p:cNvPr>
          <p:cNvSpPr txBox="1"/>
          <p:nvPr/>
        </p:nvSpPr>
        <p:spPr>
          <a:xfrm>
            <a:off x="7700978" y="4017374"/>
            <a:ext cx="370936"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500" b="1" dirty="0">
                <a:solidFill>
                  <a:schemeClr val="accent1"/>
                </a:solidFill>
              </a:rPr>
              <a:t>-12</a:t>
            </a:r>
            <a:endParaRPr kumimoji="0" lang="en-US" sz="1500" b="1" i="0" u="none" strike="noStrike" cap="none" spc="0" normalizeH="0" baseline="0" dirty="0">
              <a:ln>
                <a:noFill/>
              </a:ln>
              <a:solidFill>
                <a:schemeClr val="accent1"/>
              </a:solidFill>
              <a:effectLst/>
              <a:uFillTx/>
              <a:latin typeface="+mn-lt"/>
              <a:ea typeface="+mn-ea"/>
              <a:cs typeface="+mn-cs"/>
              <a:sym typeface="Calibri"/>
            </a:endParaRPr>
          </a:p>
        </p:txBody>
      </p:sp>
      <p:sp>
        <p:nvSpPr>
          <p:cNvPr id="23" name="TextBox 22">
            <a:extLst>
              <a:ext uri="{FF2B5EF4-FFF2-40B4-BE49-F238E27FC236}">
                <a16:creationId xmlns:a16="http://schemas.microsoft.com/office/drawing/2014/main" id="{D87DF135-32F7-4840-BDC2-934A482E95CB}"/>
              </a:ext>
            </a:extLst>
          </p:cNvPr>
          <p:cNvSpPr txBox="1"/>
          <p:nvPr/>
        </p:nvSpPr>
        <p:spPr>
          <a:xfrm>
            <a:off x="7735005" y="4656431"/>
            <a:ext cx="370937"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500" b="1" dirty="0">
                <a:solidFill>
                  <a:schemeClr val="accent1"/>
                </a:solidFill>
              </a:rPr>
              <a:t>-5</a:t>
            </a:r>
            <a:endParaRPr kumimoji="0" lang="en-US" sz="1500" b="1" i="0" u="none" strike="noStrike" cap="none" spc="0" normalizeH="0" baseline="0" dirty="0">
              <a:ln>
                <a:noFill/>
              </a:ln>
              <a:solidFill>
                <a:schemeClr val="accent1"/>
              </a:solidFill>
              <a:effectLst/>
              <a:uFillTx/>
              <a:sym typeface="Calibri"/>
            </a:endParaRPr>
          </a:p>
        </p:txBody>
      </p:sp>
      <p:sp>
        <p:nvSpPr>
          <p:cNvPr id="13" name="TextBox 12">
            <a:extLst>
              <a:ext uri="{FF2B5EF4-FFF2-40B4-BE49-F238E27FC236}">
                <a16:creationId xmlns:a16="http://schemas.microsoft.com/office/drawing/2014/main" id="{A040C3F5-7D73-CD4D-8C58-C6B695888037}"/>
              </a:ext>
            </a:extLst>
          </p:cNvPr>
          <p:cNvSpPr txBox="1"/>
          <p:nvPr/>
        </p:nvSpPr>
        <p:spPr>
          <a:xfrm>
            <a:off x="7707349" y="5291961"/>
            <a:ext cx="370937"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500" b="1" i="0" u="none" strike="noStrike" cap="none" spc="0" normalizeH="0" baseline="0" dirty="0">
                <a:ln>
                  <a:noFill/>
                </a:ln>
                <a:solidFill>
                  <a:srgbClr val="C00000"/>
                </a:solidFill>
                <a:effectLst/>
                <a:uFillTx/>
                <a:sym typeface="Calibri"/>
              </a:rPr>
              <a:t>+2</a:t>
            </a:r>
          </a:p>
        </p:txBody>
      </p:sp>
      <p:sp>
        <p:nvSpPr>
          <p:cNvPr id="18" name="TextBox 17">
            <a:extLst>
              <a:ext uri="{FF2B5EF4-FFF2-40B4-BE49-F238E27FC236}">
                <a16:creationId xmlns:a16="http://schemas.microsoft.com/office/drawing/2014/main" id="{5B347841-DF7F-084E-A704-DF3BE29BF168}"/>
              </a:ext>
            </a:extLst>
          </p:cNvPr>
          <p:cNvSpPr txBox="1"/>
          <p:nvPr/>
        </p:nvSpPr>
        <p:spPr>
          <a:xfrm>
            <a:off x="7700978" y="5625773"/>
            <a:ext cx="985822"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500" dirty="0">
                <a:solidFill>
                  <a:schemeClr val="tx1"/>
                </a:solidFill>
              </a:rPr>
              <a:t>No Change</a:t>
            </a:r>
            <a:endParaRPr kumimoji="0" lang="en-US" sz="1500" i="0" u="none" strike="noStrike" cap="none" spc="0" normalizeH="0" baseline="0" dirty="0">
              <a:ln>
                <a:noFill/>
              </a:ln>
              <a:solidFill>
                <a:schemeClr val="tx1"/>
              </a:solidFill>
              <a:effectLst/>
              <a:uFillTx/>
              <a:sym typeface="Calibri"/>
            </a:endParaRPr>
          </a:p>
        </p:txBody>
      </p:sp>
      <p:sp>
        <p:nvSpPr>
          <p:cNvPr id="20" name="TextBox 19">
            <a:extLst>
              <a:ext uri="{FF2B5EF4-FFF2-40B4-BE49-F238E27FC236}">
                <a16:creationId xmlns:a16="http://schemas.microsoft.com/office/drawing/2014/main" id="{6699A34A-6D7B-F644-94C5-6C990C601E96}"/>
              </a:ext>
            </a:extLst>
          </p:cNvPr>
          <p:cNvSpPr txBox="1"/>
          <p:nvPr/>
        </p:nvSpPr>
        <p:spPr>
          <a:xfrm>
            <a:off x="7643767" y="1481991"/>
            <a:ext cx="785125"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algn="ctr"/>
          </a:lstStyle>
          <a:p>
            <a:r>
              <a:rPr lang="en-US" b="1" dirty="0">
                <a:solidFill>
                  <a:srgbClr val="C00000"/>
                </a:solidFill>
              </a:rPr>
              <a:t>Since Q4 ‘21</a:t>
            </a:r>
          </a:p>
        </p:txBody>
      </p:sp>
      <p:sp>
        <p:nvSpPr>
          <p:cNvPr id="24" name="TextBox 23">
            <a:extLst>
              <a:ext uri="{FF2B5EF4-FFF2-40B4-BE49-F238E27FC236}">
                <a16:creationId xmlns:a16="http://schemas.microsoft.com/office/drawing/2014/main" id="{19384DA1-58AF-7480-5D68-708B974105BF}"/>
              </a:ext>
            </a:extLst>
          </p:cNvPr>
          <p:cNvSpPr txBox="1"/>
          <p:nvPr/>
        </p:nvSpPr>
        <p:spPr>
          <a:xfrm>
            <a:off x="7691806" y="2419676"/>
            <a:ext cx="370936"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500" b="1" dirty="0">
                <a:solidFill>
                  <a:srgbClr val="C00000"/>
                </a:solidFill>
              </a:rPr>
              <a:t>+1</a:t>
            </a:r>
            <a:endParaRPr kumimoji="0" lang="en-US" sz="1500" b="1" i="0" u="none" strike="noStrike" cap="none" spc="0" normalizeH="0" baseline="0" dirty="0">
              <a:ln>
                <a:noFill/>
              </a:ln>
              <a:solidFill>
                <a:srgbClr val="C00000"/>
              </a:solidFill>
              <a:effectLst/>
              <a:uFillTx/>
              <a:latin typeface="+mn-lt"/>
              <a:ea typeface="+mn-ea"/>
              <a:cs typeface="+mn-cs"/>
              <a:sym typeface="Calibri"/>
            </a:endParaRPr>
          </a:p>
        </p:txBody>
      </p:sp>
      <p:sp>
        <p:nvSpPr>
          <p:cNvPr id="25" name="TextBox 24">
            <a:extLst>
              <a:ext uri="{FF2B5EF4-FFF2-40B4-BE49-F238E27FC236}">
                <a16:creationId xmlns:a16="http://schemas.microsoft.com/office/drawing/2014/main" id="{9D8E4785-2CB1-CC92-3358-5432C48AE0A0}"/>
              </a:ext>
            </a:extLst>
          </p:cNvPr>
          <p:cNvSpPr txBox="1"/>
          <p:nvPr/>
        </p:nvSpPr>
        <p:spPr>
          <a:xfrm>
            <a:off x="7721230" y="3059383"/>
            <a:ext cx="474690"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500" b="1" i="0" u="none" strike="noStrike" cap="none" spc="0" normalizeH="0" baseline="0" dirty="0">
                <a:ln>
                  <a:noFill/>
                </a:ln>
                <a:solidFill>
                  <a:srgbClr val="0070C0"/>
                </a:solidFill>
                <a:effectLst/>
                <a:uFillTx/>
                <a:latin typeface="+mn-lt"/>
                <a:ea typeface="+mn-ea"/>
                <a:cs typeface="+mn-cs"/>
                <a:sym typeface="Calibri"/>
              </a:rPr>
              <a:t>-6</a:t>
            </a:r>
          </a:p>
        </p:txBody>
      </p:sp>
      <p:sp>
        <p:nvSpPr>
          <p:cNvPr id="26" name="TextBox 25">
            <a:extLst>
              <a:ext uri="{FF2B5EF4-FFF2-40B4-BE49-F238E27FC236}">
                <a16:creationId xmlns:a16="http://schemas.microsoft.com/office/drawing/2014/main" id="{61C459C5-E627-D526-CDE2-5EEFB90F363B}"/>
              </a:ext>
            </a:extLst>
          </p:cNvPr>
          <p:cNvSpPr txBox="1"/>
          <p:nvPr/>
        </p:nvSpPr>
        <p:spPr>
          <a:xfrm>
            <a:off x="7746729" y="4972953"/>
            <a:ext cx="370937" cy="3231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500" b="1" dirty="0">
                <a:solidFill>
                  <a:schemeClr val="accent1"/>
                </a:solidFill>
              </a:rPr>
              <a:t>-5</a:t>
            </a:r>
            <a:endParaRPr kumimoji="0" lang="en-US" sz="1500" b="1" i="0" u="none" strike="noStrike" cap="none" spc="0" normalizeH="0" baseline="0" dirty="0">
              <a:ln>
                <a:noFill/>
              </a:ln>
              <a:solidFill>
                <a:schemeClr val="accent1"/>
              </a:solidFill>
              <a:effectLst/>
              <a:uFillTx/>
              <a:sym typeface="Calibri"/>
            </a:endParaRPr>
          </a:p>
        </p:txBody>
      </p:sp>
    </p:spTree>
    <p:extLst>
      <p:ext uri="{BB962C8B-B14F-4D97-AF65-F5344CB8AC3E}">
        <p14:creationId xmlns:p14="http://schemas.microsoft.com/office/powerpoint/2010/main" val="2365736433"/>
      </p:ext>
    </p:extLst>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B0AF854C-189A-BE47-BB0A-F8AE9CB704DB}"/>
              </a:ext>
            </a:extLst>
          </p:cNvPr>
          <p:cNvGraphicFramePr/>
          <p:nvPr>
            <p:extLst>
              <p:ext uri="{D42A27DB-BD31-4B8C-83A1-F6EECF244321}">
                <p14:modId xmlns:p14="http://schemas.microsoft.com/office/powerpoint/2010/main" val="4125336558"/>
              </p:ext>
            </p:extLst>
          </p:nvPr>
        </p:nvGraphicFramePr>
        <p:xfrm>
          <a:off x="170688" y="1562101"/>
          <a:ext cx="8802624" cy="428771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B1E724A7-A616-D646-A176-46210C57A1B5}"/>
              </a:ext>
            </a:extLst>
          </p:cNvPr>
          <p:cNvSpPr>
            <a:spLocks noGrp="1"/>
          </p:cNvSpPr>
          <p:nvPr>
            <p:ph type="title"/>
          </p:nvPr>
        </p:nvSpPr>
        <p:spPr/>
        <p:txBody>
          <a:bodyPr>
            <a:normAutofit fontScale="90000"/>
          </a:bodyPr>
          <a:lstStyle/>
          <a:p>
            <a:r>
              <a:rPr lang="en-US" dirty="0"/>
              <a:t>Concern About Inflation Continues To Climb</a:t>
            </a:r>
          </a:p>
        </p:txBody>
      </p:sp>
      <p:sp>
        <p:nvSpPr>
          <p:cNvPr id="3" name="Left Brace 2">
            <a:extLst>
              <a:ext uri="{FF2B5EF4-FFF2-40B4-BE49-F238E27FC236}">
                <a16:creationId xmlns:a16="http://schemas.microsoft.com/office/drawing/2014/main" id="{FD24D303-269D-844D-9D49-3DDC88808E41}"/>
              </a:ext>
            </a:extLst>
          </p:cNvPr>
          <p:cNvSpPr/>
          <p:nvPr/>
        </p:nvSpPr>
        <p:spPr>
          <a:xfrm rot="5400000">
            <a:off x="3582246" y="54863"/>
            <a:ext cx="316992" cy="5096256"/>
          </a:xfrm>
          <a:prstGeom prst="leftBrace">
            <a:avLst>
              <a:gd name="adj1" fmla="val 8333"/>
              <a:gd name="adj2" fmla="val 50000"/>
            </a:avLst>
          </a:prstGeom>
          <a:noFill/>
          <a:ln w="25400" cap="flat">
            <a:solidFill>
              <a:schemeClr val="accent1"/>
            </a:solidFill>
            <a:prstDash val="solid"/>
            <a:round/>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endParaRPr>
          </a:p>
        </p:txBody>
      </p:sp>
      <p:sp>
        <p:nvSpPr>
          <p:cNvPr id="5" name="TextBox 4">
            <a:extLst>
              <a:ext uri="{FF2B5EF4-FFF2-40B4-BE49-F238E27FC236}">
                <a16:creationId xmlns:a16="http://schemas.microsoft.com/office/drawing/2014/main" id="{55C4F227-20F1-D04B-AA65-405983FC940B}"/>
              </a:ext>
            </a:extLst>
          </p:cNvPr>
          <p:cNvSpPr txBox="1"/>
          <p:nvPr/>
        </p:nvSpPr>
        <p:spPr>
          <a:xfrm>
            <a:off x="2962915" y="1989318"/>
            <a:ext cx="1572768"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0000"/>
                </a:solidFill>
                <a:effectLst/>
                <a:uFillTx/>
                <a:latin typeface="+mn-lt"/>
                <a:ea typeface="+mn-ea"/>
                <a:cs typeface="+mn-cs"/>
                <a:sym typeface="Calibri"/>
              </a:rPr>
              <a:t>73% Concerned </a:t>
            </a:r>
          </a:p>
        </p:txBody>
      </p:sp>
    </p:spTree>
    <p:extLst>
      <p:ext uri="{BB962C8B-B14F-4D97-AF65-F5344CB8AC3E}">
        <p14:creationId xmlns:p14="http://schemas.microsoft.com/office/powerpoint/2010/main" val="129903788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itle 1"/>
          <p:cNvSpPr txBox="1">
            <a:spLocks noGrp="1"/>
          </p:cNvSpPr>
          <p:nvPr>
            <p:ph type="title"/>
          </p:nvPr>
        </p:nvSpPr>
        <p:spPr>
          <a:prstGeom prst="rect">
            <a:avLst/>
          </a:prstGeom>
        </p:spPr>
        <p:txBody>
          <a:bodyPr>
            <a:normAutofit/>
          </a:bodyPr>
          <a:lstStyle>
            <a:lvl1pPr>
              <a:defRPr>
                <a:effectLst>
                  <a:outerShdw blurRad="50800" dist="38100" dir="2700000" rotWithShape="0">
                    <a:srgbClr val="000000">
                      <a:alpha val="43000"/>
                    </a:srgbClr>
                  </a:outerShdw>
                </a:effectLst>
              </a:defRPr>
            </a:lvl1pPr>
          </a:lstStyle>
          <a:p>
            <a:r>
              <a:rPr lang="en-US" dirty="0"/>
              <a:t>Greatest</a:t>
            </a:r>
            <a:r>
              <a:rPr dirty="0"/>
              <a:t> Reasons for Optimism</a:t>
            </a:r>
            <a:br>
              <a:rPr lang="en-US" dirty="0"/>
            </a:br>
            <a:r>
              <a:rPr lang="en-US" sz="2400" i="1" dirty="0"/>
              <a:t>Many Struggling to Find Reasons for Optimism</a:t>
            </a:r>
            <a:endParaRPr i="1" dirty="0"/>
          </a:p>
        </p:txBody>
      </p:sp>
      <p:graphicFrame>
        <p:nvGraphicFramePr>
          <p:cNvPr id="6" name="Table 5">
            <a:extLst>
              <a:ext uri="{FF2B5EF4-FFF2-40B4-BE49-F238E27FC236}">
                <a16:creationId xmlns:a16="http://schemas.microsoft.com/office/drawing/2014/main" id="{CEE120F9-FA5A-7F49-9169-E41D11CA7C50}"/>
              </a:ext>
            </a:extLst>
          </p:cNvPr>
          <p:cNvGraphicFramePr>
            <a:graphicFrameLocks noGrp="1"/>
          </p:cNvGraphicFramePr>
          <p:nvPr>
            <p:extLst>
              <p:ext uri="{D42A27DB-BD31-4B8C-83A1-F6EECF244321}">
                <p14:modId xmlns:p14="http://schemas.microsoft.com/office/powerpoint/2010/main" val="367004999"/>
              </p:ext>
            </p:extLst>
          </p:nvPr>
        </p:nvGraphicFramePr>
        <p:xfrm>
          <a:off x="200025" y="1585936"/>
          <a:ext cx="7184189" cy="4511040"/>
        </p:xfrm>
        <a:graphic>
          <a:graphicData uri="http://schemas.openxmlformats.org/drawingml/2006/table">
            <a:tbl>
              <a:tblPr firstRow="1" bandRow="1">
                <a:tableStyleId>{5940675A-B579-460E-94D1-54222C63F5DA}</a:tableStyleId>
              </a:tblPr>
              <a:tblGrid>
                <a:gridCol w="3637953">
                  <a:extLst>
                    <a:ext uri="{9D8B030D-6E8A-4147-A177-3AD203B41FA5}">
                      <a16:colId xmlns:a16="http://schemas.microsoft.com/office/drawing/2014/main" val="2394897306"/>
                    </a:ext>
                  </a:extLst>
                </a:gridCol>
                <a:gridCol w="886559">
                  <a:extLst>
                    <a:ext uri="{9D8B030D-6E8A-4147-A177-3AD203B41FA5}">
                      <a16:colId xmlns:a16="http://schemas.microsoft.com/office/drawing/2014/main" val="1063755951"/>
                    </a:ext>
                  </a:extLst>
                </a:gridCol>
                <a:gridCol w="886559">
                  <a:extLst>
                    <a:ext uri="{9D8B030D-6E8A-4147-A177-3AD203B41FA5}">
                      <a16:colId xmlns:a16="http://schemas.microsoft.com/office/drawing/2014/main" val="1039138311"/>
                    </a:ext>
                  </a:extLst>
                </a:gridCol>
                <a:gridCol w="886559">
                  <a:extLst>
                    <a:ext uri="{9D8B030D-6E8A-4147-A177-3AD203B41FA5}">
                      <a16:colId xmlns:a16="http://schemas.microsoft.com/office/drawing/2014/main" val="3185511418"/>
                    </a:ext>
                  </a:extLst>
                </a:gridCol>
                <a:gridCol w="886559">
                  <a:extLst>
                    <a:ext uri="{9D8B030D-6E8A-4147-A177-3AD203B41FA5}">
                      <a16:colId xmlns:a16="http://schemas.microsoft.com/office/drawing/2014/main" val="547933415"/>
                    </a:ext>
                  </a:extLst>
                </a:gridCol>
              </a:tblGrid>
              <a:tr h="274320">
                <a:tc>
                  <a:txBody>
                    <a:bodyPr/>
                    <a:lstStyle/>
                    <a:p>
                      <a:endParaRPr lang="en-US" sz="1600" dirty="0"/>
                    </a:p>
                  </a:txBody>
                  <a:tcPr/>
                </a:tc>
                <a:tc>
                  <a:txBody>
                    <a:bodyPr/>
                    <a:lstStyle/>
                    <a:p>
                      <a:pPr algn="ctr"/>
                      <a:r>
                        <a:rPr lang="en-US" sz="1600" b="1" dirty="0"/>
                        <a:t>Nov 2019</a:t>
                      </a:r>
                    </a:p>
                  </a:txBody>
                  <a:tcPr/>
                </a:tc>
                <a:tc>
                  <a:txBody>
                    <a:bodyPr/>
                    <a:lstStyle/>
                    <a:p>
                      <a:pPr algn="ctr"/>
                      <a:r>
                        <a:rPr lang="en-US" sz="1600" b="1" dirty="0"/>
                        <a:t>June 2021</a:t>
                      </a:r>
                    </a:p>
                  </a:txBody>
                  <a:tcPr/>
                </a:tc>
                <a:tc>
                  <a:txBody>
                    <a:bodyPr/>
                    <a:lstStyle/>
                    <a:p>
                      <a:pPr algn="ctr"/>
                      <a:r>
                        <a:rPr lang="en-US" sz="1600" b="1" dirty="0"/>
                        <a:t>Nov</a:t>
                      </a:r>
                    </a:p>
                    <a:p>
                      <a:pPr algn="ctr"/>
                      <a:r>
                        <a:rPr lang="en-US" sz="1600" b="1" dirty="0"/>
                        <a:t>2022</a:t>
                      </a:r>
                    </a:p>
                  </a:txBody>
                  <a:tcPr/>
                </a:tc>
                <a:tc>
                  <a:txBody>
                    <a:bodyPr/>
                    <a:lstStyle/>
                    <a:p>
                      <a:pPr marL="0" marR="0" indent="0" algn="ctr" defTabSz="914400" rtl="0" latinLnBrk="0">
                        <a:lnSpc>
                          <a:spcPct val="100000"/>
                        </a:lnSpc>
                        <a:spcBef>
                          <a:spcPts val="0"/>
                        </a:spcBef>
                        <a:spcAft>
                          <a:spcPts val="0"/>
                        </a:spcAft>
                        <a:buClrTx/>
                        <a:buSzTx/>
                        <a:buFontTx/>
                        <a:buNone/>
                        <a:tabLst/>
                      </a:pPr>
                      <a:endParaRPr lang="en-US" sz="1600" b="1" dirty="0"/>
                    </a:p>
                    <a:p>
                      <a:pPr marL="0" marR="0" indent="0" algn="ctr" defTabSz="914400" rtl="0" latinLnBrk="0">
                        <a:lnSpc>
                          <a:spcPct val="100000"/>
                        </a:lnSpc>
                        <a:spcBef>
                          <a:spcPts val="0"/>
                        </a:spcBef>
                        <a:spcAft>
                          <a:spcPts val="0"/>
                        </a:spcAft>
                        <a:buClrTx/>
                        <a:buSzTx/>
                        <a:buFontTx/>
                        <a:buNone/>
                        <a:tabLst/>
                      </a:pPr>
                      <a:r>
                        <a:rPr lang="en-US" sz="1600" b="1" dirty="0"/>
                        <a:t>Now</a:t>
                      </a:r>
                    </a:p>
                  </a:txBody>
                  <a:tcPr/>
                </a:tc>
                <a:extLst>
                  <a:ext uri="{0D108BD9-81ED-4DB2-BD59-A6C34878D82A}">
                    <a16:rowId xmlns:a16="http://schemas.microsoft.com/office/drawing/2014/main" val="1155967683"/>
                  </a:ext>
                </a:extLst>
              </a:tr>
              <a:tr h="274320">
                <a:tc>
                  <a:txBody>
                    <a:bodyPr/>
                    <a:lstStyle/>
                    <a:p>
                      <a:r>
                        <a:rPr lang="en-US" sz="1600" dirty="0"/>
                        <a:t>Business Growth/Expansion</a:t>
                      </a:r>
                    </a:p>
                  </a:txBody>
                  <a:tcPr/>
                </a:tc>
                <a:tc>
                  <a:txBody>
                    <a:bodyPr/>
                    <a:lstStyle/>
                    <a:p>
                      <a:pPr algn="ctr"/>
                      <a:r>
                        <a:rPr lang="en-US" sz="1600" dirty="0"/>
                        <a:t>11%</a:t>
                      </a:r>
                    </a:p>
                  </a:txBody>
                  <a:tcPr/>
                </a:tc>
                <a:tc>
                  <a:txBody>
                    <a:bodyPr/>
                    <a:lstStyle/>
                    <a:p>
                      <a:pPr algn="ctr"/>
                      <a:r>
                        <a:rPr lang="en-US" sz="1600" dirty="0"/>
                        <a:t>17%</a:t>
                      </a:r>
                    </a:p>
                  </a:txBody>
                  <a:tcPr/>
                </a:tc>
                <a:tc>
                  <a:txBody>
                    <a:bodyPr/>
                    <a:lstStyle/>
                    <a:p>
                      <a:pPr algn="ctr"/>
                      <a:r>
                        <a:rPr lang="en-US" sz="1600" dirty="0"/>
                        <a:t>18%</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600" dirty="0"/>
                        <a:t>15%</a:t>
                      </a:r>
                    </a:p>
                  </a:txBody>
                  <a:tcPr/>
                </a:tc>
                <a:extLst>
                  <a:ext uri="{0D108BD9-81ED-4DB2-BD59-A6C34878D82A}">
                    <a16:rowId xmlns:a16="http://schemas.microsoft.com/office/drawing/2014/main" val="386380764"/>
                  </a:ext>
                </a:extLst>
              </a:tr>
              <a:tr h="274320">
                <a:tc>
                  <a:txBody>
                    <a:bodyPr/>
                    <a:lstStyle/>
                    <a:p>
                      <a:r>
                        <a:rPr lang="en-US" sz="1600" dirty="0"/>
                        <a:t>Demand For Products/Services</a:t>
                      </a:r>
                    </a:p>
                  </a:txBody>
                  <a:tcPr/>
                </a:tc>
                <a:tc>
                  <a:txBody>
                    <a:bodyPr/>
                    <a:lstStyle/>
                    <a:p>
                      <a:pPr algn="ctr"/>
                      <a:r>
                        <a:rPr lang="en-US" sz="1600" dirty="0"/>
                        <a:t>17%</a:t>
                      </a:r>
                    </a:p>
                  </a:txBody>
                  <a:tcPr/>
                </a:tc>
                <a:tc>
                  <a:txBody>
                    <a:bodyPr/>
                    <a:lstStyle/>
                    <a:p>
                      <a:pPr algn="ctr"/>
                      <a:r>
                        <a:rPr lang="en-US" sz="1600" dirty="0"/>
                        <a:t>15%</a:t>
                      </a:r>
                    </a:p>
                  </a:txBody>
                  <a:tcPr/>
                </a:tc>
                <a:tc>
                  <a:txBody>
                    <a:bodyPr/>
                    <a:lstStyle/>
                    <a:p>
                      <a:pPr algn="ctr"/>
                      <a:r>
                        <a:rPr lang="en-US" sz="1600" dirty="0"/>
                        <a:t>18%</a:t>
                      </a:r>
                    </a:p>
                  </a:txBody>
                  <a:tcPr/>
                </a:tc>
                <a:tc>
                  <a:txBody>
                    <a:bodyPr/>
                    <a:lstStyle/>
                    <a:p>
                      <a:pPr algn="ctr"/>
                      <a:r>
                        <a:rPr lang="en-US" sz="1600" dirty="0"/>
                        <a:t>13%</a:t>
                      </a:r>
                    </a:p>
                  </a:txBody>
                  <a:tcPr/>
                </a:tc>
                <a:extLst>
                  <a:ext uri="{0D108BD9-81ED-4DB2-BD59-A6C34878D82A}">
                    <a16:rowId xmlns:a16="http://schemas.microsoft.com/office/drawing/2014/main" val="3619515658"/>
                  </a:ext>
                </a:extLst>
              </a:tr>
              <a:tr h="274320">
                <a:tc>
                  <a:txBody>
                    <a:bodyPr/>
                    <a:lstStyle/>
                    <a:p>
                      <a:r>
                        <a:rPr lang="en-US" sz="1600" dirty="0"/>
                        <a:t>Great Customers</a:t>
                      </a:r>
                    </a:p>
                  </a:txBody>
                  <a:tcPr/>
                </a:tc>
                <a:tc>
                  <a:txBody>
                    <a:bodyPr/>
                    <a:lstStyle/>
                    <a:p>
                      <a:pPr algn="ctr"/>
                      <a:r>
                        <a:rPr lang="en-US" sz="1600" dirty="0"/>
                        <a:t>13%</a:t>
                      </a:r>
                    </a:p>
                  </a:txBody>
                  <a:tcPr/>
                </a:tc>
                <a:tc>
                  <a:txBody>
                    <a:bodyPr/>
                    <a:lstStyle/>
                    <a:p>
                      <a:pPr algn="ctr"/>
                      <a:r>
                        <a:rPr lang="en-US" sz="1600" dirty="0"/>
                        <a:t>10%</a:t>
                      </a:r>
                    </a:p>
                  </a:txBody>
                  <a:tcPr/>
                </a:tc>
                <a:tc>
                  <a:txBody>
                    <a:bodyPr/>
                    <a:lstStyle/>
                    <a:p>
                      <a:pPr algn="ctr"/>
                      <a:r>
                        <a:rPr lang="en-US" sz="1600" dirty="0"/>
                        <a:t>11%</a:t>
                      </a:r>
                    </a:p>
                  </a:txBody>
                  <a:tcPr/>
                </a:tc>
                <a:tc>
                  <a:txBody>
                    <a:bodyPr/>
                    <a:lstStyle/>
                    <a:p>
                      <a:pPr algn="ctr"/>
                      <a:r>
                        <a:rPr lang="en-US" sz="1600" dirty="0"/>
                        <a:t>11%</a:t>
                      </a:r>
                    </a:p>
                  </a:txBody>
                  <a:tcPr/>
                </a:tc>
                <a:extLst>
                  <a:ext uri="{0D108BD9-81ED-4DB2-BD59-A6C34878D82A}">
                    <a16:rowId xmlns:a16="http://schemas.microsoft.com/office/drawing/2014/main" val="2199546113"/>
                  </a:ext>
                </a:extLst>
              </a:tr>
              <a:tr h="274320">
                <a:tc>
                  <a:txBody>
                    <a:bodyPr/>
                    <a:lstStyle/>
                    <a:p>
                      <a:r>
                        <a:rPr lang="en-US" sz="1600" dirty="0"/>
                        <a:t>End of COVID-19 Pandemic </a:t>
                      </a:r>
                    </a:p>
                  </a:txBody>
                  <a:tcPr/>
                </a:tc>
                <a:tc>
                  <a:txBody>
                    <a:bodyPr/>
                    <a:lstStyle/>
                    <a:p>
                      <a:pPr algn="ctr"/>
                      <a:endParaRPr lang="en-US" sz="1600" dirty="0"/>
                    </a:p>
                  </a:txBody>
                  <a:tcPr/>
                </a:tc>
                <a:tc>
                  <a:txBody>
                    <a:bodyPr/>
                    <a:lstStyle/>
                    <a:p>
                      <a:pPr algn="ctr"/>
                      <a:r>
                        <a:rPr lang="en-US" sz="1600" dirty="0">
                          <a:solidFill>
                            <a:schemeClr val="tx1"/>
                          </a:solidFill>
                        </a:rPr>
                        <a:t>9%</a:t>
                      </a:r>
                    </a:p>
                  </a:txBody>
                  <a:tcPr/>
                </a:tc>
                <a:tc>
                  <a:txBody>
                    <a:bodyPr/>
                    <a:lstStyle/>
                    <a:p>
                      <a:pPr algn="ctr"/>
                      <a:r>
                        <a:rPr lang="en-US" sz="1600" dirty="0">
                          <a:solidFill>
                            <a:schemeClr val="tx1"/>
                          </a:solidFill>
                        </a:rPr>
                        <a:t>7%</a:t>
                      </a:r>
                    </a:p>
                  </a:txBody>
                  <a:tcPr/>
                </a:tc>
                <a:tc>
                  <a:txBody>
                    <a:bodyPr/>
                    <a:lstStyle/>
                    <a:p>
                      <a:pPr algn="ctr"/>
                      <a:r>
                        <a:rPr lang="en-US" sz="1600" dirty="0">
                          <a:solidFill>
                            <a:schemeClr val="tx1"/>
                          </a:solidFill>
                        </a:rPr>
                        <a:t>3%</a:t>
                      </a:r>
                    </a:p>
                  </a:txBody>
                  <a:tcPr/>
                </a:tc>
                <a:extLst>
                  <a:ext uri="{0D108BD9-81ED-4DB2-BD59-A6C34878D82A}">
                    <a16:rowId xmlns:a16="http://schemas.microsoft.com/office/drawing/2014/main" val="473487502"/>
                  </a:ext>
                </a:extLst>
              </a:tr>
              <a:tr h="274320">
                <a:tc>
                  <a:txBody>
                    <a:bodyPr/>
                    <a:lstStyle/>
                    <a:p>
                      <a:r>
                        <a:rPr lang="en-US" sz="1600" dirty="0"/>
                        <a:t>My Staff/Team/Employees</a:t>
                      </a:r>
                    </a:p>
                  </a:txBody>
                  <a:tcPr/>
                </a:tc>
                <a:tc>
                  <a:txBody>
                    <a:bodyPr/>
                    <a:lstStyle/>
                    <a:p>
                      <a:pPr algn="ctr"/>
                      <a:r>
                        <a:rPr lang="en-US" sz="1600" dirty="0"/>
                        <a:t>7%</a:t>
                      </a:r>
                    </a:p>
                  </a:txBody>
                  <a:tcPr/>
                </a:tc>
                <a:tc>
                  <a:txBody>
                    <a:bodyPr/>
                    <a:lstStyle/>
                    <a:p>
                      <a:pPr algn="ctr"/>
                      <a:r>
                        <a:rPr lang="en-US" sz="1600" dirty="0"/>
                        <a:t>7%</a:t>
                      </a:r>
                    </a:p>
                  </a:txBody>
                  <a:tcPr/>
                </a:tc>
                <a:tc>
                  <a:txBody>
                    <a:bodyPr/>
                    <a:lstStyle/>
                    <a:p>
                      <a:pPr algn="ctr"/>
                      <a:r>
                        <a:rPr lang="en-US" sz="1600" dirty="0"/>
                        <a:t>6%</a:t>
                      </a:r>
                    </a:p>
                  </a:txBody>
                  <a:tcPr/>
                </a:tc>
                <a:tc>
                  <a:txBody>
                    <a:bodyPr/>
                    <a:lstStyle/>
                    <a:p>
                      <a:pPr algn="ctr"/>
                      <a:r>
                        <a:rPr lang="en-US" sz="1600" dirty="0"/>
                        <a:t>9%</a:t>
                      </a:r>
                    </a:p>
                  </a:txBody>
                  <a:tcPr/>
                </a:tc>
                <a:extLst>
                  <a:ext uri="{0D108BD9-81ED-4DB2-BD59-A6C34878D82A}">
                    <a16:rowId xmlns:a16="http://schemas.microsoft.com/office/drawing/2014/main" val="3381361024"/>
                  </a:ext>
                </a:extLst>
              </a:tr>
              <a:tr h="274320">
                <a:tc>
                  <a:txBody>
                    <a:bodyPr/>
                    <a:lstStyle/>
                    <a:p>
                      <a:r>
                        <a:rPr lang="en-US" sz="1600" dirty="0"/>
                        <a:t>More Opportunities</a:t>
                      </a:r>
                    </a:p>
                  </a:txBody>
                  <a:tcPr/>
                </a:tc>
                <a:tc>
                  <a:txBody>
                    <a:bodyPr/>
                    <a:lstStyle/>
                    <a:p>
                      <a:pPr algn="ctr"/>
                      <a:r>
                        <a:rPr lang="en-US" sz="1600" dirty="0"/>
                        <a:t>6%</a:t>
                      </a:r>
                    </a:p>
                  </a:txBody>
                  <a:tcPr/>
                </a:tc>
                <a:tc>
                  <a:txBody>
                    <a:bodyPr/>
                    <a:lstStyle/>
                    <a:p>
                      <a:pPr algn="ctr"/>
                      <a:r>
                        <a:rPr lang="en-US" sz="1600" dirty="0"/>
                        <a:t>8%</a:t>
                      </a:r>
                    </a:p>
                  </a:txBody>
                  <a:tcPr/>
                </a:tc>
                <a:tc>
                  <a:txBody>
                    <a:bodyPr/>
                    <a:lstStyle/>
                    <a:p>
                      <a:pPr algn="ctr"/>
                      <a:r>
                        <a:rPr lang="en-US" sz="1600" dirty="0"/>
                        <a:t>5%</a:t>
                      </a:r>
                    </a:p>
                  </a:txBody>
                  <a:tcPr/>
                </a:tc>
                <a:tc>
                  <a:txBody>
                    <a:bodyPr/>
                    <a:lstStyle/>
                    <a:p>
                      <a:pPr algn="ctr"/>
                      <a:r>
                        <a:rPr lang="en-US" sz="1600" dirty="0"/>
                        <a:t>5%</a:t>
                      </a:r>
                    </a:p>
                  </a:txBody>
                  <a:tcPr/>
                </a:tc>
                <a:extLst>
                  <a:ext uri="{0D108BD9-81ED-4DB2-BD59-A6C34878D82A}">
                    <a16:rowId xmlns:a16="http://schemas.microsoft.com/office/drawing/2014/main" val="1901505993"/>
                  </a:ext>
                </a:extLst>
              </a:tr>
              <a:tr h="274320">
                <a:tc>
                  <a:txBody>
                    <a:bodyPr/>
                    <a:lstStyle/>
                    <a:p>
                      <a:r>
                        <a:rPr lang="en-US" sz="1600" dirty="0"/>
                        <a:t>We Survived/Resilient/Longevity</a:t>
                      </a:r>
                    </a:p>
                  </a:txBody>
                  <a:tcPr/>
                </a:tc>
                <a:tc>
                  <a:txBody>
                    <a:bodyPr/>
                    <a:lstStyle/>
                    <a:p>
                      <a:pPr algn="ctr"/>
                      <a:endParaRPr lang="en-US" sz="1600" dirty="0"/>
                    </a:p>
                  </a:txBody>
                  <a:tcPr/>
                </a:tc>
                <a:tc>
                  <a:txBody>
                    <a:bodyPr/>
                    <a:lstStyle/>
                    <a:p>
                      <a:pPr algn="ctr"/>
                      <a:r>
                        <a:rPr lang="en-US" sz="1600" dirty="0">
                          <a:solidFill>
                            <a:schemeClr val="tx1"/>
                          </a:solidFill>
                        </a:rPr>
                        <a:t>7%</a:t>
                      </a:r>
                    </a:p>
                  </a:txBody>
                  <a:tcPr/>
                </a:tc>
                <a:tc>
                  <a:txBody>
                    <a:bodyPr/>
                    <a:lstStyle/>
                    <a:p>
                      <a:pPr algn="ctr"/>
                      <a:r>
                        <a:rPr lang="en-US" sz="1600" dirty="0">
                          <a:solidFill>
                            <a:schemeClr val="tx1"/>
                          </a:solidFill>
                        </a:rPr>
                        <a:t>5%</a:t>
                      </a:r>
                    </a:p>
                  </a:txBody>
                  <a:tcPr/>
                </a:tc>
                <a:tc>
                  <a:txBody>
                    <a:bodyPr/>
                    <a:lstStyle/>
                    <a:p>
                      <a:pPr algn="ctr"/>
                      <a:r>
                        <a:rPr lang="en-US" sz="1600" dirty="0">
                          <a:solidFill>
                            <a:schemeClr val="tx1"/>
                          </a:solidFill>
                        </a:rPr>
                        <a:t>2%</a:t>
                      </a:r>
                    </a:p>
                  </a:txBody>
                  <a:tcPr/>
                </a:tc>
                <a:extLst>
                  <a:ext uri="{0D108BD9-81ED-4DB2-BD59-A6C34878D82A}">
                    <a16:rowId xmlns:a16="http://schemas.microsoft.com/office/drawing/2014/main" val="752808441"/>
                  </a:ext>
                </a:extLst>
              </a:tr>
              <a:tr h="274320">
                <a:tc>
                  <a:txBody>
                    <a:bodyPr/>
                    <a:lstStyle/>
                    <a:p>
                      <a:r>
                        <a:rPr lang="en-US" sz="1600" dirty="0"/>
                        <a:t>Our Ability to be Flexible/Nimble/Innovative</a:t>
                      </a:r>
                    </a:p>
                  </a:txBody>
                  <a:tcPr/>
                </a:tc>
                <a:tc>
                  <a:txBody>
                    <a:bodyPr/>
                    <a:lstStyle/>
                    <a:p>
                      <a:pPr algn="ctr"/>
                      <a:r>
                        <a:rPr lang="en-US" sz="1600" dirty="0"/>
                        <a:t>1%</a:t>
                      </a:r>
                    </a:p>
                  </a:txBody>
                  <a:tcPr/>
                </a:tc>
                <a:tc>
                  <a:txBody>
                    <a:bodyPr/>
                    <a:lstStyle/>
                    <a:p>
                      <a:pPr algn="ctr"/>
                      <a:r>
                        <a:rPr lang="en-US" sz="1600" dirty="0"/>
                        <a:t>5%</a:t>
                      </a:r>
                    </a:p>
                  </a:txBody>
                  <a:tcPr/>
                </a:tc>
                <a:tc>
                  <a:txBody>
                    <a:bodyPr/>
                    <a:lstStyle/>
                    <a:p>
                      <a:pPr algn="ctr"/>
                      <a:r>
                        <a:rPr lang="en-US" sz="1600" dirty="0"/>
                        <a:t>5%</a:t>
                      </a:r>
                    </a:p>
                  </a:txBody>
                  <a:tcPr/>
                </a:tc>
                <a:tc>
                  <a:txBody>
                    <a:bodyPr/>
                    <a:lstStyle/>
                    <a:p>
                      <a:pPr algn="ctr"/>
                      <a:r>
                        <a:rPr lang="en-US" sz="1600" dirty="0"/>
                        <a:t>2%</a:t>
                      </a:r>
                    </a:p>
                  </a:txBody>
                  <a:tcPr/>
                </a:tc>
                <a:extLst>
                  <a:ext uri="{0D108BD9-81ED-4DB2-BD59-A6C34878D82A}">
                    <a16:rowId xmlns:a16="http://schemas.microsoft.com/office/drawing/2014/main" val="528857043"/>
                  </a:ext>
                </a:extLst>
              </a:tr>
              <a:tr h="274320">
                <a:tc>
                  <a:txBody>
                    <a:bodyPr/>
                    <a:lstStyle/>
                    <a:p>
                      <a:r>
                        <a:rPr lang="en-US" sz="1600" dirty="0"/>
                        <a:t>Politics/Hope For Reforms</a:t>
                      </a:r>
                    </a:p>
                  </a:txBody>
                  <a:tcPr/>
                </a:tc>
                <a:tc>
                  <a:txBody>
                    <a:bodyPr/>
                    <a:lstStyle/>
                    <a:p>
                      <a:pPr algn="ctr"/>
                      <a:r>
                        <a:rPr lang="en-US" sz="1600" dirty="0"/>
                        <a:t>5%</a:t>
                      </a:r>
                    </a:p>
                  </a:txBody>
                  <a:tcPr/>
                </a:tc>
                <a:tc>
                  <a:txBody>
                    <a:bodyPr/>
                    <a:lstStyle/>
                    <a:p>
                      <a:pPr algn="ctr"/>
                      <a:r>
                        <a:rPr lang="en-US" sz="1600" dirty="0"/>
                        <a:t>4%</a:t>
                      </a:r>
                    </a:p>
                  </a:txBody>
                  <a:tcPr/>
                </a:tc>
                <a:tc>
                  <a:txBody>
                    <a:bodyPr/>
                    <a:lstStyle/>
                    <a:p>
                      <a:pPr algn="ctr"/>
                      <a:r>
                        <a:rPr lang="en-US" sz="1600" dirty="0"/>
                        <a:t>5%</a:t>
                      </a:r>
                    </a:p>
                  </a:txBody>
                  <a:tcPr/>
                </a:tc>
                <a:tc>
                  <a:txBody>
                    <a:bodyPr/>
                    <a:lstStyle/>
                    <a:p>
                      <a:pPr algn="ctr"/>
                      <a:r>
                        <a:rPr lang="en-US" sz="1600" dirty="0"/>
                        <a:t>4%</a:t>
                      </a:r>
                    </a:p>
                  </a:txBody>
                  <a:tcPr/>
                </a:tc>
                <a:extLst>
                  <a:ext uri="{0D108BD9-81ED-4DB2-BD59-A6C34878D82A}">
                    <a16:rowId xmlns:a16="http://schemas.microsoft.com/office/drawing/2014/main" val="3644500438"/>
                  </a:ext>
                </a:extLst>
              </a:tr>
              <a:tr h="274320">
                <a:tc>
                  <a:txBody>
                    <a:bodyPr/>
                    <a:lstStyle/>
                    <a:p>
                      <a:r>
                        <a:rPr lang="en-US" sz="1600" dirty="0"/>
                        <a:t>The Economy</a:t>
                      </a:r>
                    </a:p>
                  </a:txBody>
                  <a:tcPr/>
                </a:tc>
                <a:tc>
                  <a:txBody>
                    <a:bodyPr/>
                    <a:lstStyle/>
                    <a:p>
                      <a:pPr algn="ctr"/>
                      <a:r>
                        <a:rPr lang="en-US" sz="1600" dirty="0"/>
                        <a:t>10%</a:t>
                      </a:r>
                    </a:p>
                  </a:txBody>
                  <a:tcPr/>
                </a:tc>
                <a:tc>
                  <a:txBody>
                    <a:bodyPr/>
                    <a:lstStyle/>
                    <a:p>
                      <a:pPr algn="ctr"/>
                      <a:r>
                        <a:rPr lang="en-US" sz="1600" dirty="0"/>
                        <a:t>8%</a:t>
                      </a:r>
                    </a:p>
                  </a:txBody>
                  <a:tcPr/>
                </a:tc>
                <a:tc>
                  <a:txBody>
                    <a:bodyPr/>
                    <a:lstStyle/>
                    <a:p>
                      <a:pPr algn="ctr"/>
                      <a:r>
                        <a:rPr lang="en-US" sz="1600" dirty="0"/>
                        <a:t>3%</a:t>
                      </a:r>
                    </a:p>
                  </a:txBody>
                  <a:tcPr/>
                </a:tc>
                <a:tc>
                  <a:txBody>
                    <a:bodyPr/>
                    <a:lstStyle/>
                    <a:p>
                      <a:pPr algn="ctr"/>
                      <a:r>
                        <a:rPr lang="en-US" sz="1600" dirty="0"/>
                        <a:t>3%</a:t>
                      </a:r>
                    </a:p>
                  </a:txBody>
                  <a:tcPr/>
                </a:tc>
                <a:extLst>
                  <a:ext uri="{0D108BD9-81ED-4DB2-BD59-A6C34878D82A}">
                    <a16:rowId xmlns:a16="http://schemas.microsoft.com/office/drawing/2014/main" val="809496810"/>
                  </a:ext>
                </a:extLst>
              </a:tr>
              <a:tr h="274320">
                <a:tc>
                  <a:txBody>
                    <a:bodyPr/>
                    <a:lstStyle/>
                    <a:p>
                      <a:r>
                        <a:rPr lang="en-US" sz="1600" dirty="0"/>
                        <a:t>Business Is Good</a:t>
                      </a:r>
                    </a:p>
                  </a:txBody>
                  <a:tcPr/>
                </a:tc>
                <a:tc>
                  <a:txBody>
                    <a:bodyPr/>
                    <a:lstStyle/>
                    <a:p>
                      <a:pPr algn="ctr"/>
                      <a:r>
                        <a:rPr lang="en-US" sz="1600" dirty="0"/>
                        <a:t>4%</a:t>
                      </a:r>
                    </a:p>
                  </a:txBody>
                  <a:tcPr/>
                </a:tc>
                <a:tc>
                  <a:txBody>
                    <a:bodyPr/>
                    <a:lstStyle/>
                    <a:p>
                      <a:pPr algn="ctr"/>
                      <a:r>
                        <a:rPr lang="en-US" sz="1600" dirty="0"/>
                        <a:t>7%</a:t>
                      </a:r>
                    </a:p>
                  </a:txBody>
                  <a:tcPr/>
                </a:tc>
                <a:tc>
                  <a:txBody>
                    <a:bodyPr/>
                    <a:lstStyle/>
                    <a:p>
                      <a:pPr algn="ctr"/>
                      <a:r>
                        <a:rPr lang="en-US" sz="1600" dirty="0"/>
                        <a:t>2%</a:t>
                      </a:r>
                    </a:p>
                  </a:txBody>
                  <a:tcPr/>
                </a:tc>
                <a:tc>
                  <a:txBody>
                    <a:bodyPr/>
                    <a:lstStyle/>
                    <a:p>
                      <a:pPr marL="0" marR="0" indent="0" algn="ctr" defTabSz="914400" rtl="0" latinLnBrk="0">
                        <a:lnSpc>
                          <a:spcPct val="100000"/>
                        </a:lnSpc>
                        <a:spcBef>
                          <a:spcPts val="0"/>
                        </a:spcBef>
                        <a:spcAft>
                          <a:spcPts val="0"/>
                        </a:spcAft>
                        <a:buClrTx/>
                        <a:buSzTx/>
                        <a:buFontTx/>
                        <a:buNone/>
                        <a:tabLst/>
                      </a:pPr>
                      <a:r>
                        <a:rPr lang="en-US" sz="1600" dirty="0"/>
                        <a:t>2%</a:t>
                      </a:r>
                    </a:p>
                  </a:txBody>
                  <a:tcPr/>
                </a:tc>
                <a:extLst>
                  <a:ext uri="{0D108BD9-81ED-4DB2-BD59-A6C34878D82A}">
                    <a16:rowId xmlns:a16="http://schemas.microsoft.com/office/drawing/2014/main" val="3180878295"/>
                  </a:ext>
                </a:extLst>
              </a:tr>
            </a:tbl>
          </a:graphicData>
        </a:graphic>
      </p:graphicFrame>
      <p:sp>
        <p:nvSpPr>
          <p:cNvPr id="4" name="TextBox 3">
            <a:extLst>
              <a:ext uri="{FF2B5EF4-FFF2-40B4-BE49-F238E27FC236}">
                <a16:creationId xmlns:a16="http://schemas.microsoft.com/office/drawing/2014/main" id="{C34840A1-A0D1-4A45-9A55-B519A7DDB1F4}"/>
              </a:ext>
            </a:extLst>
          </p:cNvPr>
          <p:cNvSpPr txBox="1"/>
          <p:nvPr/>
        </p:nvSpPr>
        <p:spPr>
          <a:xfrm>
            <a:off x="7482802" y="2125886"/>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-3</a:t>
            </a:r>
          </a:p>
        </p:txBody>
      </p:sp>
      <p:sp>
        <p:nvSpPr>
          <p:cNvPr id="5" name="TextBox 4">
            <a:extLst>
              <a:ext uri="{FF2B5EF4-FFF2-40B4-BE49-F238E27FC236}">
                <a16:creationId xmlns:a16="http://schemas.microsoft.com/office/drawing/2014/main" id="{3CAA3C3B-0E64-C446-9F64-0A5CAA5D4659}"/>
              </a:ext>
            </a:extLst>
          </p:cNvPr>
          <p:cNvSpPr txBox="1"/>
          <p:nvPr/>
        </p:nvSpPr>
        <p:spPr>
          <a:xfrm>
            <a:off x="7482802" y="2492847"/>
            <a:ext cx="47469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-5</a:t>
            </a:r>
          </a:p>
        </p:txBody>
      </p:sp>
      <p:sp>
        <p:nvSpPr>
          <p:cNvPr id="7" name="TextBox 6">
            <a:extLst>
              <a:ext uri="{FF2B5EF4-FFF2-40B4-BE49-F238E27FC236}">
                <a16:creationId xmlns:a16="http://schemas.microsoft.com/office/drawing/2014/main" id="{F9F8D15A-01FC-6A42-BE87-CD9B91056378}"/>
              </a:ext>
            </a:extLst>
          </p:cNvPr>
          <p:cNvSpPr txBox="1"/>
          <p:nvPr/>
        </p:nvSpPr>
        <p:spPr>
          <a:xfrm>
            <a:off x="7479977" y="3143098"/>
            <a:ext cx="48620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-4</a:t>
            </a:r>
          </a:p>
        </p:txBody>
      </p:sp>
      <p:sp>
        <p:nvSpPr>
          <p:cNvPr id="12" name="TextBox 11">
            <a:extLst>
              <a:ext uri="{FF2B5EF4-FFF2-40B4-BE49-F238E27FC236}">
                <a16:creationId xmlns:a16="http://schemas.microsoft.com/office/drawing/2014/main" id="{96C5D820-33CB-EA45-9D7B-5B919A2BF281}"/>
              </a:ext>
            </a:extLst>
          </p:cNvPr>
          <p:cNvSpPr txBox="1"/>
          <p:nvPr/>
        </p:nvSpPr>
        <p:spPr>
          <a:xfrm>
            <a:off x="7487179" y="5052311"/>
            <a:ext cx="370936"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b="1" dirty="0">
                <a:solidFill>
                  <a:srgbClr val="C00000"/>
                </a:solidFill>
              </a:rPr>
              <a:t>-1</a:t>
            </a:r>
            <a:endParaRPr kumimoji="0" lang="en-US" sz="1800" b="1" i="0" u="none" strike="noStrike" cap="none" spc="0" normalizeH="0" baseline="0" dirty="0">
              <a:ln>
                <a:noFill/>
              </a:ln>
              <a:solidFill>
                <a:srgbClr val="C00000"/>
              </a:solidFill>
              <a:effectLst/>
              <a:uFillTx/>
              <a:latin typeface="+mn-lt"/>
              <a:ea typeface="+mn-ea"/>
              <a:cs typeface="+mn-cs"/>
              <a:sym typeface="Calibri"/>
            </a:endParaRPr>
          </a:p>
        </p:txBody>
      </p:sp>
      <p:sp>
        <p:nvSpPr>
          <p:cNvPr id="14" name="TextBox 13">
            <a:extLst>
              <a:ext uri="{FF2B5EF4-FFF2-40B4-BE49-F238E27FC236}">
                <a16:creationId xmlns:a16="http://schemas.microsoft.com/office/drawing/2014/main" id="{293B6E1E-2E36-1D41-89AA-9FCEC4587D20}"/>
              </a:ext>
            </a:extLst>
          </p:cNvPr>
          <p:cNvSpPr txBox="1"/>
          <p:nvPr/>
        </p:nvSpPr>
        <p:spPr>
          <a:xfrm>
            <a:off x="7409538" y="5421641"/>
            <a:ext cx="1134973"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solidFill>
                  <a:schemeClr val="tx1"/>
                </a:solidFill>
              </a:rPr>
              <a:t>No Change</a:t>
            </a:r>
            <a:endParaRPr kumimoji="0" lang="en-US" sz="1800" i="0" u="none" strike="noStrike" cap="none" spc="0" normalizeH="0" baseline="0" dirty="0">
              <a:ln>
                <a:noFill/>
              </a:ln>
              <a:solidFill>
                <a:schemeClr val="tx1"/>
              </a:solidFill>
              <a:effectLst/>
              <a:uFillTx/>
              <a:sym typeface="Calibri"/>
            </a:endParaRPr>
          </a:p>
        </p:txBody>
      </p:sp>
      <p:sp>
        <p:nvSpPr>
          <p:cNvPr id="15" name="TextBox 14">
            <a:extLst>
              <a:ext uri="{FF2B5EF4-FFF2-40B4-BE49-F238E27FC236}">
                <a16:creationId xmlns:a16="http://schemas.microsoft.com/office/drawing/2014/main" id="{A04C99F4-B7D9-6944-9230-42CA52527AE4}"/>
              </a:ext>
            </a:extLst>
          </p:cNvPr>
          <p:cNvSpPr txBox="1"/>
          <p:nvPr/>
        </p:nvSpPr>
        <p:spPr>
          <a:xfrm>
            <a:off x="7411551" y="2789351"/>
            <a:ext cx="1192124"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i="0" u="none" strike="noStrike" cap="none" spc="0" normalizeH="0" baseline="0" dirty="0">
                <a:ln>
                  <a:noFill/>
                </a:ln>
                <a:solidFill>
                  <a:schemeClr val="tx1"/>
                </a:solidFill>
                <a:effectLst/>
                <a:uFillTx/>
                <a:latin typeface="+mn-lt"/>
                <a:ea typeface="+mn-ea"/>
                <a:cs typeface="+mn-cs"/>
                <a:sym typeface="Calibri"/>
              </a:rPr>
              <a:t>No change</a:t>
            </a:r>
          </a:p>
        </p:txBody>
      </p:sp>
      <p:sp>
        <p:nvSpPr>
          <p:cNvPr id="16" name="TextBox 15">
            <a:extLst>
              <a:ext uri="{FF2B5EF4-FFF2-40B4-BE49-F238E27FC236}">
                <a16:creationId xmlns:a16="http://schemas.microsoft.com/office/drawing/2014/main" id="{259F0EF9-0E93-2540-B341-3F7B6558604B}"/>
              </a:ext>
            </a:extLst>
          </p:cNvPr>
          <p:cNvSpPr txBox="1"/>
          <p:nvPr/>
        </p:nvSpPr>
        <p:spPr>
          <a:xfrm>
            <a:off x="7439449" y="3468474"/>
            <a:ext cx="48620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chemeClr val="accent1"/>
                </a:solidFill>
                <a:effectLst/>
                <a:uFillTx/>
                <a:latin typeface="+mn-lt"/>
                <a:ea typeface="+mn-ea"/>
                <a:cs typeface="+mn-cs"/>
                <a:sym typeface="Calibri"/>
              </a:rPr>
              <a:t>+3</a:t>
            </a:r>
          </a:p>
        </p:txBody>
      </p:sp>
      <p:sp>
        <p:nvSpPr>
          <p:cNvPr id="17" name="TextBox 16">
            <a:extLst>
              <a:ext uri="{FF2B5EF4-FFF2-40B4-BE49-F238E27FC236}">
                <a16:creationId xmlns:a16="http://schemas.microsoft.com/office/drawing/2014/main" id="{95F8AF75-9B4B-4844-9999-E366304CD54F}"/>
              </a:ext>
            </a:extLst>
          </p:cNvPr>
          <p:cNvSpPr txBox="1"/>
          <p:nvPr/>
        </p:nvSpPr>
        <p:spPr>
          <a:xfrm>
            <a:off x="7421202" y="3812704"/>
            <a:ext cx="1134973"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solidFill>
                  <a:schemeClr val="tx1"/>
                </a:solidFill>
              </a:rPr>
              <a:t>No Change</a:t>
            </a:r>
            <a:endParaRPr kumimoji="0" lang="en-US" sz="1800" i="0" u="none" strike="noStrike" cap="none" spc="0" normalizeH="0" baseline="0" dirty="0">
              <a:ln>
                <a:noFill/>
              </a:ln>
              <a:solidFill>
                <a:schemeClr val="tx1"/>
              </a:solidFill>
              <a:effectLst/>
              <a:uFillTx/>
              <a:latin typeface="+mn-lt"/>
              <a:ea typeface="+mn-ea"/>
              <a:cs typeface="+mn-cs"/>
              <a:sym typeface="Calibri"/>
            </a:endParaRPr>
          </a:p>
        </p:txBody>
      </p:sp>
      <p:sp>
        <p:nvSpPr>
          <p:cNvPr id="18" name="TextBox 17">
            <a:extLst>
              <a:ext uri="{FF2B5EF4-FFF2-40B4-BE49-F238E27FC236}">
                <a16:creationId xmlns:a16="http://schemas.microsoft.com/office/drawing/2014/main" id="{50D620BE-D48E-4049-807C-5205B7CBBAAA}"/>
              </a:ext>
            </a:extLst>
          </p:cNvPr>
          <p:cNvSpPr txBox="1"/>
          <p:nvPr/>
        </p:nvSpPr>
        <p:spPr>
          <a:xfrm>
            <a:off x="7480576" y="4154086"/>
            <a:ext cx="48620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-3</a:t>
            </a:r>
          </a:p>
        </p:txBody>
      </p:sp>
      <p:sp>
        <p:nvSpPr>
          <p:cNvPr id="19" name="TextBox 18">
            <a:extLst>
              <a:ext uri="{FF2B5EF4-FFF2-40B4-BE49-F238E27FC236}">
                <a16:creationId xmlns:a16="http://schemas.microsoft.com/office/drawing/2014/main" id="{2F22AD10-510D-2C4D-BEA8-401484CE0F69}"/>
              </a:ext>
            </a:extLst>
          </p:cNvPr>
          <p:cNvSpPr txBox="1"/>
          <p:nvPr/>
        </p:nvSpPr>
        <p:spPr>
          <a:xfrm>
            <a:off x="7480576" y="4554194"/>
            <a:ext cx="533275"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b="1" i="0" u="none" strike="noStrike" cap="none" spc="0" normalizeH="0" baseline="0" dirty="0">
                <a:ln>
                  <a:noFill/>
                </a:ln>
                <a:solidFill>
                  <a:srgbClr val="C00000"/>
                </a:solidFill>
                <a:effectLst/>
                <a:uFillTx/>
                <a:latin typeface="+mn-lt"/>
                <a:ea typeface="+mn-ea"/>
                <a:cs typeface="+mn-cs"/>
                <a:sym typeface="Calibri"/>
              </a:rPr>
              <a:t>-3</a:t>
            </a:r>
          </a:p>
        </p:txBody>
      </p:sp>
      <p:sp>
        <p:nvSpPr>
          <p:cNvPr id="20" name="TextBox 19">
            <a:extLst>
              <a:ext uri="{FF2B5EF4-FFF2-40B4-BE49-F238E27FC236}">
                <a16:creationId xmlns:a16="http://schemas.microsoft.com/office/drawing/2014/main" id="{C25DAFCA-A632-C24E-82AC-5C34FAF5BE37}"/>
              </a:ext>
            </a:extLst>
          </p:cNvPr>
          <p:cNvSpPr txBox="1"/>
          <p:nvPr/>
        </p:nvSpPr>
        <p:spPr>
          <a:xfrm>
            <a:off x="7404502" y="5763023"/>
            <a:ext cx="1134972"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i="0" u="none" strike="noStrike" cap="none" spc="0" normalizeH="0" baseline="0" dirty="0">
                <a:ln>
                  <a:noFill/>
                </a:ln>
                <a:solidFill>
                  <a:schemeClr val="tx1"/>
                </a:solidFill>
                <a:effectLst/>
                <a:uFillTx/>
                <a:sym typeface="Calibri"/>
              </a:rPr>
              <a:t>No Change</a:t>
            </a:r>
          </a:p>
        </p:txBody>
      </p:sp>
      <p:sp>
        <p:nvSpPr>
          <p:cNvPr id="2" name="TextBox 1">
            <a:extLst>
              <a:ext uri="{FF2B5EF4-FFF2-40B4-BE49-F238E27FC236}">
                <a16:creationId xmlns:a16="http://schemas.microsoft.com/office/drawing/2014/main" id="{29CFFA2D-7C7B-3446-BD56-000F0398686E}"/>
              </a:ext>
            </a:extLst>
          </p:cNvPr>
          <p:cNvSpPr txBox="1"/>
          <p:nvPr/>
        </p:nvSpPr>
        <p:spPr>
          <a:xfrm>
            <a:off x="7389364" y="1552383"/>
            <a:ext cx="733358"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algn="ctr"/>
          </a:lstStyle>
          <a:p>
            <a:r>
              <a:rPr lang="en-US" dirty="0"/>
              <a:t>Since</a:t>
            </a:r>
          </a:p>
          <a:p>
            <a:r>
              <a:rPr lang="en-US" dirty="0"/>
              <a:t>Q4 ‘22</a:t>
            </a:r>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24A7-A616-D646-A176-46210C57A1B5}"/>
              </a:ext>
            </a:extLst>
          </p:cNvPr>
          <p:cNvSpPr>
            <a:spLocks noGrp="1"/>
          </p:cNvSpPr>
          <p:nvPr>
            <p:ph type="title"/>
          </p:nvPr>
        </p:nvSpPr>
        <p:spPr/>
        <p:txBody>
          <a:bodyPr>
            <a:normAutofit fontScale="90000"/>
          </a:bodyPr>
          <a:lstStyle/>
          <a:p>
            <a:r>
              <a:rPr lang="en-US" dirty="0"/>
              <a:t>Emerging From Covid …</a:t>
            </a:r>
            <a:br>
              <a:rPr lang="en-US" dirty="0"/>
            </a:br>
            <a:r>
              <a:rPr lang="en-US" dirty="0"/>
              <a:t>How Is Your Business Doing Now?</a:t>
            </a:r>
          </a:p>
        </p:txBody>
      </p:sp>
      <p:graphicFrame>
        <p:nvGraphicFramePr>
          <p:cNvPr id="4" name="Chart 3">
            <a:extLst>
              <a:ext uri="{FF2B5EF4-FFF2-40B4-BE49-F238E27FC236}">
                <a16:creationId xmlns:a16="http://schemas.microsoft.com/office/drawing/2014/main" id="{B0AF854C-189A-BE47-BB0A-F8AE9CB704DB}"/>
              </a:ext>
            </a:extLst>
          </p:cNvPr>
          <p:cNvGraphicFramePr/>
          <p:nvPr>
            <p:extLst>
              <p:ext uri="{D42A27DB-BD31-4B8C-83A1-F6EECF244321}">
                <p14:modId xmlns:p14="http://schemas.microsoft.com/office/powerpoint/2010/main" val="1390667206"/>
              </p:ext>
            </p:extLst>
          </p:nvPr>
        </p:nvGraphicFramePr>
        <p:xfrm>
          <a:off x="158496" y="1755648"/>
          <a:ext cx="8802624" cy="41818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5322358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24A7-A616-D646-A176-46210C57A1B5}"/>
              </a:ext>
            </a:extLst>
          </p:cNvPr>
          <p:cNvSpPr>
            <a:spLocks noGrp="1"/>
          </p:cNvSpPr>
          <p:nvPr>
            <p:ph type="title"/>
          </p:nvPr>
        </p:nvSpPr>
        <p:spPr>
          <a:xfrm>
            <a:off x="316992" y="274638"/>
            <a:ext cx="8473440" cy="1143001"/>
          </a:xfrm>
        </p:spPr>
        <p:txBody>
          <a:bodyPr>
            <a:normAutofit fontScale="90000"/>
          </a:bodyPr>
          <a:lstStyle/>
          <a:p>
            <a:r>
              <a:rPr lang="en-US" dirty="0"/>
              <a:t>Emerging From COVID-19 …</a:t>
            </a:r>
            <a:br>
              <a:rPr lang="en-US" dirty="0"/>
            </a:br>
            <a:r>
              <a:rPr lang="en-US" dirty="0"/>
              <a:t>Will You Offer Remote Work Options?</a:t>
            </a:r>
          </a:p>
        </p:txBody>
      </p:sp>
      <p:graphicFrame>
        <p:nvGraphicFramePr>
          <p:cNvPr id="4" name="Chart 3">
            <a:extLst>
              <a:ext uri="{FF2B5EF4-FFF2-40B4-BE49-F238E27FC236}">
                <a16:creationId xmlns:a16="http://schemas.microsoft.com/office/drawing/2014/main" id="{B0AF854C-189A-BE47-BB0A-F8AE9CB704DB}"/>
              </a:ext>
            </a:extLst>
          </p:cNvPr>
          <p:cNvGraphicFramePr/>
          <p:nvPr>
            <p:extLst>
              <p:ext uri="{D42A27DB-BD31-4B8C-83A1-F6EECF244321}">
                <p14:modId xmlns:p14="http://schemas.microsoft.com/office/powerpoint/2010/main" val="683844940"/>
              </p:ext>
            </p:extLst>
          </p:nvPr>
        </p:nvGraphicFramePr>
        <p:xfrm>
          <a:off x="158496" y="1755648"/>
          <a:ext cx="8802624" cy="4169664"/>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D17F9FF9-EBEB-6640-ABCB-8C543A0BA22E}"/>
              </a:ext>
            </a:extLst>
          </p:cNvPr>
          <p:cNvSpPr txBox="1"/>
          <p:nvPr/>
        </p:nvSpPr>
        <p:spPr>
          <a:xfrm>
            <a:off x="4506820" y="2529136"/>
            <a:ext cx="682752"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7030A0"/>
                </a:solidFill>
                <a:effectLst/>
                <a:uFillTx/>
                <a:latin typeface="+mn-lt"/>
                <a:ea typeface="+mn-ea"/>
                <a:cs typeface="+mn-cs"/>
                <a:sym typeface="Calibri"/>
              </a:rPr>
              <a:t>44%</a:t>
            </a:r>
          </a:p>
        </p:txBody>
      </p:sp>
      <p:sp>
        <p:nvSpPr>
          <p:cNvPr id="5" name="TextBox 4">
            <a:extLst>
              <a:ext uri="{FF2B5EF4-FFF2-40B4-BE49-F238E27FC236}">
                <a16:creationId xmlns:a16="http://schemas.microsoft.com/office/drawing/2014/main" id="{9D337C5D-4929-D240-86A3-E10C7CFBAA0A}"/>
              </a:ext>
            </a:extLst>
          </p:cNvPr>
          <p:cNvSpPr txBox="1"/>
          <p:nvPr/>
        </p:nvSpPr>
        <p:spPr>
          <a:xfrm>
            <a:off x="1808226" y="2227241"/>
            <a:ext cx="682752"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7030A0"/>
                </a:solidFill>
                <a:effectLst/>
                <a:uFillTx/>
                <a:latin typeface="+mn-lt"/>
                <a:ea typeface="+mn-ea"/>
                <a:cs typeface="+mn-cs"/>
                <a:sym typeface="Calibri"/>
              </a:rPr>
              <a:t>49%</a:t>
            </a:r>
          </a:p>
        </p:txBody>
      </p:sp>
    </p:spTree>
    <p:extLst>
      <p:ext uri="{BB962C8B-B14F-4D97-AF65-F5344CB8AC3E}">
        <p14:creationId xmlns:p14="http://schemas.microsoft.com/office/powerpoint/2010/main" val="357889911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724A7-A616-D646-A176-46210C57A1B5}"/>
              </a:ext>
            </a:extLst>
          </p:cNvPr>
          <p:cNvSpPr>
            <a:spLocks noGrp="1"/>
          </p:cNvSpPr>
          <p:nvPr>
            <p:ph type="title"/>
          </p:nvPr>
        </p:nvSpPr>
        <p:spPr/>
        <p:txBody>
          <a:bodyPr>
            <a:normAutofit fontScale="90000"/>
          </a:bodyPr>
          <a:lstStyle/>
          <a:p>
            <a:r>
              <a:rPr lang="en-US" dirty="0"/>
              <a:t>Emerging From COVID-19 …</a:t>
            </a:r>
            <a:br>
              <a:rPr lang="en-US" dirty="0"/>
            </a:br>
            <a:r>
              <a:rPr lang="en-US" dirty="0"/>
              <a:t>When do you expect to fully recover?</a:t>
            </a:r>
          </a:p>
        </p:txBody>
      </p:sp>
      <p:graphicFrame>
        <p:nvGraphicFramePr>
          <p:cNvPr id="4" name="Chart 3">
            <a:extLst>
              <a:ext uri="{FF2B5EF4-FFF2-40B4-BE49-F238E27FC236}">
                <a16:creationId xmlns:a16="http://schemas.microsoft.com/office/drawing/2014/main" id="{B0AF854C-189A-BE47-BB0A-F8AE9CB704DB}"/>
              </a:ext>
            </a:extLst>
          </p:cNvPr>
          <p:cNvGraphicFramePr/>
          <p:nvPr>
            <p:extLst>
              <p:ext uri="{D42A27DB-BD31-4B8C-83A1-F6EECF244321}">
                <p14:modId xmlns:p14="http://schemas.microsoft.com/office/powerpoint/2010/main" val="2202049202"/>
              </p:ext>
            </p:extLst>
          </p:nvPr>
        </p:nvGraphicFramePr>
        <p:xfrm>
          <a:off x="170688" y="1609344"/>
          <a:ext cx="8802624" cy="432816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1">
            <a:extLst>
              <a:ext uri="{FF2B5EF4-FFF2-40B4-BE49-F238E27FC236}">
                <a16:creationId xmlns:a16="http://schemas.microsoft.com/office/drawing/2014/main" id="{87C095AB-4A06-2449-A938-DCD892C05F8C}"/>
              </a:ext>
            </a:extLst>
          </p:cNvPr>
          <p:cNvSpPr txBox="1"/>
          <p:nvPr/>
        </p:nvSpPr>
        <p:spPr>
          <a:xfrm>
            <a:off x="7382256" y="5413995"/>
            <a:ext cx="447675"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45719" tIns="45719" rIns="45719" bIns="45719" numCol="1" spcCol="38100" rtlCol="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fontAlgn="auto" latinLnBrk="0" hangingPunct="0">
              <a:lnSpc>
                <a:spcPct val="100000"/>
              </a:lnSpc>
              <a:spcBef>
                <a:spcPts val="0"/>
              </a:spcBef>
              <a:spcAft>
                <a:spcPts val="0"/>
              </a:spcAft>
              <a:buClrTx/>
              <a:buSzTx/>
              <a:buFontTx/>
              <a:buNone/>
              <a:tabLst/>
            </a:pPr>
            <a:r>
              <a:rPr lang="en-US" sz="1800" b="1" dirty="0">
                <a:solidFill>
                  <a:srgbClr val="C00000"/>
                </a:solidFill>
                <a:sym typeface="Calibri"/>
              </a:rPr>
              <a:t>-4</a:t>
            </a:r>
            <a:endParaRPr kumimoji="0" lang="en-US" sz="1800" b="1" i="0" u="none" strike="noStrike" cap="none" spc="0" normalizeH="0" baseline="0" dirty="0">
              <a:ln>
                <a:noFill/>
              </a:ln>
              <a:solidFill>
                <a:srgbClr val="C00000"/>
              </a:solidFill>
              <a:effectLst/>
              <a:uFillTx/>
              <a:latin typeface="+mn-lt"/>
              <a:ea typeface="+mn-ea"/>
              <a:cs typeface="+mn-cs"/>
              <a:sym typeface="Calibri"/>
            </a:endParaRPr>
          </a:p>
        </p:txBody>
      </p:sp>
      <p:sp>
        <p:nvSpPr>
          <p:cNvPr id="11" name="TextBox 1">
            <a:extLst>
              <a:ext uri="{FF2B5EF4-FFF2-40B4-BE49-F238E27FC236}">
                <a16:creationId xmlns:a16="http://schemas.microsoft.com/office/drawing/2014/main" id="{87C095AB-4A06-2449-A938-DCD892C05F8C}"/>
              </a:ext>
            </a:extLst>
          </p:cNvPr>
          <p:cNvSpPr txBox="1"/>
          <p:nvPr/>
        </p:nvSpPr>
        <p:spPr>
          <a:xfrm>
            <a:off x="6488196" y="5798896"/>
            <a:ext cx="447675"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45719" tIns="45719" rIns="45719" bIns="45719" numCol="1" spcCol="38100" rtlCol="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fontAlgn="auto" latinLnBrk="0" hangingPunct="0">
              <a:lnSpc>
                <a:spcPct val="100000"/>
              </a:lnSpc>
              <a:spcBef>
                <a:spcPts val="0"/>
              </a:spcBef>
              <a:spcAft>
                <a:spcPts val="0"/>
              </a:spcAft>
              <a:buClrTx/>
              <a:buSzTx/>
              <a:buFontTx/>
              <a:buNone/>
              <a:tabLst/>
            </a:pPr>
            <a:r>
              <a:rPr lang="en-US" sz="1800" b="1" dirty="0">
                <a:solidFill>
                  <a:srgbClr val="C00000"/>
                </a:solidFill>
                <a:sym typeface="Calibri"/>
              </a:rPr>
              <a:t>-2</a:t>
            </a:r>
            <a:endParaRPr kumimoji="0" lang="en-US" sz="1800" b="1" i="0" u="none" strike="noStrike" cap="none" spc="0" normalizeH="0" baseline="0" dirty="0">
              <a:ln>
                <a:noFill/>
              </a:ln>
              <a:solidFill>
                <a:srgbClr val="C00000"/>
              </a:solidFill>
              <a:effectLst/>
              <a:uFillTx/>
              <a:latin typeface="+mn-lt"/>
              <a:ea typeface="+mn-ea"/>
              <a:cs typeface="+mn-cs"/>
              <a:sym typeface="Calibri"/>
            </a:endParaRPr>
          </a:p>
        </p:txBody>
      </p:sp>
      <p:sp>
        <p:nvSpPr>
          <p:cNvPr id="12" name="TextBox 1">
            <a:extLst>
              <a:ext uri="{FF2B5EF4-FFF2-40B4-BE49-F238E27FC236}">
                <a16:creationId xmlns:a16="http://schemas.microsoft.com/office/drawing/2014/main" id="{87C095AB-4A06-2449-A938-DCD892C05F8C}"/>
              </a:ext>
            </a:extLst>
          </p:cNvPr>
          <p:cNvSpPr txBox="1"/>
          <p:nvPr/>
        </p:nvSpPr>
        <p:spPr>
          <a:xfrm>
            <a:off x="3900487" y="4739761"/>
            <a:ext cx="447675"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45719" tIns="45719" rIns="45719" bIns="45719" numCol="1" spcCol="38100" rtlCol="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fontAlgn="auto" latinLnBrk="0" hangingPunct="0">
              <a:lnSpc>
                <a:spcPct val="100000"/>
              </a:lnSpc>
              <a:spcBef>
                <a:spcPts val="0"/>
              </a:spcBef>
              <a:spcAft>
                <a:spcPts val="0"/>
              </a:spcAft>
              <a:buClrTx/>
              <a:buSzTx/>
              <a:buFontTx/>
              <a:buNone/>
              <a:tabLst/>
            </a:pPr>
            <a:r>
              <a:rPr lang="en-US" sz="1800" b="1" dirty="0">
                <a:solidFill>
                  <a:srgbClr val="C00000"/>
                </a:solidFill>
                <a:sym typeface="Calibri"/>
              </a:rPr>
              <a:t>+7</a:t>
            </a:r>
            <a:endParaRPr kumimoji="0" lang="en-US" sz="1800" b="1" i="0" u="none" strike="noStrike" cap="none" spc="0" normalizeH="0" baseline="0" dirty="0">
              <a:ln>
                <a:noFill/>
              </a:ln>
              <a:solidFill>
                <a:srgbClr val="C00000"/>
              </a:solidFill>
              <a:effectLst/>
              <a:uFillTx/>
              <a:latin typeface="+mn-lt"/>
              <a:ea typeface="+mn-ea"/>
              <a:cs typeface="+mn-cs"/>
              <a:sym typeface="Calibri"/>
            </a:endParaRPr>
          </a:p>
        </p:txBody>
      </p:sp>
      <p:sp>
        <p:nvSpPr>
          <p:cNvPr id="13" name="TextBox 1">
            <a:extLst>
              <a:ext uri="{FF2B5EF4-FFF2-40B4-BE49-F238E27FC236}">
                <a16:creationId xmlns:a16="http://schemas.microsoft.com/office/drawing/2014/main" id="{87C095AB-4A06-2449-A938-DCD892C05F8C}"/>
              </a:ext>
            </a:extLst>
          </p:cNvPr>
          <p:cNvSpPr txBox="1"/>
          <p:nvPr/>
        </p:nvSpPr>
        <p:spPr>
          <a:xfrm>
            <a:off x="4348162" y="1818160"/>
            <a:ext cx="447675"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45719" tIns="45719" rIns="45719" bIns="45719" numCol="1" spcCol="38100" rtlCol="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fontAlgn="auto" latinLnBrk="0" hangingPunct="0">
              <a:lnSpc>
                <a:spcPct val="100000"/>
              </a:lnSpc>
              <a:spcBef>
                <a:spcPts val="0"/>
              </a:spcBef>
              <a:spcAft>
                <a:spcPts val="0"/>
              </a:spcAft>
              <a:buClrTx/>
              <a:buSzTx/>
              <a:buFontTx/>
              <a:buNone/>
              <a:tabLst/>
            </a:pPr>
            <a:r>
              <a:rPr lang="en-US" sz="1800" b="1" dirty="0">
                <a:solidFill>
                  <a:srgbClr val="C00000"/>
                </a:solidFill>
                <a:sym typeface="Calibri"/>
              </a:rPr>
              <a:t>+5</a:t>
            </a:r>
            <a:endParaRPr kumimoji="0" lang="en-US" sz="1800" b="1" i="0" u="none" strike="noStrike" cap="none" spc="0" normalizeH="0" baseline="0" dirty="0">
              <a:ln>
                <a:noFill/>
              </a:ln>
              <a:solidFill>
                <a:srgbClr val="C00000"/>
              </a:solidFill>
              <a:effectLst/>
              <a:uFillTx/>
              <a:latin typeface="+mn-lt"/>
              <a:ea typeface="+mn-ea"/>
              <a:cs typeface="+mn-cs"/>
              <a:sym typeface="Calibri"/>
            </a:endParaRPr>
          </a:p>
        </p:txBody>
      </p:sp>
      <p:sp>
        <p:nvSpPr>
          <p:cNvPr id="14" name="TextBox 1">
            <a:extLst>
              <a:ext uri="{FF2B5EF4-FFF2-40B4-BE49-F238E27FC236}">
                <a16:creationId xmlns:a16="http://schemas.microsoft.com/office/drawing/2014/main" id="{87C095AB-4A06-2449-A938-DCD892C05F8C}"/>
              </a:ext>
            </a:extLst>
          </p:cNvPr>
          <p:cNvSpPr txBox="1"/>
          <p:nvPr/>
        </p:nvSpPr>
        <p:spPr>
          <a:xfrm>
            <a:off x="2414588" y="1748910"/>
            <a:ext cx="1157287"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45719" tIns="45719" rIns="45719" bIns="45719" numCol="1" spcCol="38100" rtlCol="0" anchor="t">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fontAlgn="auto" latinLnBrk="0" hangingPunct="0">
              <a:lnSpc>
                <a:spcPct val="100000"/>
              </a:lnSpc>
              <a:spcBef>
                <a:spcPts val="0"/>
              </a:spcBef>
              <a:spcAft>
                <a:spcPts val="0"/>
              </a:spcAft>
              <a:buClrTx/>
              <a:buSzTx/>
              <a:buFontTx/>
              <a:buNone/>
              <a:tabLst/>
            </a:pPr>
            <a:r>
              <a:rPr lang="en-US" sz="1800" b="1" dirty="0">
                <a:solidFill>
                  <a:srgbClr val="C00000"/>
                </a:solidFill>
                <a:sym typeface="Calibri"/>
              </a:rPr>
              <a:t>Since November</a:t>
            </a:r>
            <a:endParaRPr kumimoji="0" lang="en-US" sz="1800" b="1" i="0" u="none" strike="noStrike" cap="none" spc="0" normalizeH="0" baseline="0" dirty="0">
              <a:ln>
                <a:noFill/>
              </a:ln>
              <a:solidFill>
                <a:srgbClr val="C00000"/>
              </a:solidFill>
              <a:effectLst/>
              <a:uFillTx/>
              <a:latin typeface="+mn-lt"/>
              <a:ea typeface="+mn-ea"/>
              <a:cs typeface="+mn-cs"/>
              <a:sym typeface="Calibri"/>
            </a:endParaRPr>
          </a:p>
        </p:txBody>
      </p:sp>
      <p:cxnSp>
        <p:nvCxnSpPr>
          <p:cNvPr id="5" name="Straight Arrow Connector 4">
            <a:extLst>
              <a:ext uri="{FF2B5EF4-FFF2-40B4-BE49-F238E27FC236}">
                <a16:creationId xmlns:a16="http://schemas.microsoft.com/office/drawing/2014/main" id="{3BFE241B-BA1F-BB4E-B5DA-3AA3A463B1D0}"/>
              </a:ext>
            </a:extLst>
          </p:cNvPr>
          <p:cNvCxnSpPr>
            <a:cxnSpLocks/>
            <a:stCxn id="14" idx="3"/>
          </p:cNvCxnSpPr>
          <p:nvPr/>
        </p:nvCxnSpPr>
        <p:spPr>
          <a:xfrm flipV="1">
            <a:off x="3571875" y="2002825"/>
            <a:ext cx="683602" cy="69250"/>
          </a:xfrm>
          <a:prstGeom prst="straightConnector1">
            <a:avLst/>
          </a:prstGeom>
          <a:noFill/>
          <a:ln w="25400" cap="flat">
            <a:solidFill>
              <a:srgbClr val="C00000"/>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26624965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prstGeom prst="rect">
            <a:avLst/>
          </a:prstGeom>
        </p:spPr>
        <p:txBody>
          <a:bodyPr>
            <a:normAutofit fontScale="90000"/>
          </a:bodyPr>
          <a:lstStyle>
            <a:lvl1pPr defTabSz="841247">
              <a:defRPr sz="3680">
                <a:effectLst>
                  <a:outerShdw blurRad="46736" dist="35052" dir="5400000" rotWithShape="0">
                    <a:srgbClr val="000000">
                      <a:alpha val="40000"/>
                    </a:srgbClr>
                  </a:outerShdw>
                </a:effectLst>
              </a:defRPr>
            </a:lvl1pPr>
          </a:lstStyle>
          <a:p>
            <a:r>
              <a:rPr dirty="0"/>
              <a:t>Sales </a:t>
            </a:r>
            <a:r>
              <a:rPr lang="en-US" dirty="0"/>
              <a:t>&amp; Profit </a:t>
            </a:r>
            <a:r>
              <a:rPr dirty="0"/>
              <a:t>Projections</a:t>
            </a:r>
            <a:r>
              <a:rPr lang="en-US" dirty="0"/>
              <a:t> </a:t>
            </a:r>
            <a:br>
              <a:rPr lang="en-US" dirty="0"/>
            </a:br>
            <a:r>
              <a:rPr lang="en-US" dirty="0"/>
              <a:t>Continue to Decline</a:t>
            </a:r>
            <a:endParaRPr dirty="0"/>
          </a:p>
        </p:txBody>
      </p:sp>
      <p:sp>
        <p:nvSpPr>
          <p:cNvPr id="180" name="Content Placeholder 2"/>
          <p:cNvSpPr txBox="1">
            <a:spLocks noGrp="1"/>
          </p:cNvSpPr>
          <p:nvPr>
            <p:ph type="body" idx="1"/>
          </p:nvPr>
        </p:nvSpPr>
        <p:spPr>
          <a:xfrm>
            <a:off x="237506" y="1600199"/>
            <a:ext cx="8657112" cy="4669971"/>
          </a:xfrm>
          <a:prstGeom prst="rect">
            <a:avLst/>
          </a:prstGeom>
        </p:spPr>
        <p:txBody>
          <a:bodyPr>
            <a:normAutofit fontScale="92500"/>
          </a:bodyPr>
          <a:lstStyle/>
          <a:p>
            <a:pPr marL="277749" indent="-277749" defTabSz="740663">
              <a:spcBef>
                <a:spcPts val="500"/>
              </a:spcBef>
              <a:spcAft>
                <a:spcPts val="600"/>
              </a:spcAft>
              <a:defRPr sz="2106"/>
            </a:pPr>
            <a:r>
              <a:rPr lang="en-US" sz="2400" dirty="0"/>
              <a:t>Percentages of those projecting sales and profits increases continue a downward trajectory since Q2 2021. Projections for </a:t>
            </a:r>
            <a:r>
              <a:rPr lang="en-US" sz="2400" u="sng" dirty="0"/>
              <a:t>decreased</a:t>
            </a:r>
            <a:r>
              <a:rPr lang="en-US" sz="2400" dirty="0"/>
              <a:t> profits hit another MFBI record (27%), up seven points since Q2 2021.</a:t>
            </a:r>
            <a:endParaRPr sz="2400" dirty="0"/>
          </a:p>
          <a:p>
            <a:pPr marL="601789" lvl="1" indent="-231457" defTabSz="740663">
              <a:spcBef>
                <a:spcPts val="400"/>
              </a:spcBef>
              <a:spcAft>
                <a:spcPts val="600"/>
              </a:spcAft>
              <a:defRPr sz="1782" b="1">
                <a:solidFill>
                  <a:srgbClr val="2B59A9"/>
                </a:solidFill>
              </a:defRPr>
            </a:pPr>
            <a:r>
              <a:rPr lang="en-US" sz="2200" dirty="0"/>
              <a:t>Projected sales growth at 50% — down seven points from Q2 2021</a:t>
            </a:r>
          </a:p>
          <a:p>
            <a:pPr marL="601789" lvl="1" indent="-231457" defTabSz="740663">
              <a:spcBef>
                <a:spcPts val="400"/>
              </a:spcBef>
              <a:spcAft>
                <a:spcPts val="600"/>
              </a:spcAft>
              <a:defRPr sz="1782" b="1">
                <a:solidFill>
                  <a:srgbClr val="2B59A9"/>
                </a:solidFill>
              </a:defRPr>
            </a:pPr>
            <a:r>
              <a:rPr lang="en-US" sz="2200" dirty="0"/>
              <a:t>Twenty-seven percent (27</a:t>
            </a:r>
            <a:r>
              <a:rPr sz="2200" dirty="0"/>
              <a:t>%</a:t>
            </a:r>
            <a:r>
              <a:rPr lang="en-US" sz="2200" dirty="0"/>
              <a:t>) expect profits to continue to decline in the next six months. A plurality (37%) believes profits will increase, but that is seven points lower than Q2 2021.</a:t>
            </a:r>
            <a:endParaRPr sz="2200" dirty="0"/>
          </a:p>
          <a:p>
            <a:pPr marL="277749" lvl="1" indent="-277749" defTabSz="740663">
              <a:spcBef>
                <a:spcPts val="500"/>
              </a:spcBef>
              <a:spcAft>
                <a:spcPts val="600"/>
              </a:spcAft>
              <a:buChar char="•"/>
              <a:defRPr sz="2106"/>
            </a:pPr>
            <a:r>
              <a:rPr sz="2400" dirty="0"/>
              <a:t>Expectations for sales growth is</a:t>
            </a:r>
            <a:r>
              <a:rPr lang="en-US" sz="2400" dirty="0"/>
              <a:t> again</a:t>
            </a:r>
            <a:r>
              <a:rPr sz="2400" dirty="0"/>
              <a:t> highest </a:t>
            </a:r>
            <a:r>
              <a:rPr lang="en-US" sz="2400" dirty="0"/>
              <a:t>in the Insurance/ Finance/Real Estate sector (62%). </a:t>
            </a:r>
          </a:p>
          <a:p>
            <a:pPr marL="277749" lvl="1" indent="-277749" defTabSz="740663">
              <a:spcBef>
                <a:spcPts val="500"/>
              </a:spcBef>
              <a:spcAft>
                <a:spcPts val="600"/>
              </a:spcAft>
              <a:buChar char="•"/>
              <a:defRPr sz="2106"/>
            </a:pPr>
            <a:r>
              <a:rPr lang="en-US" sz="2400" dirty="0"/>
              <a:t>P</a:t>
            </a:r>
            <a:r>
              <a:rPr sz="2400" dirty="0"/>
              <a:t>rofit </a:t>
            </a:r>
            <a:r>
              <a:rPr lang="en-US" sz="2400" dirty="0"/>
              <a:t>declines</a:t>
            </a:r>
            <a:r>
              <a:rPr sz="2400" dirty="0"/>
              <a:t> </a:t>
            </a:r>
            <a:r>
              <a:rPr lang="en-US" sz="2400" dirty="0"/>
              <a:t>are most expected in the Retail/Food Service (20%) and Manufacturing/Distribution/Construction sectors (17%), although their negative projections are less significant since Q4 2021.</a:t>
            </a:r>
            <a:endParaRPr sz="2400" dirty="0"/>
          </a:p>
        </p:txBody>
      </p:sp>
    </p:spTree>
    <p:extLst>
      <p:ext uri="{BB962C8B-B14F-4D97-AF65-F5344CB8AC3E}">
        <p14:creationId xmlns:p14="http://schemas.microsoft.com/office/powerpoint/2010/main" val="3151375484"/>
      </p:ext>
    </p:extLst>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Title 1"/>
          <p:cNvSpPr txBox="1">
            <a:spLocks noGrp="1"/>
          </p:cNvSpPr>
          <p:nvPr>
            <p:ph type="title"/>
          </p:nvPr>
        </p:nvSpPr>
        <p:spPr>
          <a:xfrm>
            <a:off x="0" y="274638"/>
            <a:ext cx="9144000" cy="1143001"/>
          </a:xfrm>
          <a:prstGeom prst="rect">
            <a:avLst/>
          </a:prstGeom>
        </p:spPr>
        <p:txBody>
          <a:bodyPr/>
          <a:lstStyle/>
          <a:p>
            <a:r>
              <a:rPr dirty="0"/>
              <a:t>Projected Sales</a:t>
            </a:r>
            <a:r>
              <a:rPr lang="en-US" dirty="0"/>
              <a:t> Trends</a:t>
            </a:r>
            <a:endParaRPr dirty="0"/>
          </a:p>
        </p:txBody>
      </p:sp>
      <p:graphicFrame>
        <p:nvGraphicFramePr>
          <p:cNvPr id="212" name="Object 2"/>
          <p:cNvGraphicFramePr/>
          <p:nvPr>
            <p:extLst>
              <p:ext uri="{D42A27DB-BD31-4B8C-83A1-F6EECF244321}">
                <p14:modId xmlns:p14="http://schemas.microsoft.com/office/powerpoint/2010/main" val="3793099411"/>
              </p:ext>
            </p:extLst>
          </p:nvPr>
        </p:nvGraphicFramePr>
        <p:xfrm>
          <a:off x="136948" y="1553460"/>
          <a:ext cx="8872793" cy="445954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5A1F647A-EBEB-F84C-93E0-2574504BB1EF}"/>
              </a:ext>
            </a:extLst>
          </p:cNvPr>
          <p:cNvSpPr txBox="1"/>
          <p:nvPr/>
        </p:nvSpPr>
        <p:spPr>
          <a:xfrm rot="16200000">
            <a:off x="7038431" y="4368637"/>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5" name="Straight Connector 4">
            <a:extLst>
              <a:ext uri="{FF2B5EF4-FFF2-40B4-BE49-F238E27FC236}">
                <a16:creationId xmlns:a16="http://schemas.microsoft.com/office/drawing/2014/main" id="{C0EEDDCE-A679-1841-AF24-70FB946C4327}"/>
              </a:ext>
            </a:extLst>
          </p:cNvPr>
          <p:cNvCxnSpPr>
            <a:cxnSpLocks/>
          </p:cNvCxnSpPr>
          <p:nvPr/>
        </p:nvCxnSpPr>
        <p:spPr>
          <a:xfrm flipV="1">
            <a:off x="7708991" y="2243328"/>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p:cNvSpPr txBox="1">
            <a:spLocks noGrp="1"/>
          </p:cNvSpPr>
          <p:nvPr>
            <p:ph type="title"/>
          </p:nvPr>
        </p:nvSpPr>
        <p:spPr>
          <a:prstGeom prst="rect">
            <a:avLst/>
          </a:prstGeom>
        </p:spPr>
        <p:txBody>
          <a:bodyPr>
            <a:normAutofit fontScale="90000"/>
          </a:bodyPr>
          <a:lstStyle/>
          <a:p>
            <a:r>
              <a:rPr dirty="0"/>
              <a:t>Michigan Future Business Index</a:t>
            </a:r>
            <a:br>
              <a:rPr lang="en-US" dirty="0"/>
            </a:br>
            <a:r>
              <a:rPr lang="en-US" sz="3100" dirty="0"/>
              <a:t>Methodology</a:t>
            </a:r>
            <a:endParaRPr dirty="0"/>
          </a:p>
        </p:txBody>
      </p:sp>
      <p:sp>
        <p:nvSpPr>
          <p:cNvPr id="163" name="Content Placeholder 2"/>
          <p:cNvSpPr txBox="1">
            <a:spLocks noGrp="1"/>
          </p:cNvSpPr>
          <p:nvPr>
            <p:ph type="body" idx="1"/>
          </p:nvPr>
        </p:nvSpPr>
        <p:spPr>
          <a:prstGeom prst="rect">
            <a:avLst/>
          </a:prstGeom>
        </p:spPr>
        <p:txBody>
          <a:bodyPr>
            <a:normAutofit/>
          </a:bodyPr>
          <a:lstStyle/>
          <a:p>
            <a:pPr marL="339470" indent="-339470" defTabSz="905255">
              <a:spcBef>
                <a:spcPts val="600"/>
              </a:spcBef>
              <a:defRPr sz="2772"/>
            </a:pPr>
            <a:r>
              <a:rPr dirty="0"/>
              <a:t>Statewide survey of </a:t>
            </a:r>
            <a:r>
              <a:rPr lang="en-US" dirty="0"/>
              <a:t>660 </a:t>
            </a:r>
            <a:r>
              <a:rPr dirty="0"/>
              <a:t>small to medium-sized businesses</a:t>
            </a:r>
            <a:r>
              <a:rPr lang="en-US" dirty="0"/>
              <a:t>; 536 completed the survey</a:t>
            </a:r>
            <a:endParaRPr dirty="0"/>
          </a:p>
          <a:p>
            <a:pPr marL="735520" lvl="1" indent="-282892" defTabSz="905255">
              <a:spcBef>
                <a:spcPts val="500"/>
              </a:spcBef>
              <a:defRPr sz="2376" b="1">
                <a:solidFill>
                  <a:srgbClr val="2B59A9"/>
                </a:solidFill>
              </a:defRPr>
            </a:pPr>
            <a:r>
              <a:rPr dirty="0"/>
              <a:t>Mixed-mode survey, conducted online and by phone</a:t>
            </a:r>
            <a:endParaRPr sz="2772" dirty="0"/>
          </a:p>
          <a:p>
            <a:pPr marL="339470" indent="-339470" defTabSz="905255">
              <a:spcBef>
                <a:spcPts val="600"/>
              </a:spcBef>
              <a:defRPr sz="2772"/>
            </a:pPr>
            <a:r>
              <a:rPr dirty="0"/>
              <a:t>Commissioned by </a:t>
            </a:r>
            <a:r>
              <a:rPr lang="en-US" dirty="0" err="1"/>
              <a:t>Cinnaire</a:t>
            </a:r>
            <a:r>
              <a:rPr lang="en-US" dirty="0"/>
              <a:t> </a:t>
            </a:r>
            <a:r>
              <a:rPr dirty="0"/>
              <a:t>&amp; Michigan Business Network</a:t>
            </a:r>
          </a:p>
          <a:p>
            <a:pPr marL="339470" indent="-339470" defTabSz="905255">
              <a:spcBef>
                <a:spcPts val="600"/>
              </a:spcBef>
              <a:defRPr sz="2772"/>
            </a:pPr>
            <a:r>
              <a:rPr dirty="0"/>
              <a:t>Conducted by ROI Insight </a:t>
            </a:r>
          </a:p>
          <a:p>
            <a:pPr marL="735520" lvl="1" indent="-282892" defTabSz="905255">
              <a:spcBef>
                <a:spcPts val="500"/>
              </a:spcBef>
              <a:defRPr sz="2376" b="1">
                <a:solidFill>
                  <a:srgbClr val="2B59A9"/>
                </a:solidFill>
              </a:defRPr>
            </a:pPr>
            <a:r>
              <a:rPr dirty="0"/>
              <a:t>Field Dates: </a:t>
            </a:r>
            <a:r>
              <a:rPr lang="en-US" dirty="0"/>
              <a:t>May 4</a:t>
            </a:r>
            <a:r>
              <a:rPr dirty="0"/>
              <a:t> through </a:t>
            </a:r>
            <a:r>
              <a:rPr lang="en-US" dirty="0"/>
              <a:t>June 8</a:t>
            </a:r>
            <a:r>
              <a:rPr dirty="0"/>
              <a:t>, </a:t>
            </a:r>
            <a:r>
              <a:rPr lang="en-US" dirty="0"/>
              <a:t>2022</a:t>
            </a:r>
            <a:endParaRPr sz="2772" dirty="0"/>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itle 1"/>
          <p:cNvSpPr txBox="1">
            <a:spLocks noGrp="1"/>
          </p:cNvSpPr>
          <p:nvPr>
            <p:ph type="title"/>
          </p:nvPr>
        </p:nvSpPr>
        <p:spPr>
          <a:xfrm>
            <a:off x="0" y="274638"/>
            <a:ext cx="9144000" cy="1143001"/>
          </a:xfrm>
          <a:prstGeom prst="rect">
            <a:avLst/>
          </a:prstGeom>
        </p:spPr>
        <p:txBody>
          <a:bodyPr/>
          <a:lstStyle/>
          <a:p>
            <a:r>
              <a:rPr dirty="0"/>
              <a:t>Projected Profit</a:t>
            </a:r>
            <a:r>
              <a:rPr lang="en-US" dirty="0"/>
              <a:t> Trends</a:t>
            </a:r>
            <a:endParaRPr dirty="0"/>
          </a:p>
        </p:txBody>
      </p:sp>
      <p:graphicFrame>
        <p:nvGraphicFramePr>
          <p:cNvPr id="209" name="Object 2"/>
          <p:cNvGraphicFramePr/>
          <p:nvPr>
            <p:extLst>
              <p:ext uri="{D42A27DB-BD31-4B8C-83A1-F6EECF244321}">
                <p14:modId xmlns:p14="http://schemas.microsoft.com/office/powerpoint/2010/main" val="3585440972"/>
              </p:ext>
            </p:extLst>
          </p:nvPr>
        </p:nvGraphicFramePr>
        <p:xfrm>
          <a:off x="71005" y="1551644"/>
          <a:ext cx="9001990" cy="446317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6DBA9F12-6B7B-514C-9A18-F7BA89D0F799}"/>
              </a:ext>
            </a:extLst>
          </p:cNvPr>
          <p:cNvSpPr txBox="1"/>
          <p:nvPr/>
        </p:nvSpPr>
        <p:spPr>
          <a:xfrm rot="16200000">
            <a:off x="7032775" y="4368637"/>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5" name="Straight Connector 4">
            <a:extLst>
              <a:ext uri="{FF2B5EF4-FFF2-40B4-BE49-F238E27FC236}">
                <a16:creationId xmlns:a16="http://schemas.microsoft.com/office/drawing/2014/main" id="{86710D4D-35AA-0848-BC2D-EC950E6C76FE}"/>
              </a:ext>
            </a:extLst>
          </p:cNvPr>
          <p:cNvCxnSpPr>
            <a:cxnSpLocks/>
          </p:cNvCxnSpPr>
          <p:nvPr/>
        </p:nvCxnSpPr>
        <p:spPr>
          <a:xfrm flipV="1">
            <a:off x="7703335" y="2243328"/>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itle 1"/>
          <p:cNvSpPr txBox="1">
            <a:spLocks noGrp="1"/>
          </p:cNvSpPr>
          <p:nvPr>
            <p:ph type="title"/>
          </p:nvPr>
        </p:nvSpPr>
        <p:spPr>
          <a:xfrm>
            <a:off x="0" y="274638"/>
            <a:ext cx="9144000" cy="1143001"/>
          </a:xfrm>
          <a:prstGeom prst="rect">
            <a:avLst/>
          </a:prstGeom>
        </p:spPr>
        <p:txBody>
          <a:bodyPr>
            <a:normAutofit/>
          </a:bodyPr>
          <a:lstStyle/>
          <a:p>
            <a:r>
              <a:rPr lang="en-US" dirty="0"/>
              <a:t>Talent</a:t>
            </a:r>
            <a:r>
              <a:rPr dirty="0"/>
              <a:t> Demand</a:t>
            </a:r>
            <a:r>
              <a:rPr lang="en-US" dirty="0"/>
              <a:t> Remains Strong</a:t>
            </a:r>
            <a:endParaRPr dirty="0"/>
          </a:p>
        </p:txBody>
      </p:sp>
      <p:sp>
        <p:nvSpPr>
          <p:cNvPr id="183" name="Content Placeholder 2"/>
          <p:cNvSpPr txBox="1">
            <a:spLocks noGrp="1"/>
          </p:cNvSpPr>
          <p:nvPr>
            <p:ph type="body" idx="1"/>
          </p:nvPr>
        </p:nvSpPr>
        <p:spPr>
          <a:xfrm>
            <a:off x="76200" y="1523998"/>
            <a:ext cx="8991600" cy="4544293"/>
          </a:xfrm>
          <a:prstGeom prst="rect">
            <a:avLst/>
          </a:prstGeom>
        </p:spPr>
        <p:txBody>
          <a:bodyPr/>
          <a:lstStyle/>
          <a:p>
            <a:pPr>
              <a:spcBef>
                <a:spcPts val="0"/>
              </a:spcBef>
              <a:spcAft>
                <a:spcPts val="600"/>
              </a:spcAft>
              <a:defRPr sz="2600"/>
            </a:pPr>
            <a:r>
              <a:rPr lang="en-US" sz="2200" dirty="0"/>
              <a:t>While hiring remains strong, a plurality say they will simply maintain their current staff levels. </a:t>
            </a:r>
          </a:p>
          <a:p>
            <a:pPr marL="742950" lvl="1" indent="-285750">
              <a:spcBef>
                <a:spcPts val="0"/>
              </a:spcBef>
              <a:spcAft>
                <a:spcPts val="600"/>
              </a:spcAft>
              <a:defRPr sz="2200" b="1">
                <a:solidFill>
                  <a:srgbClr val="2B59A9"/>
                </a:solidFill>
              </a:defRPr>
            </a:pPr>
            <a:r>
              <a:rPr lang="en-US" sz="2000" dirty="0"/>
              <a:t>Forty-five percent (44%) say they plan to hire more employees over the next six months, down four points from Q4 2021 and nearly equal to Q2 2021.</a:t>
            </a:r>
          </a:p>
          <a:p>
            <a:pPr marL="742950" lvl="1" indent="-285750">
              <a:spcBef>
                <a:spcPts val="0"/>
              </a:spcBef>
              <a:spcAft>
                <a:spcPts val="600"/>
              </a:spcAft>
              <a:defRPr sz="2200" b="1">
                <a:solidFill>
                  <a:srgbClr val="2B59A9"/>
                </a:solidFill>
              </a:defRPr>
            </a:pPr>
            <a:r>
              <a:rPr lang="en-US" sz="2000" dirty="0"/>
              <a:t>Forty-eight percent (48%) </a:t>
            </a:r>
            <a:r>
              <a:rPr sz="2000" dirty="0"/>
              <a:t>will maintain staff at current levels, </a:t>
            </a:r>
            <a:r>
              <a:rPr lang="en-US" sz="2000" dirty="0"/>
              <a:t>up six </a:t>
            </a:r>
            <a:r>
              <a:rPr sz="2000" dirty="0"/>
              <a:t>points from </a:t>
            </a:r>
            <a:r>
              <a:rPr lang="en-US" sz="2000" dirty="0"/>
              <a:t>Q4 2021.</a:t>
            </a:r>
            <a:r>
              <a:rPr sz="2000" dirty="0"/>
              <a:t> </a:t>
            </a:r>
          </a:p>
          <a:p>
            <a:pPr marL="742950" lvl="1" indent="-285750">
              <a:spcBef>
                <a:spcPts val="0"/>
              </a:spcBef>
              <a:spcAft>
                <a:spcPts val="600"/>
              </a:spcAft>
              <a:defRPr sz="2200" b="1">
                <a:solidFill>
                  <a:srgbClr val="2B59A9"/>
                </a:solidFill>
              </a:defRPr>
            </a:pPr>
            <a:r>
              <a:rPr sz="2000" dirty="0"/>
              <a:t>Only </a:t>
            </a:r>
            <a:r>
              <a:rPr lang="en-US" sz="2000" dirty="0"/>
              <a:t>3</a:t>
            </a:r>
            <a:r>
              <a:rPr sz="2000" dirty="0"/>
              <a:t>% say they plan to lay off employee,</a:t>
            </a:r>
            <a:r>
              <a:rPr lang="en-US" sz="2000" dirty="0"/>
              <a:t> down two points from Q4 2021.</a:t>
            </a:r>
            <a:endParaRPr sz="2000" dirty="0"/>
          </a:p>
          <a:p>
            <a:pPr>
              <a:spcBef>
                <a:spcPts val="0"/>
              </a:spcBef>
              <a:spcAft>
                <a:spcPts val="600"/>
              </a:spcAft>
              <a:defRPr sz="2600"/>
            </a:pPr>
            <a:r>
              <a:rPr sz="2200" dirty="0"/>
              <a:t>The </a:t>
            </a:r>
            <a:r>
              <a:rPr lang="en-US" sz="2200" dirty="0"/>
              <a:t>Manufacturing/Construction (53%) and Retail/Food Service (48%) </a:t>
            </a:r>
            <a:r>
              <a:rPr sz="2200" dirty="0"/>
              <a:t>sector</a:t>
            </a:r>
            <a:r>
              <a:rPr lang="en-US" sz="2200" dirty="0"/>
              <a:t>s are</a:t>
            </a:r>
            <a:r>
              <a:rPr sz="2200" dirty="0"/>
              <a:t> </a:t>
            </a:r>
            <a:r>
              <a:rPr lang="en-US" sz="2200" dirty="0"/>
              <a:t>most</a:t>
            </a:r>
            <a:r>
              <a:rPr sz="2200" dirty="0"/>
              <a:t> likely to be hiring</a:t>
            </a:r>
            <a:r>
              <a:rPr lang="en-US" sz="2200" dirty="0"/>
              <a:t> in the next six months.</a:t>
            </a:r>
            <a:endParaRPr sz="2200" dirty="0"/>
          </a:p>
        </p:txBody>
      </p:sp>
    </p:spTree>
    <p:extLst>
      <p:ext uri="{BB962C8B-B14F-4D97-AF65-F5344CB8AC3E}">
        <p14:creationId xmlns:p14="http://schemas.microsoft.com/office/powerpoint/2010/main" val="2381189801"/>
      </p:ext>
    </p:extLst>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7" name="Object 2"/>
          <p:cNvGraphicFramePr/>
          <p:nvPr>
            <p:extLst>
              <p:ext uri="{D42A27DB-BD31-4B8C-83A1-F6EECF244321}">
                <p14:modId xmlns:p14="http://schemas.microsoft.com/office/powerpoint/2010/main" val="1923891298"/>
              </p:ext>
            </p:extLst>
          </p:nvPr>
        </p:nvGraphicFramePr>
        <p:xfrm>
          <a:off x="180064" y="1543449"/>
          <a:ext cx="8911553" cy="4419707"/>
        </p:xfrm>
        <a:graphic>
          <a:graphicData uri="http://schemas.openxmlformats.org/drawingml/2006/chart">
            <c:chart xmlns:c="http://schemas.openxmlformats.org/drawingml/2006/chart" xmlns:r="http://schemas.openxmlformats.org/officeDocument/2006/relationships" r:id="rId3"/>
          </a:graphicData>
        </a:graphic>
      </p:graphicFrame>
      <p:sp>
        <p:nvSpPr>
          <p:cNvPr id="218" name="Title 1"/>
          <p:cNvSpPr txBox="1">
            <a:spLocks noGrp="1"/>
          </p:cNvSpPr>
          <p:nvPr>
            <p:ph type="title"/>
          </p:nvPr>
        </p:nvSpPr>
        <p:spPr>
          <a:xfrm>
            <a:off x="0" y="274638"/>
            <a:ext cx="9144000" cy="1143001"/>
          </a:xfrm>
          <a:prstGeom prst="rect">
            <a:avLst/>
          </a:prstGeom>
        </p:spPr>
        <p:txBody>
          <a:bodyPr/>
          <a:lstStyle/>
          <a:p>
            <a:r>
              <a:t>Projected Hiring Trends</a:t>
            </a:r>
          </a:p>
        </p:txBody>
      </p:sp>
      <p:sp>
        <p:nvSpPr>
          <p:cNvPr id="4" name="TextBox 3">
            <a:extLst>
              <a:ext uri="{FF2B5EF4-FFF2-40B4-BE49-F238E27FC236}">
                <a16:creationId xmlns:a16="http://schemas.microsoft.com/office/drawing/2014/main" id="{8ECF21B6-F9FC-1040-8A84-4701F05F0184}"/>
              </a:ext>
            </a:extLst>
          </p:cNvPr>
          <p:cNvSpPr txBox="1"/>
          <p:nvPr/>
        </p:nvSpPr>
        <p:spPr>
          <a:xfrm rot="16200000">
            <a:off x="7434846" y="4307677"/>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5" name="Straight Connector 4">
            <a:extLst>
              <a:ext uri="{FF2B5EF4-FFF2-40B4-BE49-F238E27FC236}">
                <a16:creationId xmlns:a16="http://schemas.microsoft.com/office/drawing/2014/main" id="{CE733CB8-5638-794C-B568-296B8780F48C}"/>
              </a:ext>
            </a:extLst>
          </p:cNvPr>
          <p:cNvCxnSpPr>
            <a:cxnSpLocks/>
          </p:cNvCxnSpPr>
          <p:nvPr/>
        </p:nvCxnSpPr>
        <p:spPr>
          <a:xfrm flipV="1">
            <a:off x="8105406" y="2182368"/>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Title 1"/>
          <p:cNvSpPr txBox="1">
            <a:spLocks noGrp="1"/>
          </p:cNvSpPr>
          <p:nvPr>
            <p:ph type="title"/>
          </p:nvPr>
        </p:nvSpPr>
        <p:spPr>
          <a:prstGeom prst="rect">
            <a:avLst/>
          </a:prstGeom>
        </p:spPr>
        <p:txBody>
          <a:bodyPr>
            <a:normAutofit fontScale="90000"/>
          </a:bodyPr>
          <a:lstStyle>
            <a:lvl1pPr defTabSz="841247">
              <a:defRPr sz="3680">
                <a:effectLst>
                  <a:outerShdw blurRad="46736" dist="35052" dir="5400000" rotWithShape="0">
                    <a:srgbClr val="000000">
                      <a:alpha val="40000"/>
                    </a:srgbClr>
                  </a:outerShdw>
                </a:effectLst>
              </a:defRPr>
            </a:lvl1pPr>
          </a:lstStyle>
          <a:p>
            <a:r>
              <a:rPr lang="en-US" dirty="0"/>
              <a:t>Those Reporting a Lack of Job Applicants Remains at Record Levels</a:t>
            </a:r>
            <a:endParaRPr dirty="0"/>
          </a:p>
        </p:txBody>
      </p:sp>
      <p:sp>
        <p:nvSpPr>
          <p:cNvPr id="221" name="Content Placeholder 2"/>
          <p:cNvSpPr txBox="1">
            <a:spLocks noGrp="1"/>
          </p:cNvSpPr>
          <p:nvPr>
            <p:ph type="body" idx="1"/>
          </p:nvPr>
        </p:nvSpPr>
        <p:spPr>
          <a:xfrm>
            <a:off x="304800" y="1524000"/>
            <a:ext cx="8610600" cy="4629150"/>
          </a:xfrm>
          <a:prstGeom prst="rect">
            <a:avLst/>
          </a:prstGeom>
        </p:spPr>
        <p:txBody>
          <a:bodyPr>
            <a:normAutofit fontScale="92500" lnSpcReduction="10000"/>
          </a:bodyPr>
          <a:lstStyle/>
          <a:p>
            <a:pPr>
              <a:spcBef>
                <a:spcPts val="600"/>
              </a:spcBef>
              <a:defRPr sz="2800"/>
            </a:pPr>
            <a:r>
              <a:rPr lang="en-US" dirty="0"/>
              <a:t>Near the record high set in Q4 2021, nearly two-thirds (63%) rate their access to qualified talent as “only fair” or “poor.” Only 28% say it’s “pretty good” or “excellent.” </a:t>
            </a:r>
          </a:p>
          <a:p>
            <a:pPr>
              <a:spcBef>
                <a:spcPts val="600"/>
              </a:spcBef>
              <a:defRPr sz="2800"/>
            </a:pPr>
            <a:r>
              <a:rPr lang="en-US" dirty="0"/>
              <a:t>About the same percentage </a:t>
            </a:r>
            <a:r>
              <a:rPr dirty="0"/>
              <a:t>(</a:t>
            </a:r>
            <a:r>
              <a:rPr lang="en-US" dirty="0"/>
              <a:t>64</a:t>
            </a:r>
            <a:r>
              <a:rPr dirty="0"/>
              <a:t>%) are </a:t>
            </a:r>
            <a:r>
              <a:rPr lang="en-US" dirty="0"/>
              <a:t>having </a:t>
            </a:r>
            <a:r>
              <a:rPr dirty="0"/>
              <a:t>difficulty filling open jobs, </a:t>
            </a:r>
            <a:r>
              <a:rPr lang="en-US" dirty="0"/>
              <a:t>up eleven points since Q4 2019.</a:t>
            </a:r>
            <a:endParaRPr dirty="0"/>
          </a:p>
          <a:p>
            <a:pPr marL="742950" lvl="1" indent="-285750">
              <a:spcBef>
                <a:spcPts val="500"/>
              </a:spcBef>
              <a:defRPr sz="2400" b="1">
                <a:solidFill>
                  <a:srgbClr val="2B59A9"/>
                </a:solidFill>
              </a:defRPr>
            </a:pPr>
            <a:r>
              <a:rPr lang="en-US" dirty="0"/>
              <a:t>Slightly fewer since Q4 2021, 75</a:t>
            </a:r>
            <a:r>
              <a:rPr dirty="0"/>
              <a:t>% of those </a:t>
            </a:r>
            <a:r>
              <a:rPr u="sng" dirty="0"/>
              <a:t>actively searching</a:t>
            </a:r>
            <a:r>
              <a:rPr dirty="0"/>
              <a:t> for talent are having difficulty — </a:t>
            </a:r>
            <a:r>
              <a:rPr lang="en-US" dirty="0"/>
              <a:t>down</a:t>
            </a:r>
            <a:r>
              <a:rPr dirty="0"/>
              <a:t> </a:t>
            </a:r>
            <a:r>
              <a:rPr lang="en-US" u="sng" dirty="0"/>
              <a:t>five</a:t>
            </a:r>
            <a:r>
              <a:rPr u="sng" dirty="0"/>
              <a:t> points</a:t>
            </a:r>
            <a:endParaRPr sz="2800" dirty="0"/>
          </a:p>
          <a:p>
            <a:pPr marL="742950" lvl="1" indent="-285750">
              <a:spcBef>
                <a:spcPts val="500"/>
              </a:spcBef>
              <a:defRPr sz="2400" b="1">
                <a:solidFill>
                  <a:srgbClr val="2B59A9"/>
                </a:solidFill>
              </a:defRPr>
            </a:pPr>
            <a:r>
              <a:rPr lang="en-US" dirty="0"/>
              <a:t>55% attribute that difficulty to a lack of </a:t>
            </a:r>
            <a:r>
              <a:rPr lang="en-US" u="sng" dirty="0"/>
              <a:t>any</a:t>
            </a:r>
            <a:r>
              <a:rPr lang="en-US" dirty="0"/>
              <a:t> applicants – up 20 points since Q4 2019 and </a:t>
            </a:r>
            <a:r>
              <a:rPr lang="en-US" u="sng" dirty="0"/>
              <a:t>near the MFBI record, set Q4 2021</a:t>
            </a:r>
            <a:endParaRPr lang="en-US" sz="2800" dirty="0"/>
          </a:p>
          <a:p>
            <a:pPr marL="742950" lvl="1" indent="-285750">
              <a:spcBef>
                <a:spcPts val="500"/>
              </a:spcBef>
              <a:defRPr sz="2400" b="1">
                <a:solidFill>
                  <a:srgbClr val="2B59A9"/>
                </a:solidFill>
              </a:defRPr>
            </a:pPr>
            <a:r>
              <a:rPr lang="en-US" dirty="0"/>
              <a:t>Only 36</a:t>
            </a:r>
            <a:r>
              <a:rPr dirty="0"/>
              <a:t>% </a:t>
            </a:r>
            <a:r>
              <a:rPr lang="en-US" dirty="0"/>
              <a:t>attribute it to</a:t>
            </a:r>
            <a:r>
              <a:rPr dirty="0"/>
              <a:t> </a:t>
            </a:r>
            <a:r>
              <a:rPr lang="en-US" dirty="0"/>
              <a:t>a</a:t>
            </a:r>
            <a:r>
              <a:rPr dirty="0"/>
              <a:t> lack of </a:t>
            </a:r>
            <a:r>
              <a:rPr u="sng" dirty="0"/>
              <a:t>qualified</a:t>
            </a:r>
            <a:r>
              <a:rPr dirty="0"/>
              <a:t> applicants</a:t>
            </a:r>
            <a:endParaRPr lang="en-US" dirty="0"/>
          </a:p>
          <a:p>
            <a:pPr marL="1200150" lvl="2" indent="-285750">
              <a:spcBef>
                <a:spcPts val="500"/>
              </a:spcBef>
              <a:buChar char="–"/>
              <a:defRPr sz="2000" b="1">
                <a:solidFill>
                  <a:srgbClr val="BD1B40"/>
                </a:solidFill>
              </a:defRPr>
            </a:pPr>
            <a:r>
              <a:rPr lang="en-US" sz="2200" dirty="0"/>
              <a:t>Most say the positions remain open and they are making do without. Others are training less qualified applicants or using temp agencies.</a:t>
            </a:r>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itle 1"/>
          <p:cNvSpPr txBox="1">
            <a:spLocks noGrp="1"/>
          </p:cNvSpPr>
          <p:nvPr>
            <p:ph type="title"/>
          </p:nvPr>
        </p:nvSpPr>
        <p:spPr>
          <a:prstGeom prst="rect">
            <a:avLst/>
          </a:prstGeom>
        </p:spPr>
        <p:txBody>
          <a:bodyPr>
            <a:normAutofit fontScale="90000"/>
          </a:bodyPr>
          <a:lstStyle>
            <a:lvl1pPr defTabSz="896111">
              <a:defRPr sz="3920">
                <a:effectLst>
                  <a:outerShdw blurRad="49784" dist="37338" dir="5400000" rotWithShape="0">
                    <a:srgbClr val="000000">
                      <a:alpha val="40000"/>
                    </a:srgbClr>
                  </a:outerShdw>
                </a:effectLst>
              </a:defRPr>
            </a:lvl1pPr>
          </a:lstStyle>
          <a:p>
            <a:r>
              <a:rPr dirty="0"/>
              <a:t>Wage </a:t>
            </a:r>
            <a:r>
              <a:rPr lang="en-US" dirty="0"/>
              <a:t>Inflation Continues </a:t>
            </a:r>
            <a:br>
              <a:rPr lang="en-US" dirty="0"/>
            </a:br>
            <a:r>
              <a:rPr lang="en-US" dirty="0"/>
              <a:t>to Set Records</a:t>
            </a:r>
            <a:endParaRPr dirty="0"/>
          </a:p>
        </p:txBody>
      </p:sp>
      <p:sp>
        <p:nvSpPr>
          <p:cNvPr id="186" name="Content Placeholder 2"/>
          <p:cNvSpPr txBox="1">
            <a:spLocks noGrp="1"/>
          </p:cNvSpPr>
          <p:nvPr>
            <p:ph type="body" idx="1"/>
          </p:nvPr>
        </p:nvSpPr>
        <p:spPr>
          <a:xfrm>
            <a:off x="425708" y="1638300"/>
            <a:ext cx="8229601" cy="4505646"/>
          </a:xfrm>
          <a:prstGeom prst="rect">
            <a:avLst/>
          </a:prstGeom>
        </p:spPr>
        <p:txBody>
          <a:bodyPr>
            <a:normAutofit/>
          </a:bodyPr>
          <a:lstStyle/>
          <a:p>
            <a:pPr>
              <a:spcBef>
                <a:spcPts val="0"/>
              </a:spcBef>
              <a:spcAft>
                <a:spcPts val="1200"/>
              </a:spcAft>
              <a:defRPr sz="2800"/>
            </a:pPr>
            <a:r>
              <a:rPr lang="en-US" b="1" dirty="0"/>
              <a:t>Reminder: </a:t>
            </a:r>
            <a:r>
              <a:rPr lang="en-US" dirty="0"/>
              <a:t>earlier in the survey, a record share (62%) said they’ve already raised wages in the past six months. </a:t>
            </a:r>
          </a:p>
          <a:p>
            <a:pPr>
              <a:spcBef>
                <a:spcPts val="0"/>
              </a:spcBef>
              <a:spcAft>
                <a:spcPts val="1200"/>
              </a:spcAft>
              <a:defRPr sz="2800"/>
            </a:pPr>
            <a:r>
              <a:rPr lang="en-US" dirty="0"/>
              <a:t>More than four in ten (41%) say they will continue to raise wages in the next six months.</a:t>
            </a:r>
            <a:endParaRPr dirty="0"/>
          </a:p>
          <a:p>
            <a:pPr>
              <a:spcBef>
                <a:spcPts val="0"/>
              </a:spcBef>
              <a:spcAft>
                <a:spcPts val="1200"/>
              </a:spcAft>
              <a:defRPr sz="2800"/>
            </a:pPr>
            <a:r>
              <a:rPr dirty="0"/>
              <a:t>Projections for wage </a:t>
            </a:r>
            <a:r>
              <a:rPr lang="en-US" dirty="0"/>
              <a:t>growth</a:t>
            </a:r>
            <a:r>
              <a:rPr dirty="0"/>
              <a:t> are strongest in the </a:t>
            </a:r>
            <a:r>
              <a:rPr lang="en-US" dirty="0"/>
              <a:t>Manufacturing/Construction/Distribution and Non-Profit </a:t>
            </a:r>
            <a:r>
              <a:rPr dirty="0"/>
              <a:t>sectors</a:t>
            </a:r>
          </a:p>
        </p:txBody>
      </p:sp>
    </p:spTree>
    <p:extLst>
      <p:ext uri="{BB962C8B-B14F-4D97-AF65-F5344CB8AC3E}">
        <p14:creationId xmlns:p14="http://schemas.microsoft.com/office/powerpoint/2010/main" val="1724307026"/>
      </p:ext>
    </p:extLst>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Title 1"/>
          <p:cNvSpPr txBox="1">
            <a:spLocks noGrp="1"/>
          </p:cNvSpPr>
          <p:nvPr>
            <p:ph type="title"/>
          </p:nvPr>
        </p:nvSpPr>
        <p:spPr>
          <a:prstGeom prst="rect">
            <a:avLst/>
          </a:prstGeom>
        </p:spPr>
        <p:txBody>
          <a:bodyPr>
            <a:normAutofit/>
          </a:bodyPr>
          <a:lstStyle>
            <a:lvl1pPr defTabSz="886968">
              <a:defRPr sz="3880">
                <a:effectLst>
                  <a:outerShdw blurRad="49276" dist="36957" dir="5400000" rotWithShape="0">
                    <a:srgbClr val="000000">
                      <a:alpha val="40000"/>
                    </a:srgbClr>
                  </a:outerShdw>
                </a:effectLst>
              </a:defRPr>
            </a:lvl1pPr>
          </a:lstStyle>
          <a:p>
            <a:r>
              <a:rPr dirty="0"/>
              <a:t>Projected </a:t>
            </a:r>
            <a:r>
              <a:rPr lang="en-US" dirty="0"/>
              <a:t>Wage Trends</a:t>
            </a:r>
            <a:endParaRPr dirty="0"/>
          </a:p>
        </p:txBody>
      </p:sp>
      <p:graphicFrame>
        <p:nvGraphicFramePr>
          <p:cNvPr id="227" name="Object 2"/>
          <p:cNvGraphicFramePr/>
          <p:nvPr>
            <p:extLst>
              <p:ext uri="{D42A27DB-BD31-4B8C-83A1-F6EECF244321}">
                <p14:modId xmlns:p14="http://schemas.microsoft.com/office/powerpoint/2010/main" val="2107765807"/>
              </p:ext>
            </p:extLst>
          </p:nvPr>
        </p:nvGraphicFramePr>
        <p:xfrm>
          <a:off x="98133" y="1595132"/>
          <a:ext cx="8901732" cy="4318215"/>
        </p:xfrm>
        <a:graphic>
          <a:graphicData uri="http://schemas.openxmlformats.org/drawingml/2006/chart">
            <c:chart xmlns:c="http://schemas.openxmlformats.org/drawingml/2006/chart" xmlns:r="http://schemas.openxmlformats.org/officeDocument/2006/relationships" r:id="rId3"/>
          </a:graphicData>
        </a:graphic>
      </p:graphicFrame>
      <p:sp>
        <p:nvSpPr>
          <p:cNvPr id="228" name="* Only 0.7% Decreasing Wages"/>
          <p:cNvSpPr txBox="1"/>
          <p:nvPr/>
        </p:nvSpPr>
        <p:spPr>
          <a:xfrm>
            <a:off x="5048288" y="4765463"/>
            <a:ext cx="2177838" cy="2923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1300"/>
            </a:lvl1pPr>
          </a:lstStyle>
          <a:p>
            <a:r>
              <a:rPr dirty="0"/>
              <a:t>* Only </a:t>
            </a:r>
            <a:r>
              <a:rPr lang="en-US" dirty="0"/>
              <a:t>0.7</a:t>
            </a:r>
            <a:r>
              <a:rPr dirty="0"/>
              <a:t>% Decreasing Wages</a:t>
            </a:r>
          </a:p>
        </p:txBody>
      </p:sp>
      <p:sp>
        <p:nvSpPr>
          <p:cNvPr id="5" name="TextBox 4">
            <a:extLst>
              <a:ext uri="{FF2B5EF4-FFF2-40B4-BE49-F238E27FC236}">
                <a16:creationId xmlns:a16="http://schemas.microsoft.com/office/drawing/2014/main" id="{F742BCB1-FE30-7F4B-9293-C03297E26C1F}"/>
              </a:ext>
            </a:extLst>
          </p:cNvPr>
          <p:cNvSpPr txBox="1"/>
          <p:nvPr/>
        </p:nvSpPr>
        <p:spPr>
          <a:xfrm rot="16200000">
            <a:off x="7451786" y="4283293"/>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6" name="Straight Connector 5">
            <a:extLst>
              <a:ext uri="{FF2B5EF4-FFF2-40B4-BE49-F238E27FC236}">
                <a16:creationId xmlns:a16="http://schemas.microsoft.com/office/drawing/2014/main" id="{4ADF5550-F28D-504D-925E-DAFEA462FD8A}"/>
              </a:ext>
            </a:extLst>
          </p:cNvPr>
          <p:cNvCxnSpPr>
            <a:cxnSpLocks/>
          </p:cNvCxnSpPr>
          <p:nvPr/>
        </p:nvCxnSpPr>
        <p:spPr>
          <a:xfrm flipV="1">
            <a:off x="8110623" y="2193153"/>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Title 1"/>
          <p:cNvSpPr txBox="1">
            <a:spLocks noGrp="1"/>
          </p:cNvSpPr>
          <p:nvPr>
            <p:ph type="title"/>
          </p:nvPr>
        </p:nvSpPr>
        <p:spPr>
          <a:prstGeom prst="rect">
            <a:avLst/>
          </a:prstGeom>
        </p:spPr>
        <p:txBody>
          <a:bodyPr>
            <a:normAutofit fontScale="90000"/>
          </a:bodyPr>
          <a:lstStyle/>
          <a:p>
            <a:r>
              <a:rPr dirty="0"/>
              <a:t>Projected Investments</a:t>
            </a:r>
            <a:br>
              <a:rPr lang="en-US" dirty="0"/>
            </a:br>
            <a:r>
              <a:rPr lang="en-US" sz="3100" dirty="0"/>
              <a:t>Advertising Investments Up, All Else Down</a:t>
            </a:r>
            <a:endParaRPr dirty="0"/>
          </a:p>
        </p:txBody>
      </p:sp>
      <p:sp>
        <p:nvSpPr>
          <p:cNvPr id="232" name="Content Placeholder 2"/>
          <p:cNvSpPr txBox="1">
            <a:spLocks noGrp="1"/>
          </p:cNvSpPr>
          <p:nvPr>
            <p:ph type="body" idx="1"/>
          </p:nvPr>
        </p:nvSpPr>
        <p:spPr>
          <a:xfrm>
            <a:off x="457199" y="1709055"/>
            <a:ext cx="8341743" cy="4419600"/>
          </a:xfrm>
          <a:prstGeom prst="rect">
            <a:avLst/>
          </a:prstGeom>
        </p:spPr>
        <p:txBody>
          <a:bodyPr>
            <a:normAutofit/>
          </a:bodyPr>
          <a:lstStyle/>
          <a:p>
            <a:pPr marL="339470" indent="-339470" defTabSz="905255">
              <a:spcBef>
                <a:spcPts val="600"/>
              </a:spcBef>
              <a:defRPr sz="2772"/>
            </a:pPr>
            <a:r>
              <a:rPr lang="en-US" dirty="0"/>
              <a:t>A majority (53%) plan to </a:t>
            </a:r>
            <a:r>
              <a:rPr dirty="0"/>
              <a:t>invest in </a:t>
            </a:r>
            <a:r>
              <a:rPr b="1" dirty="0"/>
              <a:t>employee training </a:t>
            </a:r>
            <a:r>
              <a:rPr lang="en-US" dirty="0"/>
              <a:t>within the next 6 months </a:t>
            </a:r>
            <a:r>
              <a:rPr dirty="0"/>
              <a:t>– </a:t>
            </a:r>
            <a:r>
              <a:rPr lang="en-US" dirty="0"/>
              <a:t>down six points since Q4 2021.</a:t>
            </a:r>
          </a:p>
          <a:p>
            <a:pPr marL="339470" indent="-339470" defTabSz="905255">
              <a:spcBef>
                <a:spcPts val="600"/>
              </a:spcBef>
              <a:defRPr sz="2772"/>
            </a:pPr>
            <a:r>
              <a:rPr lang="en-US" dirty="0"/>
              <a:t>More than half </a:t>
            </a:r>
            <a:r>
              <a:rPr dirty="0"/>
              <a:t>(5</a:t>
            </a:r>
            <a:r>
              <a:rPr lang="en-US" dirty="0"/>
              <a:t>2</a:t>
            </a:r>
            <a:r>
              <a:rPr dirty="0"/>
              <a:t>%) will invest in </a:t>
            </a:r>
            <a:r>
              <a:rPr b="1" dirty="0"/>
              <a:t>advertising</a:t>
            </a:r>
            <a:r>
              <a:rPr dirty="0"/>
              <a:t> – </a:t>
            </a:r>
            <a:r>
              <a:rPr lang="en-US" dirty="0"/>
              <a:t>up two points since Q4 2021.</a:t>
            </a:r>
          </a:p>
          <a:p>
            <a:pPr marL="339470" indent="-339470" defTabSz="905255">
              <a:spcBef>
                <a:spcPts val="600"/>
              </a:spcBef>
              <a:defRPr sz="2772"/>
            </a:pPr>
            <a:r>
              <a:rPr lang="en-US" dirty="0"/>
              <a:t>Nearly one quarter (24%) plan to invest in </a:t>
            </a:r>
            <a:r>
              <a:rPr lang="en-US" b="1" dirty="0"/>
              <a:t>new equipment</a:t>
            </a:r>
            <a:r>
              <a:rPr lang="en-US" dirty="0"/>
              <a:t> – down two points since Q4 2021.</a:t>
            </a:r>
          </a:p>
          <a:p>
            <a:pPr marL="339470" indent="-339470" defTabSz="905255">
              <a:spcBef>
                <a:spcPts val="600"/>
              </a:spcBef>
              <a:defRPr sz="2772"/>
            </a:pPr>
            <a:r>
              <a:rPr lang="en-US" dirty="0"/>
              <a:t>Over one-third </a:t>
            </a:r>
            <a:r>
              <a:rPr dirty="0"/>
              <a:t>(</a:t>
            </a:r>
            <a:r>
              <a:rPr lang="en-US" dirty="0"/>
              <a:t>32</a:t>
            </a:r>
            <a:r>
              <a:rPr dirty="0"/>
              <a:t>%) plan to add a </a:t>
            </a:r>
            <a:r>
              <a:rPr b="1" dirty="0"/>
              <a:t>new product line or service</a:t>
            </a:r>
            <a:r>
              <a:rPr dirty="0"/>
              <a:t> — </a:t>
            </a:r>
            <a:r>
              <a:rPr lang="en-US" dirty="0"/>
              <a:t>down two points since Q4 2021</a:t>
            </a:r>
            <a:endParaRPr dirty="0"/>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Title 1"/>
          <p:cNvSpPr txBox="1">
            <a:spLocks noGrp="1"/>
          </p:cNvSpPr>
          <p:nvPr>
            <p:ph type="title"/>
          </p:nvPr>
        </p:nvSpPr>
        <p:spPr>
          <a:prstGeom prst="rect">
            <a:avLst/>
          </a:prstGeom>
        </p:spPr>
        <p:txBody>
          <a:bodyPr/>
          <a:lstStyle/>
          <a:p>
            <a:r>
              <a:rPr dirty="0"/>
              <a:t>Conclusions:</a:t>
            </a:r>
          </a:p>
        </p:txBody>
      </p:sp>
      <p:sp>
        <p:nvSpPr>
          <p:cNvPr id="235" name="Content Placeholder 2"/>
          <p:cNvSpPr txBox="1">
            <a:spLocks noGrp="1"/>
          </p:cNvSpPr>
          <p:nvPr>
            <p:ph type="body" idx="1"/>
          </p:nvPr>
        </p:nvSpPr>
        <p:spPr>
          <a:xfrm>
            <a:off x="279400" y="1600200"/>
            <a:ext cx="8585200" cy="4419600"/>
          </a:xfrm>
          <a:prstGeom prst="rect">
            <a:avLst/>
          </a:prstGeom>
        </p:spPr>
        <p:txBody>
          <a:bodyPr>
            <a:normAutofit lnSpcReduction="10000"/>
          </a:bodyPr>
          <a:lstStyle/>
          <a:p>
            <a:pPr marL="257175" indent="-257175" defTabSz="685800">
              <a:spcBef>
                <a:spcPts val="400"/>
              </a:spcBef>
              <a:defRPr sz="2400"/>
            </a:pPr>
            <a:r>
              <a:rPr lang="en-US" sz="2400" dirty="0"/>
              <a:t>Anxiety over inflation hits a new record, overtaking ”acquiring talent” as the top challenge to doing business. Nearly three-quarters of small business owners consider it a significant concern right now. </a:t>
            </a:r>
          </a:p>
          <a:p>
            <a:pPr marL="257175" indent="-257175" defTabSz="685800">
              <a:spcBef>
                <a:spcPts val="400"/>
              </a:spcBef>
              <a:defRPr sz="2400"/>
            </a:pPr>
            <a:r>
              <a:rPr lang="en-US" sz="2400" dirty="0"/>
              <a:t>Satisfaction with the economy continues to slump since its rebound one year ago.</a:t>
            </a:r>
            <a:endParaRPr sz="2400" dirty="0"/>
          </a:p>
          <a:p>
            <a:pPr marL="257175" indent="-257175" defTabSz="685800">
              <a:spcBef>
                <a:spcPts val="400"/>
              </a:spcBef>
              <a:defRPr sz="2400"/>
            </a:pPr>
            <a:r>
              <a:rPr lang="en-US" sz="2400" dirty="0"/>
              <a:t>The rebound of sales and profits in Q4 2021 has been quelled, while optimism for future sales and profits continues to significantly diminish, as those expecting decreased future profits nearly equal those expecting increases. </a:t>
            </a:r>
          </a:p>
          <a:p>
            <a:pPr marL="257175" indent="-257175" defTabSz="685800">
              <a:spcBef>
                <a:spcPts val="400"/>
              </a:spcBef>
              <a:defRPr sz="2400"/>
            </a:pPr>
            <a:r>
              <a:rPr lang="en-US" sz="2400" dirty="0"/>
              <a:t>Even as employers continue to increase wages at record levels, they remain perplexed as to how to attract talent.</a:t>
            </a:r>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Rectangle 3"/>
          <p:cNvSpPr txBox="1">
            <a:spLocks noGrp="1"/>
          </p:cNvSpPr>
          <p:nvPr>
            <p:ph type="body" idx="1"/>
          </p:nvPr>
        </p:nvSpPr>
        <p:spPr>
          <a:prstGeom prst="rect">
            <a:avLst/>
          </a:prstGeom>
        </p:spPr>
        <p:txBody>
          <a:bodyPr/>
          <a:lstStyle/>
          <a:p>
            <a:pPr marL="318897" indent="-318897" defTabSz="850391">
              <a:spcBef>
                <a:spcPts val="600"/>
              </a:spcBef>
              <a:defRPr sz="2604">
                <a:solidFill>
                  <a:srgbClr val="0D0D0D"/>
                </a:solidFill>
              </a:defRPr>
            </a:pPr>
            <a:r>
              <a:rPr lang="en-US" sz="2400" b="1" dirty="0">
                <a:solidFill>
                  <a:schemeClr val="tx1"/>
                </a:solidFill>
                <a:latin typeface="+mj-ea"/>
              </a:rPr>
              <a:t>Silver Lining: </a:t>
            </a:r>
            <a:r>
              <a:rPr lang="en-US" sz="2400" dirty="0">
                <a:solidFill>
                  <a:schemeClr val="tx1"/>
                </a:solidFill>
                <a:latin typeface="+mj-ea"/>
              </a:rPr>
              <a:t>seven in ten still believe Michigan is a great place to do business and believe the tax system is fair:</a:t>
            </a:r>
          </a:p>
          <a:p>
            <a:pPr marL="759768" lvl="1" indent="-318897" defTabSz="850391">
              <a:spcBef>
                <a:spcPts val="600"/>
              </a:spcBef>
              <a:defRPr sz="2604">
                <a:solidFill>
                  <a:srgbClr val="0D0D0D"/>
                </a:solidFill>
              </a:defRPr>
            </a:pPr>
            <a:r>
              <a:rPr lang="en-US" sz="2400" dirty="0">
                <a:solidFill>
                  <a:schemeClr val="accent1">
                    <a:lumMod val="75000"/>
                  </a:schemeClr>
                </a:solidFill>
                <a:latin typeface="+mj-ea"/>
              </a:rPr>
              <a:t>71% believe Michigan remains a pretty good (52%) or excellent (19%) market for their business.</a:t>
            </a:r>
          </a:p>
          <a:p>
            <a:pPr marL="759768" lvl="1" indent="-318897" defTabSz="850391">
              <a:spcBef>
                <a:spcPts val="600"/>
              </a:spcBef>
              <a:defRPr sz="2604">
                <a:solidFill>
                  <a:srgbClr val="0D0D0D"/>
                </a:solidFill>
              </a:defRPr>
            </a:pPr>
            <a:r>
              <a:rPr lang="en-US" sz="2400" dirty="0">
                <a:solidFill>
                  <a:schemeClr val="accent1">
                    <a:lumMod val="75000"/>
                  </a:schemeClr>
                </a:solidFill>
                <a:latin typeface="+mj-ea"/>
              </a:rPr>
              <a:t>70% rate our state business taxes as mostly (60%) to very (9%) fair.</a:t>
            </a:r>
          </a:p>
          <a:p>
            <a:pPr marL="0" indent="0" defTabSz="850391">
              <a:spcBef>
                <a:spcPts val="600"/>
              </a:spcBef>
              <a:buNone/>
              <a:defRPr sz="2604" b="1">
                <a:solidFill>
                  <a:srgbClr val="0D0D0D"/>
                </a:solidFill>
              </a:defRPr>
            </a:pPr>
            <a:endParaRPr sz="2400" dirty="0">
              <a:solidFill>
                <a:schemeClr val="accent1">
                  <a:lumMod val="75000"/>
                </a:schemeClr>
              </a:solidFill>
              <a:latin typeface="+mj-ea"/>
              <a:ea typeface="+mj-ea"/>
            </a:endParaRPr>
          </a:p>
        </p:txBody>
      </p:sp>
      <p:sp>
        <p:nvSpPr>
          <p:cNvPr id="192" name="Title 1"/>
          <p:cNvSpPr txBox="1"/>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lvl1pPr algn="ctr">
              <a:defRPr sz="4000" b="1">
                <a:solidFill>
                  <a:srgbClr val="FFFFFF"/>
                </a:solidFill>
                <a:effectLst>
                  <a:outerShdw blurRad="50800" dist="38100" dir="5400000" rotWithShape="0">
                    <a:srgbClr val="000000">
                      <a:alpha val="40000"/>
                    </a:srgbClr>
                  </a:outerShdw>
                </a:effectLst>
                <a:latin typeface="Arial"/>
                <a:ea typeface="Arial"/>
                <a:cs typeface="Arial"/>
                <a:sym typeface="Arial"/>
              </a:defRPr>
            </a:lvl1pPr>
          </a:lstStyle>
          <a:p>
            <a:r>
              <a:t>Conclusions:</a:t>
            </a:r>
          </a:p>
        </p:txBody>
      </p:sp>
    </p:spTree>
    <p:extLst>
      <p:ext uri="{BB962C8B-B14F-4D97-AF65-F5344CB8AC3E}">
        <p14:creationId xmlns:p14="http://schemas.microsoft.com/office/powerpoint/2010/main" val="2988390087"/>
      </p:ext>
    </p:extLst>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Thank you!"/>
          <p:cNvSpPr txBox="1">
            <a:spLocks noGrp="1"/>
          </p:cNvSpPr>
          <p:nvPr>
            <p:ph type="ctrTitle"/>
          </p:nvPr>
        </p:nvSpPr>
        <p:spPr>
          <a:prstGeom prst="rect">
            <a:avLst/>
          </a:prstGeom>
        </p:spPr>
        <p:txBody>
          <a:bodyPr/>
          <a:lstStyle/>
          <a:p>
            <a:r>
              <a:t>Thank you!</a:t>
            </a:r>
          </a:p>
        </p:txBody>
      </p:sp>
      <p:sp>
        <p:nvSpPr>
          <p:cNvPr id="241" name="We appreciate your interest in the MFBI. For more information or detailed findings, please contact Michigan Business Network.…"/>
          <p:cNvSpPr txBox="1"/>
          <p:nvPr/>
        </p:nvSpPr>
        <p:spPr>
          <a:xfrm>
            <a:off x="954611" y="3630929"/>
            <a:ext cx="7234778" cy="22250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r>
              <a:t>We appreciate your interest in the MFBI. For more information or detailed findings, please contact Michigan Business Network. </a:t>
            </a:r>
          </a:p>
          <a:p>
            <a:endParaRPr/>
          </a:p>
          <a:p>
            <a:r>
              <a:rPr u="sng">
                <a:solidFill>
                  <a:srgbClr val="0000FF"/>
                </a:solidFill>
                <a:uFill>
                  <a:solidFill>
                    <a:srgbClr val="0000FF"/>
                  </a:solidFill>
                </a:uFill>
                <a:hlinkClick r:id="rId2"/>
              </a:rPr>
              <a:t>http://www.michiganbusinessnetwork.com</a:t>
            </a:r>
          </a:p>
          <a:p>
            <a:r>
              <a:t>109 E. Oakland Ave.</a:t>
            </a:r>
          </a:p>
          <a:p>
            <a:r>
              <a:t>P.O. Box 15279</a:t>
            </a:r>
          </a:p>
          <a:p>
            <a:r>
              <a:t>Lansing, MI 48906</a:t>
            </a:r>
          </a:p>
          <a:p>
            <a:r>
              <a:t>(517) 755-9649</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itle 1"/>
          <p:cNvSpPr txBox="1">
            <a:spLocks noGrp="1"/>
          </p:cNvSpPr>
          <p:nvPr>
            <p:ph type="title"/>
          </p:nvPr>
        </p:nvSpPr>
        <p:spPr>
          <a:prstGeom prst="rect">
            <a:avLst/>
          </a:prstGeom>
        </p:spPr>
        <p:txBody>
          <a:bodyPr/>
          <a:lstStyle/>
          <a:p>
            <a:r>
              <a:rPr dirty="0"/>
              <a:t>Key Takeaways </a:t>
            </a:r>
          </a:p>
        </p:txBody>
      </p:sp>
      <p:sp>
        <p:nvSpPr>
          <p:cNvPr id="166" name="Content Placeholder 2"/>
          <p:cNvSpPr txBox="1">
            <a:spLocks noGrp="1"/>
          </p:cNvSpPr>
          <p:nvPr>
            <p:ph type="body" idx="1"/>
          </p:nvPr>
        </p:nvSpPr>
        <p:spPr>
          <a:xfrm>
            <a:off x="178131" y="1533832"/>
            <a:ext cx="8882742" cy="4640494"/>
          </a:xfrm>
          <a:prstGeom prst="rect">
            <a:avLst/>
          </a:prstGeom>
        </p:spPr>
        <p:txBody>
          <a:bodyPr>
            <a:normAutofit lnSpcReduction="10000"/>
          </a:bodyPr>
          <a:lstStyle/>
          <a:p>
            <a:pPr marL="416623" indent="-416623" defTabSz="740663">
              <a:spcBef>
                <a:spcPts val="500"/>
              </a:spcBef>
              <a:defRPr sz="2268"/>
            </a:pPr>
            <a:r>
              <a:rPr lang="en-US" dirty="0"/>
              <a:t>Inflation. Inflation. Inflation. </a:t>
            </a:r>
          </a:p>
          <a:p>
            <a:pPr marL="857494" lvl="1" indent="-416623" defTabSz="740663">
              <a:spcBef>
                <a:spcPts val="500"/>
              </a:spcBef>
              <a:defRPr sz="2268"/>
            </a:pPr>
            <a:r>
              <a:rPr lang="en-US" dirty="0"/>
              <a:t>Inflation is now the number one challenge to doing business in Michigan, knocking ”acquiring talent” out of the top spot for the first time in nearly a decade.</a:t>
            </a:r>
          </a:p>
          <a:p>
            <a:pPr marL="416623" indent="-416623" defTabSz="740663">
              <a:spcBef>
                <a:spcPts val="500"/>
              </a:spcBef>
              <a:defRPr sz="2268"/>
            </a:pPr>
            <a:r>
              <a:rPr lang="en-US" dirty="0"/>
              <a:t>The short rebound in sales and profits that the MFBI revealed in Q4 2021 has been paused, as small businesses navigate the rough waters caused by inflation, supply chain issues, wages, and talent shortages.</a:t>
            </a:r>
          </a:p>
          <a:p>
            <a:pPr marL="416623" indent="-416623" defTabSz="740663">
              <a:spcBef>
                <a:spcPts val="500"/>
              </a:spcBef>
              <a:defRPr sz="2268"/>
            </a:pPr>
            <a:r>
              <a:rPr lang="en-US" dirty="0"/>
              <a:t>Talent acquisition and retention challenges again stem from simply getting bodies in the door, as opposed to the challenge of finding “qualified” talent in previous years..</a:t>
            </a:r>
          </a:p>
          <a:p>
            <a:pPr marL="416623" indent="-416623" defTabSz="740663">
              <a:spcBef>
                <a:spcPts val="500"/>
              </a:spcBef>
              <a:defRPr sz="2268"/>
            </a:pPr>
            <a:r>
              <a:rPr lang="en-US" dirty="0"/>
              <a:t>While many say they’ve recovered from the COVID-19 pandemic, more say the recovery will take longer than expected, given the most recent stressors on small businesses. </a:t>
            </a:r>
          </a:p>
        </p:txBody>
      </p:sp>
    </p:spTree>
    <p:extLst>
      <p:ext uri="{BB962C8B-B14F-4D97-AF65-F5344CB8AC3E}">
        <p14:creationId xmlns:p14="http://schemas.microsoft.com/office/powerpoint/2010/main" val="256688845"/>
      </p:ext>
    </p:extLst>
  </p:cSld>
  <p:clrMapOvr>
    <a:masterClrMapping/>
  </p:clrMapOvr>
  <mc:AlternateContent xmlns:mc="http://schemas.openxmlformats.org/markup-compatibility/2006" xmlns:p14="http://schemas.microsoft.com/office/powerpoint/2010/main">
    <mc:Choice Requires="p14">
      <p:transition spd="slow">
        <p:pull/>
      </p:transition>
    </mc:Choice>
    <mc:Fallback xmlns="" xmlns:m="http://schemas.openxmlformats.org/officeDocument/2006/math" xmlns:a14="http://schemas.microsoft.com/office/drawing/2010/main">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itle 1"/>
          <p:cNvSpPr txBox="1">
            <a:spLocks noGrp="1"/>
          </p:cNvSpPr>
          <p:nvPr>
            <p:ph type="title"/>
          </p:nvPr>
        </p:nvSpPr>
        <p:spPr>
          <a:prstGeom prst="rect">
            <a:avLst/>
          </a:prstGeom>
        </p:spPr>
        <p:txBody>
          <a:bodyPr/>
          <a:lstStyle/>
          <a:p>
            <a:r>
              <a:rPr dirty="0"/>
              <a:t>The Past Six Months</a:t>
            </a:r>
          </a:p>
        </p:txBody>
      </p:sp>
      <p:sp>
        <p:nvSpPr>
          <p:cNvPr id="169" name="Content Placeholder 2"/>
          <p:cNvSpPr txBox="1">
            <a:spLocks noGrp="1"/>
          </p:cNvSpPr>
          <p:nvPr>
            <p:ph type="body" idx="1"/>
          </p:nvPr>
        </p:nvSpPr>
        <p:spPr>
          <a:xfrm>
            <a:off x="76200" y="1533525"/>
            <a:ext cx="8991600" cy="4582267"/>
          </a:xfrm>
          <a:prstGeom prst="rect">
            <a:avLst/>
          </a:prstGeom>
        </p:spPr>
        <p:txBody>
          <a:bodyPr>
            <a:normAutofit fontScale="92500"/>
          </a:bodyPr>
          <a:lstStyle/>
          <a:p>
            <a:pPr marL="462915" indent="-462915" defTabSz="822959">
              <a:spcBef>
                <a:spcPts val="600"/>
              </a:spcBef>
              <a:defRPr sz="2520"/>
            </a:pPr>
            <a:r>
              <a:rPr lang="en-US" dirty="0"/>
              <a:t>Hiring and investments slightly up, while sales and profits slump.</a:t>
            </a:r>
          </a:p>
          <a:p>
            <a:pPr marL="462915" indent="-462915" defTabSz="822959">
              <a:spcBef>
                <a:spcPts val="600"/>
              </a:spcBef>
              <a:defRPr sz="2520"/>
            </a:pPr>
            <a:r>
              <a:rPr lang="en-US" dirty="0"/>
              <a:t>Wages continue to climb, setting another record.</a:t>
            </a:r>
            <a:endParaRPr dirty="0"/>
          </a:p>
          <a:p>
            <a:pPr marL="822959" lvl="1" indent="-462915" defTabSz="822959">
              <a:spcBef>
                <a:spcPts val="500"/>
              </a:spcBef>
              <a:defRPr sz="2159" b="1">
                <a:solidFill>
                  <a:srgbClr val="2B59A9"/>
                </a:solidFill>
              </a:defRPr>
            </a:pPr>
            <a:r>
              <a:rPr dirty="0"/>
              <a:t>Wage </a:t>
            </a:r>
            <a:r>
              <a:rPr lang="en-US" dirty="0"/>
              <a:t>increases hit another record</a:t>
            </a:r>
            <a:endParaRPr sz="2520" dirty="0"/>
          </a:p>
          <a:p>
            <a:pPr marL="1183004" lvl="2" indent="-462915" defTabSz="822959">
              <a:spcBef>
                <a:spcPts val="400"/>
              </a:spcBef>
              <a:defRPr sz="1800" b="1">
                <a:solidFill>
                  <a:srgbClr val="BD1B40"/>
                </a:solidFill>
              </a:defRPr>
            </a:pPr>
            <a:r>
              <a:rPr lang="en-US" dirty="0"/>
              <a:t>More than six in ten (62%) say their employee wages have increased in last six months.</a:t>
            </a:r>
            <a:endParaRPr sz="1600" dirty="0"/>
          </a:p>
          <a:p>
            <a:pPr marL="822959" lvl="1" indent="-462915" defTabSz="822959">
              <a:spcBef>
                <a:spcPts val="500"/>
              </a:spcBef>
              <a:defRPr sz="2159" b="1">
                <a:solidFill>
                  <a:srgbClr val="2B59A9"/>
                </a:solidFill>
              </a:defRPr>
            </a:pPr>
            <a:r>
              <a:rPr lang="en-US" dirty="0"/>
              <a:t>After a rebound in Q4 2021, sales drop slightly. </a:t>
            </a:r>
            <a:endParaRPr lang="en-US" sz="2520" dirty="0"/>
          </a:p>
          <a:p>
            <a:pPr marL="1183004" lvl="2" indent="-462915" defTabSz="822959">
              <a:spcBef>
                <a:spcPts val="400"/>
              </a:spcBef>
              <a:defRPr sz="1800" b="1">
                <a:solidFill>
                  <a:srgbClr val="BD1B40"/>
                </a:solidFill>
              </a:defRPr>
            </a:pPr>
            <a:r>
              <a:rPr lang="en-US" dirty="0"/>
              <a:t>Four in ten (40%) say sales have increased in the last six months.</a:t>
            </a:r>
            <a:endParaRPr lang="en-US" sz="1600" dirty="0"/>
          </a:p>
          <a:p>
            <a:pPr marL="822959" lvl="1" indent="-462915" defTabSz="822959">
              <a:spcBef>
                <a:spcPts val="500"/>
              </a:spcBef>
              <a:defRPr sz="2159" b="1">
                <a:solidFill>
                  <a:srgbClr val="2B59A9"/>
                </a:solidFill>
              </a:defRPr>
            </a:pPr>
            <a:r>
              <a:rPr lang="en-US" dirty="0"/>
              <a:t>Profits also slump since Q4 2021</a:t>
            </a:r>
            <a:endParaRPr lang="en-US" sz="2520" dirty="0"/>
          </a:p>
          <a:p>
            <a:pPr marL="1183004" lvl="2" indent="-462915" defTabSz="822959">
              <a:spcBef>
                <a:spcPts val="400"/>
              </a:spcBef>
              <a:defRPr sz="1800" b="1">
                <a:solidFill>
                  <a:srgbClr val="BD1B40"/>
                </a:solidFill>
              </a:defRPr>
            </a:pPr>
            <a:r>
              <a:rPr lang="en-US" sz="1800" dirty="0"/>
              <a:t>Less than one quarter (23%) report profit increases, down two points since Q4 2021.</a:t>
            </a:r>
            <a:endParaRPr lang="en-US" sz="1600" dirty="0"/>
          </a:p>
          <a:p>
            <a:pPr marL="822959" lvl="1" indent="-462915" defTabSz="822959">
              <a:spcBef>
                <a:spcPts val="500"/>
              </a:spcBef>
              <a:defRPr sz="2159" b="1">
                <a:solidFill>
                  <a:srgbClr val="2B59A9"/>
                </a:solidFill>
              </a:defRPr>
            </a:pPr>
            <a:r>
              <a:rPr lang="en-US" dirty="0"/>
              <a:t>Hiring continues to climb slightly, employee reductions at near record low</a:t>
            </a:r>
            <a:endParaRPr lang="en-US" sz="2520" dirty="0"/>
          </a:p>
          <a:p>
            <a:pPr marL="1183004" lvl="2" indent="-462915" defTabSz="822959">
              <a:spcBef>
                <a:spcPts val="400"/>
              </a:spcBef>
              <a:defRPr sz="1800" b="1">
                <a:solidFill>
                  <a:srgbClr val="BD1B40"/>
                </a:solidFill>
              </a:defRPr>
            </a:pPr>
            <a:r>
              <a:rPr lang="en-US" dirty="0"/>
              <a:t>Those reporting new hires tick up one point to 21%</a:t>
            </a:r>
            <a:endParaRPr lang="en-US" sz="1600" i="1" dirty="0"/>
          </a:p>
          <a:p>
            <a:pPr marL="822959" lvl="1" indent="-462915" defTabSz="822959">
              <a:spcBef>
                <a:spcPts val="500"/>
              </a:spcBef>
              <a:defRPr sz="2159" b="1">
                <a:solidFill>
                  <a:srgbClr val="2B59A9"/>
                </a:solidFill>
              </a:defRPr>
            </a:pPr>
            <a:r>
              <a:rPr lang="en-US" dirty="0"/>
              <a:t>Investments continue to climb</a:t>
            </a:r>
            <a:endParaRPr lang="en-US" sz="2520" dirty="0"/>
          </a:p>
          <a:p>
            <a:pPr marL="1183004" lvl="2" indent="-462915" defTabSz="822959">
              <a:spcBef>
                <a:spcPts val="400"/>
              </a:spcBef>
              <a:defRPr sz="1800" b="1">
                <a:solidFill>
                  <a:srgbClr val="BD1B40"/>
                </a:solidFill>
              </a:defRPr>
            </a:pPr>
            <a:r>
              <a:rPr lang="en-US" dirty="0"/>
              <a:t>Increased capital investments (25%) outpace decreases (11%) more than two to one.</a:t>
            </a:r>
            <a:endParaRPr lang="en-US" sz="1600" i="1" dirty="0"/>
          </a:p>
        </p:txBody>
      </p: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itle 1"/>
          <p:cNvSpPr txBox="1">
            <a:spLocks noGrp="1"/>
          </p:cNvSpPr>
          <p:nvPr>
            <p:ph type="title"/>
          </p:nvPr>
        </p:nvSpPr>
        <p:spPr>
          <a:xfrm>
            <a:off x="0" y="274638"/>
            <a:ext cx="9144000" cy="1143001"/>
          </a:xfrm>
          <a:prstGeom prst="rect">
            <a:avLst/>
          </a:prstGeom>
        </p:spPr>
        <p:txBody>
          <a:bodyPr>
            <a:normAutofit fontScale="90000"/>
          </a:bodyPr>
          <a:lstStyle/>
          <a:p>
            <a:pPr>
              <a:defRPr sz="3600"/>
            </a:pPr>
            <a:r>
              <a:rPr dirty="0"/>
              <a:t>Trending The Indicators:</a:t>
            </a:r>
            <a:br>
              <a:rPr dirty="0"/>
            </a:br>
            <a:r>
              <a:rPr dirty="0">
                <a:solidFill>
                  <a:srgbClr val="FFC000"/>
                </a:solidFill>
              </a:rPr>
              <a:t>Wage</a:t>
            </a:r>
            <a:r>
              <a:rPr lang="en-US" dirty="0">
                <a:solidFill>
                  <a:srgbClr val="FFC000"/>
                </a:solidFill>
              </a:rPr>
              <a:t>s</a:t>
            </a:r>
            <a:endParaRPr dirty="0">
              <a:solidFill>
                <a:srgbClr val="FFC000"/>
              </a:solidFill>
            </a:endParaRPr>
          </a:p>
        </p:txBody>
      </p:sp>
      <p:graphicFrame>
        <p:nvGraphicFramePr>
          <p:cNvPr id="172" name="Object 2"/>
          <p:cNvGraphicFramePr/>
          <p:nvPr>
            <p:extLst>
              <p:ext uri="{D42A27DB-BD31-4B8C-83A1-F6EECF244321}">
                <p14:modId xmlns:p14="http://schemas.microsoft.com/office/powerpoint/2010/main" val="2809632127"/>
              </p:ext>
            </p:extLst>
          </p:nvPr>
        </p:nvGraphicFramePr>
        <p:xfrm>
          <a:off x="-157600" y="1506195"/>
          <a:ext cx="9238252" cy="456069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4214550C-5B8C-6D44-AA49-CCE880CF5957}"/>
              </a:ext>
            </a:extLst>
          </p:cNvPr>
          <p:cNvSpPr txBox="1"/>
          <p:nvPr/>
        </p:nvSpPr>
        <p:spPr>
          <a:xfrm>
            <a:off x="2966490" y="4214346"/>
            <a:ext cx="442811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000000"/>
                </a:solidFill>
                <a:effectLst/>
                <a:uFillTx/>
                <a:latin typeface="+mn-lt"/>
                <a:ea typeface="+mn-ea"/>
                <a:cs typeface="+mn-cs"/>
                <a:sym typeface="Calibri"/>
              </a:rPr>
              <a:t>Wage inflation hits another record high</a:t>
            </a:r>
          </a:p>
        </p:txBody>
      </p:sp>
      <p:graphicFrame>
        <p:nvGraphicFramePr>
          <p:cNvPr id="173" name="Chart 5"/>
          <p:cNvGraphicFramePr/>
          <p:nvPr>
            <p:extLst>
              <p:ext uri="{D42A27DB-BD31-4B8C-83A1-F6EECF244321}">
                <p14:modId xmlns:p14="http://schemas.microsoft.com/office/powerpoint/2010/main" val="333000071"/>
              </p:ext>
            </p:extLst>
          </p:nvPr>
        </p:nvGraphicFramePr>
        <p:xfrm>
          <a:off x="-617341" y="302538"/>
          <a:ext cx="9037852" cy="3867815"/>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Straight Arrow Connector 5">
            <a:extLst>
              <a:ext uri="{FF2B5EF4-FFF2-40B4-BE49-F238E27FC236}">
                <a16:creationId xmlns:a16="http://schemas.microsoft.com/office/drawing/2014/main" id="{4BBF58D8-9238-A642-AFD4-B5D6D49F1CBF}"/>
              </a:ext>
            </a:extLst>
          </p:cNvPr>
          <p:cNvCxnSpPr>
            <a:cxnSpLocks/>
          </p:cNvCxnSpPr>
          <p:nvPr/>
        </p:nvCxnSpPr>
        <p:spPr>
          <a:xfrm>
            <a:off x="3243072" y="2474976"/>
            <a:ext cx="801390" cy="784039"/>
          </a:xfrm>
          <a:prstGeom prst="straightConnector1">
            <a:avLst/>
          </a:prstGeom>
          <a:noFill/>
          <a:ln w="381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
        <p:nvSpPr>
          <p:cNvPr id="7" name="TextBox 6">
            <a:extLst>
              <a:ext uri="{FF2B5EF4-FFF2-40B4-BE49-F238E27FC236}">
                <a16:creationId xmlns:a16="http://schemas.microsoft.com/office/drawing/2014/main" id="{C8554034-A633-ED4A-BAAC-26980218EB72}"/>
              </a:ext>
            </a:extLst>
          </p:cNvPr>
          <p:cNvSpPr txBox="1"/>
          <p:nvPr/>
        </p:nvSpPr>
        <p:spPr>
          <a:xfrm rot="16200000">
            <a:off x="6881371" y="4247186"/>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9" name="Straight Connector 8">
            <a:extLst>
              <a:ext uri="{FF2B5EF4-FFF2-40B4-BE49-F238E27FC236}">
                <a16:creationId xmlns:a16="http://schemas.microsoft.com/office/drawing/2014/main" id="{5F9EC1C6-E3BC-CF49-A63E-F1FC5E94B1E6}"/>
              </a:ext>
            </a:extLst>
          </p:cNvPr>
          <p:cNvCxnSpPr>
            <a:cxnSpLocks/>
          </p:cNvCxnSpPr>
          <p:nvPr/>
        </p:nvCxnSpPr>
        <p:spPr>
          <a:xfrm flipV="1">
            <a:off x="7551931" y="2121877"/>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0" y="274638"/>
            <a:ext cx="9144000" cy="1143001"/>
          </a:xfrm>
          <a:prstGeom prst="rect">
            <a:avLst/>
          </a:prstGeom>
        </p:spPr>
        <p:txBody>
          <a:bodyPr>
            <a:normAutofit fontScale="90000"/>
          </a:bodyPr>
          <a:lstStyle/>
          <a:p>
            <a:pPr>
              <a:defRPr sz="3600"/>
            </a:pPr>
            <a:r>
              <a:rPr dirty="0"/>
              <a:t>Trending The Indicators: </a:t>
            </a:r>
            <a:br>
              <a:rPr dirty="0"/>
            </a:br>
            <a:r>
              <a:rPr dirty="0">
                <a:solidFill>
                  <a:srgbClr val="FFC000"/>
                </a:solidFill>
              </a:rPr>
              <a:t>Sales</a:t>
            </a:r>
          </a:p>
        </p:txBody>
      </p:sp>
      <p:graphicFrame>
        <p:nvGraphicFramePr>
          <p:cNvPr id="180" name="Object 2"/>
          <p:cNvGraphicFramePr/>
          <p:nvPr>
            <p:extLst>
              <p:ext uri="{D42A27DB-BD31-4B8C-83A1-F6EECF244321}">
                <p14:modId xmlns:p14="http://schemas.microsoft.com/office/powerpoint/2010/main" val="328693486"/>
              </p:ext>
            </p:extLst>
          </p:nvPr>
        </p:nvGraphicFramePr>
        <p:xfrm>
          <a:off x="187442" y="1547468"/>
          <a:ext cx="8808145" cy="45488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1" name="Chart 2"/>
          <p:cNvGraphicFramePr/>
          <p:nvPr>
            <p:extLst>
              <p:ext uri="{D42A27DB-BD31-4B8C-83A1-F6EECF244321}">
                <p14:modId xmlns:p14="http://schemas.microsoft.com/office/powerpoint/2010/main" val="2866084068"/>
              </p:ext>
            </p:extLst>
          </p:nvPr>
        </p:nvGraphicFramePr>
        <p:xfrm>
          <a:off x="2752165" y="2778934"/>
          <a:ext cx="4337621" cy="230873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C2197C37-7FB0-2D45-B280-2AE113BFA8B8}"/>
              </a:ext>
            </a:extLst>
          </p:cNvPr>
          <p:cNvSpPr txBox="1"/>
          <p:nvPr/>
        </p:nvSpPr>
        <p:spPr>
          <a:xfrm>
            <a:off x="436832" y="3821906"/>
            <a:ext cx="2315333" cy="1200327"/>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Those r</a:t>
            </a:r>
            <a:r>
              <a:rPr kumimoji="0" lang="en-US" sz="1800" b="0" i="0" u="none" strike="noStrike" cap="none" spc="0" normalizeH="0" baseline="0" dirty="0">
                <a:ln>
                  <a:noFill/>
                </a:ln>
                <a:solidFill>
                  <a:srgbClr val="000000"/>
                </a:solidFill>
                <a:effectLst/>
                <a:uFillTx/>
                <a:latin typeface="+mn-lt"/>
                <a:ea typeface="+mn-ea"/>
                <a:cs typeface="+mn-cs"/>
                <a:sym typeface="Calibri"/>
              </a:rPr>
              <a:t>eporting a </a:t>
            </a:r>
            <a:r>
              <a:rPr kumimoji="0" lang="en-US" sz="1800" b="1" i="0" u="none" strike="noStrike" cap="none" spc="0" normalizeH="0" baseline="0" dirty="0">
                <a:ln>
                  <a:noFill/>
                </a:ln>
                <a:solidFill>
                  <a:srgbClr val="000000"/>
                </a:solidFill>
                <a:effectLst/>
                <a:uFillTx/>
                <a:latin typeface="+mn-lt"/>
                <a:ea typeface="+mn-ea"/>
                <a:cs typeface="+mn-cs"/>
                <a:sym typeface="Calibri"/>
              </a:rPr>
              <a:t>decrease in sales </a:t>
            </a:r>
            <a:r>
              <a:rPr lang="en-US" b="1" dirty="0"/>
              <a:t>down 20 points </a:t>
            </a:r>
            <a:r>
              <a:rPr lang="en-US" dirty="0"/>
              <a:t>from 38% last June</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cxnSp>
        <p:nvCxnSpPr>
          <p:cNvPr id="6" name="Straight Arrow Connector 5">
            <a:extLst>
              <a:ext uri="{FF2B5EF4-FFF2-40B4-BE49-F238E27FC236}">
                <a16:creationId xmlns:a16="http://schemas.microsoft.com/office/drawing/2014/main" id="{1D22854F-525F-5B4B-802F-292C8D85B621}"/>
              </a:ext>
            </a:extLst>
          </p:cNvPr>
          <p:cNvCxnSpPr>
            <a:cxnSpLocks/>
          </p:cNvCxnSpPr>
          <p:nvPr/>
        </p:nvCxnSpPr>
        <p:spPr>
          <a:xfrm flipV="1">
            <a:off x="6108192" y="2938272"/>
            <a:ext cx="121920" cy="466344"/>
          </a:xfrm>
          <a:prstGeom prst="straightConnector1">
            <a:avLst/>
          </a:prstGeom>
          <a:noFill/>
          <a:ln w="381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
        <p:nvSpPr>
          <p:cNvPr id="9" name="TextBox 8">
            <a:extLst>
              <a:ext uri="{FF2B5EF4-FFF2-40B4-BE49-F238E27FC236}">
                <a16:creationId xmlns:a16="http://schemas.microsoft.com/office/drawing/2014/main" id="{0CEE4E55-09A1-054A-A72F-544279A2E7E2}"/>
              </a:ext>
            </a:extLst>
          </p:cNvPr>
          <p:cNvSpPr txBox="1"/>
          <p:nvPr/>
        </p:nvSpPr>
        <p:spPr>
          <a:xfrm rot="16200000">
            <a:off x="6870498" y="4258909"/>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10" name="Straight Connector 9">
            <a:extLst>
              <a:ext uri="{FF2B5EF4-FFF2-40B4-BE49-F238E27FC236}">
                <a16:creationId xmlns:a16="http://schemas.microsoft.com/office/drawing/2014/main" id="{D40E26AA-5BC5-5E4F-BB4D-2F053F892E25}"/>
              </a:ext>
            </a:extLst>
          </p:cNvPr>
          <p:cNvCxnSpPr>
            <a:cxnSpLocks/>
          </p:cNvCxnSpPr>
          <p:nvPr/>
        </p:nvCxnSpPr>
        <p:spPr>
          <a:xfrm flipV="1">
            <a:off x="7541058" y="2133600"/>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Title 1"/>
          <p:cNvSpPr txBox="1">
            <a:spLocks noGrp="1"/>
          </p:cNvSpPr>
          <p:nvPr>
            <p:ph type="title"/>
          </p:nvPr>
        </p:nvSpPr>
        <p:spPr>
          <a:xfrm>
            <a:off x="0" y="274638"/>
            <a:ext cx="9144000" cy="1143001"/>
          </a:xfrm>
          <a:prstGeom prst="rect">
            <a:avLst/>
          </a:prstGeom>
        </p:spPr>
        <p:txBody>
          <a:bodyPr>
            <a:normAutofit fontScale="90000"/>
          </a:bodyPr>
          <a:lstStyle/>
          <a:p>
            <a:pPr>
              <a:defRPr sz="3600"/>
            </a:pPr>
            <a:r>
              <a:rPr dirty="0"/>
              <a:t>Trending The Indicators:</a:t>
            </a:r>
            <a:br>
              <a:rPr dirty="0"/>
            </a:br>
            <a:r>
              <a:rPr dirty="0">
                <a:solidFill>
                  <a:srgbClr val="FFC000"/>
                </a:solidFill>
              </a:rPr>
              <a:t>Profi</a:t>
            </a:r>
            <a:r>
              <a:rPr lang="en-US" dirty="0">
                <a:solidFill>
                  <a:srgbClr val="FFC000"/>
                </a:solidFill>
              </a:rPr>
              <a:t>ts</a:t>
            </a:r>
            <a:endParaRPr dirty="0">
              <a:solidFill>
                <a:srgbClr val="FFC000"/>
              </a:solidFill>
            </a:endParaRPr>
          </a:p>
        </p:txBody>
      </p:sp>
      <p:graphicFrame>
        <p:nvGraphicFramePr>
          <p:cNvPr id="184" name="Object 2"/>
          <p:cNvGraphicFramePr/>
          <p:nvPr>
            <p:extLst>
              <p:ext uri="{D42A27DB-BD31-4B8C-83A1-F6EECF244321}">
                <p14:modId xmlns:p14="http://schemas.microsoft.com/office/powerpoint/2010/main" val="4057068376"/>
              </p:ext>
            </p:extLst>
          </p:nvPr>
        </p:nvGraphicFramePr>
        <p:xfrm>
          <a:off x="95200" y="1614300"/>
          <a:ext cx="8974617" cy="44947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5" name="Chart 4"/>
          <p:cNvGraphicFramePr/>
          <p:nvPr>
            <p:extLst>
              <p:ext uri="{D42A27DB-BD31-4B8C-83A1-F6EECF244321}">
                <p14:modId xmlns:p14="http://schemas.microsoft.com/office/powerpoint/2010/main" val="2300459369"/>
              </p:ext>
            </p:extLst>
          </p:nvPr>
        </p:nvGraphicFramePr>
        <p:xfrm>
          <a:off x="389466" y="1054800"/>
          <a:ext cx="7768170" cy="2286001"/>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99947892-B954-2742-9577-FCD081962E89}"/>
              </a:ext>
            </a:extLst>
          </p:cNvPr>
          <p:cNvSpPr txBox="1"/>
          <p:nvPr/>
        </p:nvSpPr>
        <p:spPr>
          <a:xfrm>
            <a:off x="294268" y="4355603"/>
            <a:ext cx="7555108"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rPr>
              <a:t>Profit increases still up, compared to last June. A plurality are still reporting profit losses, albeit unchanged since November 2021.</a:t>
            </a:r>
          </a:p>
        </p:txBody>
      </p:sp>
      <p:cxnSp>
        <p:nvCxnSpPr>
          <p:cNvPr id="6" name="Straight Arrow Connector 5">
            <a:extLst>
              <a:ext uri="{FF2B5EF4-FFF2-40B4-BE49-F238E27FC236}">
                <a16:creationId xmlns:a16="http://schemas.microsoft.com/office/drawing/2014/main" id="{8706AE70-D4C5-6B4C-82BF-ED83F98EF7C5}"/>
              </a:ext>
            </a:extLst>
          </p:cNvPr>
          <p:cNvCxnSpPr>
            <a:cxnSpLocks/>
          </p:cNvCxnSpPr>
          <p:nvPr/>
        </p:nvCxnSpPr>
        <p:spPr>
          <a:xfrm>
            <a:off x="3450336" y="2834806"/>
            <a:ext cx="97536" cy="682394"/>
          </a:xfrm>
          <a:prstGeom prst="straightConnector1">
            <a:avLst/>
          </a:prstGeom>
          <a:noFill/>
          <a:ln w="381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
        <p:nvSpPr>
          <p:cNvPr id="8" name="TextBox 7">
            <a:extLst>
              <a:ext uri="{FF2B5EF4-FFF2-40B4-BE49-F238E27FC236}">
                <a16:creationId xmlns:a16="http://schemas.microsoft.com/office/drawing/2014/main" id="{9F5E278A-D5FE-CF48-9479-BD7925143FC2}"/>
              </a:ext>
            </a:extLst>
          </p:cNvPr>
          <p:cNvSpPr txBox="1"/>
          <p:nvPr/>
        </p:nvSpPr>
        <p:spPr>
          <a:xfrm rot="16200000">
            <a:off x="6941452" y="4258909"/>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9" name="Straight Connector 8">
            <a:extLst>
              <a:ext uri="{FF2B5EF4-FFF2-40B4-BE49-F238E27FC236}">
                <a16:creationId xmlns:a16="http://schemas.microsoft.com/office/drawing/2014/main" id="{DC98EBE0-C3F8-6642-B6B0-7B3C7911882E}"/>
              </a:ext>
            </a:extLst>
          </p:cNvPr>
          <p:cNvCxnSpPr>
            <a:cxnSpLocks/>
          </p:cNvCxnSpPr>
          <p:nvPr/>
        </p:nvCxnSpPr>
        <p:spPr>
          <a:xfrm flipV="1">
            <a:off x="7612012" y="2133600"/>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itle 1"/>
          <p:cNvSpPr txBox="1">
            <a:spLocks noGrp="1"/>
          </p:cNvSpPr>
          <p:nvPr>
            <p:ph type="title"/>
          </p:nvPr>
        </p:nvSpPr>
        <p:spPr>
          <a:xfrm>
            <a:off x="0" y="274638"/>
            <a:ext cx="9144000" cy="1143001"/>
          </a:xfrm>
          <a:prstGeom prst="rect">
            <a:avLst/>
          </a:prstGeom>
        </p:spPr>
        <p:txBody>
          <a:bodyPr>
            <a:normAutofit fontScale="90000"/>
          </a:bodyPr>
          <a:lstStyle/>
          <a:p>
            <a:pPr>
              <a:defRPr sz="3600"/>
            </a:pPr>
            <a:r>
              <a:rPr dirty="0"/>
              <a:t>Trending The Indicators:</a:t>
            </a:r>
            <a:br>
              <a:rPr dirty="0"/>
            </a:br>
            <a:r>
              <a:rPr lang="en-US" dirty="0">
                <a:solidFill>
                  <a:srgbClr val="FFC000"/>
                </a:solidFill>
              </a:rPr>
              <a:t>Number of Employees</a:t>
            </a:r>
            <a:endParaRPr dirty="0">
              <a:solidFill>
                <a:srgbClr val="FFC000"/>
              </a:solidFill>
            </a:endParaRPr>
          </a:p>
        </p:txBody>
      </p:sp>
      <p:graphicFrame>
        <p:nvGraphicFramePr>
          <p:cNvPr id="176" name="Object 2"/>
          <p:cNvGraphicFramePr/>
          <p:nvPr>
            <p:extLst>
              <p:ext uri="{D42A27DB-BD31-4B8C-83A1-F6EECF244321}">
                <p14:modId xmlns:p14="http://schemas.microsoft.com/office/powerpoint/2010/main" val="2552158640"/>
              </p:ext>
            </p:extLst>
          </p:nvPr>
        </p:nvGraphicFramePr>
        <p:xfrm>
          <a:off x="-175227" y="1532157"/>
          <a:ext cx="9103420" cy="45526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7" name="Chart 4"/>
          <p:cNvGraphicFramePr/>
          <p:nvPr>
            <p:extLst>
              <p:ext uri="{D42A27DB-BD31-4B8C-83A1-F6EECF244321}">
                <p14:modId xmlns:p14="http://schemas.microsoft.com/office/powerpoint/2010/main" val="4215761804"/>
              </p:ext>
            </p:extLst>
          </p:nvPr>
        </p:nvGraphicFramePr>
        <p:xfrm>
          <a:off x="-10091" y="1101182"/>
          <a:ext cx="8457131" cy="2915782"/>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59956309-58CD-3E4C-BAB1-C36A022AE932}"/>
              </a:ext>
            </a:extLst>
          </p:cNvPr>
          <p:cNvSpPr txBox="1"/>
          <p:nvPr/>
        </p:nvSpPr>
        <p:spPr>
          <a:xfrm>
            <a:off x="2298536" y="4287032"/>
            <a:ext cx="5563727"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Those reporting a </a:t>
            </a:r>
            <a:r>
              <a:rPr lang="en-US" b="1" dirty="0"/>
              <a:t>decrease in employees continues to drop, down 9 points </a:t>
            </a:r>
            <a:r>
              <a:rPr lang="en-US" dirty="0"/>
              <a:t>from last June</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cxnSp>
        <p:nvCxnSpPr>
          <p:cNvPr id="6" name="Straight Arrow Connector 5">
            <a:extLst>
              <a:ext uri="{FF2B5EF4-FFF2-40B4-BE49-F238E27FC236}">
                <a16:creationId xmlns:a16="http://schemas.microsoft.com/office/drawing/2014/main" id="{42BD8AF7-AAA4-D14D-90DC-04444D34EEF2}"/>
              </a:ext>
            </a:extLst>
          </p:cNvPr>
          <p:cNvCxnSpPr>
            <a:cxnSpLocks/>
          </p:cNvCxnSpPr>
          <p:nvPr/>
        </p:nvCxnSpPr>
        <p:spPr>
          <a:xfrm>
            <a:off x="3706368" y="2559073"/>
            <a:ext cx="85344" cy="1024208"/>
          </a:xfrm>
          <a:prstGeom prst="straightConnector1">
            <a:avLst/>
          </a:prstGeom>
          <a:noFill/>
          <a:ln w="381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
        <p:nvSpPr>
          <p:cNvPr id="8" name="TextBox 7">
            <a:extLst>
              <a:ext uri="{FF2B5EF4-FFF2-40B4-BE49-F238E27FC236}">
                <a16:creationId xmlns:a16="http://schemas.microsoft.com/office/drawing/2014/main" id="{6140302D-0426-114B-B994-9DC26089D591}"/>
              </a:ext>
            </a:extLst>
          </p:cNvPr>
          <p:cNvSpPr txBox="1"/>
          <p:nvPr/>
        </p:nvSpPr>
        <p:spPr>
          <a:xfrm rot="16200000">
            <a:off x="6879143" y="4258909"/>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9" name="Straight Connector 8">
            <a:extLst>
              <a:ext uri="{FF2B5EF4-FFF2-40B4-BE49-F238E27FC236}">
                <a16:creationId xmlns:a16="http://schemas.microsoft.com/office/drawing/2014/main" id="{C244935E-BE25-D247-BEE1-F5A04A58A925}"/>
              </a:ext>
            </a:extLst>
          </p:cNvPr>
          <p:cNvCxnSpPr>
            <a:cxnSpLocks/>
          </p:cNvCxnSpPr>
          <p:nvPr/>
        </p:nvCxnSpPr>
        <p:spPr>
          <a:xfrm flipV="1">
            <a:off x="7549703" y="2133600"/>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Title 1"/>
          <p:cNvSpPr txBox="1">
            <a:spLocks noGrp="1"/>
          </p:cNvSpPr>
          <p:nvPr>
            <p:ph type="title"/>
          </p:nvPr>
        </p:nvSpPr>
        <p:spPr>
          <a:xfrm>
            <a:off x="0" y="274638"/>
            <a:ext cx="9144000" cy="1143001"/>
          </a:xfrm>
          <a:prstGeom prst="rect">
            <a:avLst/>
          </a:prstGeom>
        </p:spPr>
        <p:txBody>
          <a:bodyPr>
            <a:normAutofit fontScale="90000"/>
          </a:bodyPr>
          <a:lstStyle/>
          <a:p>
            <a:pPr>
              <a:defRPr sz="3600"/>
            </a:pPr>
            <a:r>
              <a:rPr dirty="0"/>
              <a:t>Trending The Indicators:</a:t>
            </a:r>
            <a:br>
              <a:rPr dirty="0"/>
            </a:br>
            <a:r>
              <a:rPr dirty="0">
                <a:solidFill>
                  <a:srgbClr val="FFC000"/>
                </a:solidFill>
              </a:rPr>
              <a:t>Capital Investmen</a:t>
            </a:r>
            <a:r>
              <a:rPr lang="en-US" dirty="0">
                <a:solidFill>
                  <a:srgbClr val="FFC000"/>
                </a:solidFill>
              </a:rPr>
              <a:t>ts</a:t>
            </a:r>
            <a:endParaRPr dirty="0">
              <a:solidFill>
                <a:srgbClr val="FFC000"/>
              </a:solidFill>
            </a:endParaRPr>
          </a:p>
        </p:txBody>
      </p:sp>
      <p:graphicFrame>
        <p:nvGraphicFramePr>
          <p:cNvPr id="188" name="Object 2"/>
          <p:cNvGraphicFramePr/>
          <p:nvPr>
            <p:extLst>
              <p:ext uri="{D42A27DB-BD31-4B8C-83A1-F6EECF244321}">
                <p14:modId xmlns:p14="http://schemas.microsoft.com/office/powerpoint/2010/main" val="490965159"/>
              </p:ext>
            </p:extLst>
          </p:nvPr>
        </p:nvGraphicFramePr>
        <p:xfrm>
          <a:off x="7395" y="1543252"/>
          <a:ext cx="9174481" cy="43810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9" name="Chart 5"/>
          <p:cNvGraphicFramePr/>
          <p:nvPr>
            <p:extLst>
              <p:ext uri="{D42A27DB-BD31-4B8C-83A1-F6EECF244321}">
                <p14:modId xmlns:p14="http://schemas.microsoft.com/office/powerpoint/2010/main" val="3904051710"/>
              </p:ext>
            </p:extLst>
          </p:nvPr>
        </p:nvGraphicFramePr>
        <p:xfrm>
          <a:off x="849934" y="1361180"/>
          <a:ext cx="7785101" cy="2366434"/>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1773BCCB-B70B-574B-B3DE-035DB8BC688A}"/>
              </a:ext>
            </a:extLst>
          </p:cNvPr>
          <p:cNvSpPr txBox="1"/>
          <p:nvPr/>
        </p:nvSpPr>
        <p:spPr>
          <a:xfrm>
            <a:off x="414528" y="4469328"/>
            <a:ext cx="8329473"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Uptick in investments while </a:t>
            </a:r>
            <a:r>
              <a:rPr lang="en-US" b="1" dirty="0"/>
              <a:t>d</a:t>
            </a:r>
            <a:r>
              <a:rPr kumimoji="0" lang="en-US" sz="1800" b="1" i="0" u="none" strike="noStrike" cap="none" spc="0" normalizeH="0" baseline="0" dirty="0">
                <a:ln>
                  <a:noFill/>
                </a:ln>
                <a:solidFill>
                  <a:srgbClr val="000000"/>
                </a:solidFill>
                <a:effectLst/>
                <a:uFillTx/>
                <a:latin typeface="+mn-lt"/>
                <a:ea typeface="+mn-ea"/>
                <a:cs typeface="+mn-cs"/>
                <a:sym typeface="Calibri"/>
              </a:rPr>
              <a:t>ecreases </a:t>
            </a:r>
            <a:r>
              <a:rPr lang="en-US" b="1" dirty="0"/>
              <a:t>down 6 </a:t>
            </a:r>
            <a:r>
              <a:rPr kumimoji="0" lang="en-US" sz="1800" b="1" i="0" u="none" strike="noStrike" cap="none" spc="0" normalizeH="0" baseline="0" dirty="0">
                <a:ln>
                  <a:noFill/>
                </a:ln>
                <a:solidFill>
                  <a:srgbClr val="000000"/>
                </a:solidFill>
                <a:effectLst/>
                <a:uFillTx/>
                <a:latin typeface="+mn-lt"/>
                <a:ea typeface="+mn-ea"/>
                <a:cs typeface="+mn-cs"/>
                <a:sym typeface="Calibri"/>
              </a:rPr>
              <a:t>points </a:t>
            </a:r>
            <a:r>
              <a:rPr kumimoji="0" lang="en-US" sz="1800" b="0" i="0" u="none" strike="noStrike" cap="none" spc="0" normalizeH="0" baseline="0" dirty="0">
                <a:ln>
                  <a:noFill/>
                </a:ln>
                <a:solidFill>
                  <a:srgbClr val="000000"/>
                </a:solidFill>
                <a:effectLst/>
                <a:uFillTx/>
                <a:latin typeface="+mn-lt"/>
                <a:ea typeface="+mn-ea"/>
                <a:cs typeface="+mn-cs"/>
                <a:sym typeface="Calibri"/>
              </a:rPr>
              <a:t>since June</a:t>
            </a:r>
          </a:p>
        </p:txBody>
      </p:sp>
      <p:cxnSp>
        <p:nvCxnSpPr>
          <p:cNvPr id="3" name="Straight Arrow Connector 2">
            <a:extLst>
              <a:ext uri="{FF2B5EF4-FFF2-40B4-BE49-F238E27FC236}">
                <a16:creationId xmlns:a16="http://schemas.microsoft.com/office/drawing/2014/main" id="{527554F1-94F7-4444-A1E6-8A6447FD0564}"/>
              </a:ext>
            </a:extLst>
          </p:cNvPr>
          <p:cNvCxnSpPr>
            <a:cxnSpLocks/>
          </p:cNvCxnSpPr>
          <p:nvPr/>
        </p:nvCxnSpPr>
        <p:spPr>
          <a:xfrm>
            <a:off x="3986784" y="2596896"/>
            <a:ext cx="97536" cy="926592"/>
          </a:xfrm>
          <a:prstGeom prst="straightConnector1">
            <a:avLst/>
          </a:prstGeom>
          <a:noFill/>
          <a:ln w="381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
        <p:nvSpPr>
          <p:cNvPr id="9" name="TextBox 8">
            <a:extLst>
              <a:ext uri="{FF2B5EF4-FFF2-40B4-BE49-F238E27FC236}">
                <a16:creationId xmlns:a16="http://schemas.microsoft.com/office/drawing/2014/main" id="{8F89BC3D-8DC8-854A-8E27-0AD54EC38C88}"/>
              </a:ext>
            </a:extLst>
          </p:cNvPr>
          <p:cNvSpPr txBox="1"/>
          <p:nvPr/>
        </p:nvSpPr>
        <p:spPr>
          <a:xfrm rot="16200000">
            <a:off x="7075769" y="4076029"/>
            <a:ext cx="1341120"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1" i="0" u="none" strike="noStrike" cap="none" spc="0" normalizeH="0" baseline="0" dirty="0">
                <a:ln>
                  <a:noFill/>
                </a:ln>
                <a:solidFill>
                  <a:srgbClr val="C00000"/>
                </a:solidFill>
                <a:effectLst/>
                <a:uFillTx/>
                <a:latin typeface="+mn-lt"/>
                <a:ea typeface="+mn-ea"/>
                <a:cs typeface="+mn-cs"/>
                <a:sym typeface="Calibri"/>
              </a:rPr>
              <a:t>COVID-19</a:t>
            </a:r>
          </a:p>
        </p:txBody>
      </p:sp>
      <p:cxnSp>
        <p:nvCxnSpPr>
          <p:cNvPr id="10" name="Straight Connector 9">
            <a:extLst>
              <a:ext uri="{FF2B5EF4-FFF2-40B4-BE49-F238E27FC236}">
                <a16:creationId xmlns:a16="http://schemas.microsoft.com/office/drawing/2014/main" id="{F6E712E7-B2D8-1F41-9BE0-88A18898BB3C}"/>
              </a:ext>
            </a:extLst>
          </p:cNvPr>
          <p:cNvCxnSpPr>
            <a:cxnSpLocks/>
          </p:cNvCxnSpPr>
          <p:nvPr/>
        </p:nvCxnSpPr>
        <p:spPr>
          <a:xfrm flipV="1">
            <a:off x="7746329" y="1950720"/>
            <a:ext cx="0" cy="1926337"/>
          </a:xfrm>
          <a:prstGeom prst="line">
            <a:avLst/>
          </a:prstGeom>
          <a:ln w="28575"/>
        </p:spPr>
        <p:style>
          <a:lnRef idx="1">
            <a:schemeClr val="accent2"/>
          </a:lnRef>
          <a:fillRef idx="0">
            <a:schemeClr val="accent2"/>
          </a:fillRef>
          <a:effectRef idx="0">
            <a:schemeClr val="accent2"/>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pull/>
      </p:transition>
    </mc:Choice>
    <mc:Fallback xmlns:a14="http://schemas.microsoft.com/office/drawing/2010/main" xmlns:m="http://schemas.openxmlformats.org/officeDocument/2006/math" xmlns="">
      <p:transition spd="med">
        <p:fade/>
      </p:transition>
    </mc:Fallback>
  </mc:AlternateContent>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25466</TotalTime>
  <Words>2576</Words>
  <Application>Microsoft Macintosh PowerPoint</Application>
  <PresentationFormat>On-screen Show (4:3)</PresentationFormat>
  <Paragraphs>322</Paragraphs>
  <Slides>29</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Helvetica</vt:lpstr>
      <vt:lpstr>Office Theme</vt:lpstr>
      <vt:lpstr>Michigan Future Business Index</vt:lpstr>
      <vt:lpstr>Michigan Future Business Index Methodology</vt:lpstr>
      <vt:lpstr>Key Takeaways </vt:lpstr>
      <vt:lpstr>The Past Six Months</vt:lpstr>
      <vt:lpstr>Trending The Indicators: Wages</vt:lpstr>
      <vt:lpstr>Trending The Indicators:  Sales</vt:lpstr>
      <vt:lpstr>Trending The Indicators: Profits</vt:lpstr>
      <vt:lpstr>Trending The Indicators: Number of Employees</vt:lpstr>
      <vt:lpstr>Trending The Indicators: Capital Investments</vt:lpstr>
      <vt:lpstr>Satisfaction with Economy</vt:lpstr>
      <vt:lpstr>Satisfaction with Economy Trends As it Affects Your Business</vt:lpstr>
      <vt:lpstr>Greatest Challenges To Doing Business Acquiring talent falls out of first place.  A majority now says inflation is the top challenge. </vt:lpstr>
      <vt:lpstr>Concern About Inflation Continues To Climb</vt:lpstr>
      <vt:lpstr>Greatest Reasons for Optimism Many Struggling to Find Reasons for Optimism</vt:lpstr>
      <vt:lpstr>Emerging From Covid … How Is Your Business Doing Now?</vt:lpstr>
      <vt:lpstr>Emerging From COVID-19 … Will You Offer Remote Work Options?</vt:lpstr>
      <vt:lpstr>Emerging From COVID-19 … When do you expect to fully recover?</vt:lpstr>
      <vt:lpstr>Sales &amp; Profit Projections  Continue to Decline</vt:lpstr>
      <vt:lpstr>Projected Sales Trends</vt:lpstr>
      <vt:lpstr>Projected Profit Trends</vt:lpstr>
      <vt:lpstr>Talent Demand Remains Strong</vt:lpstr>
      <vt:lpstr>Projected Hiring Trends</vt:lpstr>
      <vt:lpstr>Those Reporting a Lack of Job Applicants Remains at Record Levels</vt:lpstr>
      <vt:lpstr>Wage Inflation Continues  to Set Records</vt:lpstr>
      <vt:lpstr>Projected Wage Trends</vt:lpstr>
      <vt:lpstr>Projected Investments Advertising Investments Up, All Else Down</vt:lpstr>
      <vt:lpstr>Conclusions:</vt:lpstr>
      <vt:lpstr>PowerPoint Presentation</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Michigan Future Business Index</dc:title>
  <dc:subject/>
  <dc:creator/>
  <cp:keywords/>
  <dc:description/>
  <cp:lastModifiedBy>Paul King</cp:lastModifiedBy>
  <cp:revision>237</cp:revision>
  <dcterms:modified xsi:type="dcterms:W3CDTF">2022-06-27T11:44:54Z</dcterms:modified>
  <cp:category/>
</cp:coreProperties>
</file>