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drawings/drawing1.xml" ContentType="application/vnd.openxmlformats-officedocument.drawingml.chartshapes+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1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1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6.xml" ContentType="application/vnd.openxmlformats-officedocument.drawingml.chart+xml"/>
  <Override PartName="/ppt/notesSlides/notesSlide15.xml" ContentType="application/vnd.openxmlformats-officedocument.presentationml.notesSlide+xml"/>
  <Override PartName="/ppt/charts/chart17.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8.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20.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21.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89" r:id="rId4"/>
    <p:sldId id="259" r:id="rId5"/>
    <p:sldId id="260" r:id="rId6"/>
    <p:sldId id="261" r:id="rId7"/>
    <p:sldId id="262" r:id="rId8"/>
    <p:sldId id="263" r:id="rId9"/>
    <p:sldId id="264" r:id="rId10"/>
    <p:sldId id="281" r:id="rId11"/>
    <p:sldId id="266" r:id="rId12"/>
    <p:sldId id="282" r:id="rId13"/>
    <p:sldId id="268" r:id="rId14"/>
    <p:sldId id="297" r:id="rId15"/>
    <p:sldId id="298" r:id="rId16"/>
    <p:sldId id="299" r:id="rId17"/>
    <p:sldId id="300" r:id="rId18"/>
    <p:sldId id="283" r:id="rId19"/>
    <p:sldId id="271" r:id="rId20"/>
    <p:sldId id="270" r:id="rId21"/>
    <p:sldId id="284" r:id="rId22"/>
    <p:sldId id="273" r:id="rId23"/>
    <p:sldId id="274" r:id="rId24"/>
    <p:sldId id="285" r:id="rId25"/>
    <p:sldId id="276" r:id="rId26"/>
    <p:sldId id="277" r:id="rId27"/>
    <p:sldId id="301" r:id="rId28"/>
    <p:sldId id="278" r:id="rId29"/>
    <p:sldId id="286" r:id="rId30"/>
    <p:sldId id="280" r:id="rId3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0"/>
    <p:restoredTop sz="86122"/>
  </p:normalViewPr>
  <p:slideViewPr>
    <p:cSldViewPr snapToGrid="0" snapToObjects="1">
      <p:cViewPr varScale="1">
        <p:scale>
          <a:sx n="105" d="100"/>
          <a:sy n="105" d="100"/>
        </p:scale>
        <p:origin x="22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xml"/><Relationship Id="rId1" Type="http://schemas.microsoft.com/office/2011/relationships/chartStyle" Target="style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2.xml"/><Relationship Id="rId1" Type="http://schemas.microsoft.com/office/2011/relationships/chartStyle" Target="style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3.xml"/><Relationship Id="rId1" Type="http://schemas.microsoft.com/office/2011/relationships/chartStyle" Target="style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4.xml"/><Relationship Id="rId1" Type="http://schemas.microsoft.com/office/2011/relationships/chartStyle" Target="style4.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6.xml"/><Relationship Id="rId1" Type="http://schemas.microsoft.com/office/2011/relationships/chartStyle" Target="style6.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6080400000000001"/>
          <c:y val="0"/>
          <c:w val="0.278391"/>
          <c:h val="0.147587"/>
        </c:manualLayout>
      </c:layout>
      <c:overlay val="1"/>
      <c:spPr>
        <a:noFill/>
        <a:effectLst/>
      </c:spPr>
    </c:title>
    <c:autoTitleDeleted val="0"/>
    <c:plotArea>
      <c:layout>
        <c:manualLayout>
          <c:layoutTarget val="inner"/>
          <c:xMode val="edge"/>
          <c:yMode val="edge"/>
          <c:x val="2.5363799999999999E-2"/>
          <c:y val="0.147587"/>
          <c:w val="0.96637099999999998"/>
          <c:h val="0.63624499999999995"/>
        </c:manualLayout>
      </c:layout>
      <c:lineChart>
        <c:grouping val="standard"/>
        <c:varyColors val="0"/>
        <c:ser>
          <c:idx val="0"/>
          <c:order val="0"/>
          <c:tx>
            <c:strRef>
              <c:f>Sheet1!$B$1</c:f>
              <c:strCache>
                <c:ptCount val="1"/>
                <c:pt idx="0">
                  <c:v>Wages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14</c:v>
                </c:pt>
                <c:pt idx="1">
                  <c:v>15</c:v>
                </c:pt>
                <c:pt idx="2">
                  <c:v>27</c:v>
                </c:pt>
                <c:pt idx="3">
                  <c:v>25</c:v>
                </c:pt>
                <c:pt idx="4">
                  <c:v>30</c:v>
                </c:pt>
                <c:pt idx="5">
                  <c:v>27</c:v>
                </c:pt>
                <c:pt idx="6">
                  <c:v>43</c:v>
                </c:pt>
                <c:pt idx="7">
                  <c:v>40</c:v>
                </c:pt>
                <c:pt idx="8">
                  <c:v>44</c:v>
                </c:pt>
                <c:pt idx="9">
                  <c:v>44</c:v>
                </c:pt>
                <c:pt idx="10">
                  <c:v>42</c:v>
                </c:pt>
                <c:pt idx="11">
                  <c:v>37</c:v>
                </c:pt>
                <c:pt idx="12">
                  <c:v>46</c:v>
                </c:pt>
                <c:pt idx="13">
                  <c:v>36</c:v>
                </c:pt>
                <c:pt idx="14">
                  <c:v>43</c:v>
                </c:pt>
                <c:pt idx="15">
                  <c:v>46</c:v>
                </c:pt>
                <c:pt idx="16">
                  <c:v>53</c:v>
                </c:pt>
                <c:pt idx="17">
                  <c:v>48</c:v>
                </c:pt>
                <c:pt idx="18">
                  <c:v>50</c:v>
                </c:pt>
              </c:numCache>
            </c:numRef>
          </c:val>
          <c:smooth val="0"/>
          <c:extLst>
            <c:ext xmlns:c16="http://schemas.microsoft.com/office/drawing/2014/chart" uri="{C3380CC4-5D6E-409C-BE32-E72D297353CC}">
              <c16:uniqueId val="{00000000-EA89-F740-82A7-1B20C7131B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62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dirty="0">
                <a:solidFill>
                  <a:srgbClr val="595959"/>
                </a:solidFill>
                <a:latin typeface="Calibri"/>
              </a:rPr>
              <a:t>Equip-</a:t>
            </a:r>
          </a:p>
          <a:p>
            <a:pPr>
              <a:defRPr sz="2000" b="1" i="0" u="none" strike="noStrike">
                <a:solidFill>
                  <a:srgbClr val="595959"/>
                </a:solidFill>
                <a:latin typeface="Calibri"/>
              </a:defRPr>
            </a:pPr>
            <a:r>
              <a:rPr lang="en-US" sz="2000" b="1" i="0" u="none" strike="noStrike" dirty="0" err="1">
                <a:solidFill>
                  <a:srgbClr val="595959"/>
                </a:solidFill>
                <a:latin typeface="Calibri"/>
              </a:rPr>
              <a:t>ment</a:t>
            </a:r>
            <a:r>
              <a:rPr lang="en-US" sz="2000" b="1" i="0" u="none" strike="noStrike" dirty="0">
                <a:solidFill>
                  <a:srgbClr val="595959"/>
                </a:solidFill>
                <a:latin typeface="Calibri"/>
              </a:rPr>
              <a:t>/</a:t>
            </a:r>
          </a:p>
          <a:p>
            <a:pPr>
              <a:defRPr sz="2000" b="1" i="0" u="none" strike="noStrike">
                <a:solidFill>
                  <a:srgbClr val="595959"/>
                </a:solidFill>
                <a:latin typeface="Calibri"/>
              </a:defRPr>
            </a:pPr>
            <a:r>
              <a:rPr lang="en-US" sz="2000" b="1" i="0" u="none" strike="noStrike" dirty="0">
                <a:solidFill>
                  <a:srgbClr val="595959"/>
                </a:solidFill>
                <a:latin typeface="Calibri"/>
              </a:rPr>
              <a:t>Facilities</a:t>
            </a:r>
          </a:p>
        </c:rich>
      </c:tx>
      <c:layout>
        <c:manualLayout>
          <c:xMode val="edge"/>
          <c:yMode val="edge"/>
          <c:x val="9.135398500289206E-2"/>
          <c:y val="0.28510070426641937"/>
          <c:w val="0.32699699999999998"/>
          <c:h val="0.102198"/>
        </c:manualLayout>
      </c:layout>
      <c:overlay val="1"/>
      <c:spPr>
        <a:noFill/>
        <a:effectLst/>
      </c:spPr>
    </c:title>
    <c:autoTitleDeleted val="0"/>
    <c:plotArea>
      <c:layout>
        <c:manualLayout>
          <c:layoutTarget val="inner"/>
          <c:xMode val="edge"/>
          <c:yMode val="edge"/>
          <c:x val="5.0000000000000001E-3"/>
          <c:y val="5.0000000000000001E-3"/>
          <c:w val="0.30397000000000002"/>
          <c:h val="0.98750000000000004"/>
        </c:manualLayout>
      </c:layout>
      <c:doughnutChart>
        <c:varyColors val="0"/>
        <c:ser>
          <c:idx val="0"/>
          <c:order val="0"/>
          <c:tx>
            <c:strRef>
              <c:f>Sheet1!$A$2</c:f>
              <c:strCache>
                <c:ptCount val="1"/>
                <c:pt idx="0">
                  <c:v>Investments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4B07-2B46-905B-A19EF5CDCD08}"/>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4B07-2B46-905B-A19EF5CDCD08}"/>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4B07-2B46-905B-A19EF5CDCD08}"/>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4B07-2B46-905B-A19EF5CDCD08}"/>
              </c:ext>
            </c:extLst>
          </c:dPt>
          <c:dLbls>
            <c:dLbl>
              <c:idx val="0"/>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4B07-2B46-905B-A19EF5CDCD08}"/>
                </c:ext>
              </c:extLst>
            </c:dLbl>
            <c:dLbl>
              <c:idx val="1"/>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4B07-2B46-905B-A19EF5CDCD08}"/>
                </c:ext>
              </c:extLst>
            </c:dLbl>
            <c:dLbl>
              <c:idx val="2"/>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4B07-2B46-905B-A19EF5CDCD08}"/>
                </c:ext>
              </c:extLst>
            </c:dLbl>
            <c:dLbl>
              <c:idx val="3"/>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4B07-2B46-905B-A19EF5CDCD08}"/>
                </c:ext>
              </c:extLst>
            </c:dLbl>
            <c:numFmt formatCode="0%" sourceLinked="0"/>
            <c:spPr>
              <a:noFill/>
              <a:ln>
                <a:noFill/>
              </a:ln>
              <a:effectLst/>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Decreased</c:v>
                </c:pt>
                <c:pt idx="3">
                  <c:v>DNA</c:v>
                </c:pt>
              </c:strCache>
            </c:strRef>
          </c:cat>
          <c:val>
            <c:numRef>
              <c:f>Sheet1!$B$2:$E$2</c:f>
              <c:numCache>
                <c:formatCode>General</c:formatCode>
                <c:ptCount val="4"/>
                <c:pt idx="0">
                  <c:v>19</c:v>
                </c:pt>
                <c:pt idx="1">
                  <c:v>38</c:v>
                </c:pt>
                <c:pt idx="2">
                  <c:v>21</c:v>
                </c:pt>
                <c:pt idx="3">
                  <c:v>23</c:v>
                </c:pt>
              </c:numCache>
            </c:numRef>
          </c:val>
          <c:extLst>
            <c:ext xmlns:c16="http://schemas.microsoft.com/office/drawing/2014/chart" uri="{C3380CC4-5D6E-409C-BE32-E72D297353CC}">
              <c16:uniqueId val="{00000008-4B07-2B46-905B-A19EF5CDCD08}"/>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29853200000000002"/>
          <c:y val="0.35759600000000002"/>
          <c:w val="0.70146799999999998"/>
          <c:h val="0.13770099999999999"/>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3.8106599999999997E-2"/>
          <c:y val="4.76836E-2"/>
          <c:w val="0.94777800000000001"/>
          <c:h val="0.76648700000000003"/>
        </c:manualLayout>
      </c:layout>
      <c:lineChart>
        <c:grouping val="standard"/>
        <c:varyColors val="0"/>
        <c:ser>
          <c:idx val="0"/>
          <c:order val="0"/>
          <c:tx>
            <c:strRef>
              <c:f>Sheet1!$B$1</c:f>
              <c:strCache>
                <c:ptCount val="1"/>
                <c:pt idx="0">
                  <c:v>Dissatisfied</c:v>
                </c:pt>
              </c:strCache>
            </c:strRef>
          </c:tx>
          <c:spPr>
            <a:ln w="31750" cap="rnd">
              <a:solidFill>
                <a:srgbClr val="C00000"/>
              </a:solidFill>
              <a:prstDash val="solid"/>
              <a:round/>
            </a:ln>
            <a:effectLst/>
          </c:spPr>
          <c:marker>
            <c:symbol val="circle"/>
            <c:size val="16"/>
            <c:spPr>
              <a:solidFill>
                <a:srgbClr val="C00000"/>
              </a:solidFill>
              <a:ln w="9525" cap="flat">
                <a:solidFill>
                  <a:srgbClr val="C0000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strCache>
            </c:strRef>
          </c:cat>
          <c:val>
            <c:numRef>
              <c:f>Sheet1!$B$2:$B$31</c:f>
              <c:numCache>
                <c:formatCode>General</c:formatCode>
                <c:ptCount val="30"/>
                <c:pt idx="0">
                  <c:v>67</c:v>
                </c:pt>
                <c:pt idx="1">
                  <c:v>69</c:v>
                </c:pt>
                <c:pt idx="2">
                  <c:v>77</c:v>
                </c:pt>
                <c:pt idx="3">
                  <c:v>80</c:v>
                </c:pt>
                <c:pt idx="4">
                  <c:v>78</c:v>
                </c:pt>
                <c:pt idx="5">
                  <c:v>81</c:v>
                </c:pt>
                <c:pt idx="6">
                  <c:v>80</c:v>
                </c:pt>
                <c:pt idx="7">
                  <c:v>82</c:v>
                </c:pt>
                <c:pt idx="8">
                  <c:v>76</c:v>
                </c:pt>
                <c:pt idx="9">
                  <c:v>66</c:v>
                </c:pt>
                <c:pt idx="10">
                  <c:v>71</c:v>
                </c:pt>
                <c:pt idx="11">
                  <c:v>56</c:v>
                </c:pt>
                <c:pt idx="12">
                  <c:v>57</c:v>
                </c:pt>
                <c:pt idx="13">
                  <c:v>44</c:v>
                </c:pt>
                <c:pt idx="14">
                  <c:v>43</c:v>
                </c:pt>
                <c:pt idx="15">
                  <c:v>34</c:v>
                </c:pt>
                <c:pt idx="16">
                  <c:v>29</c:v>
                </c:pt>
                <c:pt idx="17">
                  <c:v>34</c:v>
                </c:pt>
                <c:pt idx="18">
                  <c:v>28</c:v>
                </c:pt>
                <c:pt idx="19">
                  <c:v>32</c:v>
                </c:pt>
                <c:pt idx="20">
                  <c:v>29</c:v>
                </c:pt>
                <c:pt idx="21">
                  <c:v>20</c:v>
                </c:pt>
                <c:pt idx="22">
                  <c:v>21</c:v>
                </c:pt>
                <c:pt idx="23">
                  <c:v>15</c:v>
                </c:pt>
                <c:pt idx="24">
                  <c:v>14</c:v>
                </c:pt>
                <c:pt idx="25">
                  <c:v>19</c:v>
                </c:pt>
                <c:pt idx="26">
                  <c:v>18</c:v>
                </c:pt>
                <c:pt idx="27">
                  <c:v>73</c:v>
                </c:pt>
                <c:pt idx="28">
                  <c:v>55</c:v>
                </c:pt>
                <c:pt idx="29">
                  <c:v>48</c:v>
                </c:pt>
              </c:numCache>
            </c:numRef>
          </c:val>
          <c:smooth val="0"/>
          <c:extLst>
            <c:ext xmlns:c16="http://schemas.microsoft.com/office/drawing/2014/chart" uri="{C3380CC4-5D6E-409C-BE32-E72D297353CC}">
              <c16:uniqueId val="{00000000-38EB-614F-BD67-7954A4843A85}"/>
            </c:ext>
          </c:extLst>
        </c:ser>
        <c:ser>
          <c:idx val="1"/>
          <c:order val="1"/>
          <c:tx>
            <c:strRef>
              <c:f>Sheet1!$C$1</c:f>
              <c:strCache>
                <c:ptCount val="1"/>
                <c:pt idx="0">
                  <c:v>Satisfied</c:v>
                </c:pt>
              </c:strCache>
            </c:strRef>
          </c:tx>
          <c:spPr>
            <a:ln w="31750" cap="rnd">
              <a:solidFill>
                <a:srgbClr val="0070C0"/>
              </a:solidFill>
              <a:prstDash val="solid"/>
              <a:round/>
            </a:ln>
            <a:effectLst/>
          </c:spPr>
          <c:marker>
            <c:symbol val="circle"/>
            <c:size val="16"/>
            <c:spPr>
              <a:solidFill>
                <a:srgbClr val="0070C0"/>
              </a:solidFill>
              <a:ln w="9525" cap="flat">
                <a:solidFill>
                  <a:srgbClr val="0070C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strCache>
            </c:strRef>
          </c:cat>
          <c:val>
            <c:numRef>
              <c:f>Sheet1!$C$2:$C$31</c:f>
              <c:numCache>
                <c:formatCode>General</c:formatCode>
                <c:ptCount val="30"/>
                <c:pt idx="0">
                  <c:v>31</c:v>
                </c:pt>
                <c:pt idx="1">
                  <c:v>29</c:v>
                </c:pt>
                <c:pt idx="2">
                  <c:v>19</c:v>
                </c:pt>
                <c:pt idx="3">
                  <c:v>18</c:v>
                </c:pt>
                <c:pt idx="4">
                  <c:v>20</c:v>
                </c:pt>
                <c:pt idx="5">
                  <c:v>18</c:v>
                </c:pt>
                <c:pt idx="6">
                  <c:v>18</c:v>
                </c:pt>
                <c:pt idx="7">
                  <c:v>17</c:v>
                </c:pt>
                <c:pt idx="8">
                  <c:v>22</c:v>
                </c:pt>
                <c:pt idx="9">
                  <c:v>32</c:v>
                </c:pt>
                <c:pt idx="10">
                  <c:v>27</c:v>
                </c:pt>
                <c:pt idx="11">
                  <c:v>43</c:v>
                </c:pt>
                <c:pt idx="12">
                  <c:v>41</c:v>
                </c:pt>
                <c:pt idx="13">
                  <c:v>54</c:v>
                </c:pt>
                <c:pt idx="14">
                  <c:v>55</c:v>
                </c:pt>
                <c:pt idx="15">
                  <c:v>62</c:v>
                </c:pt>
                <c:pt idx="16">
                  <c:v>69</c:v>
                </c:pt>
                <c:pt idx="17">
                  <c:v>66</c:v>
                </c:pt>
                <c:pt idx="18">
                  <c:v>70</c:v>
                </c:pt>
                <c:pt idx="19">
                  <c:v>66</c:v>
                </c:pt>
                <c:pt idx="20">
                  <c:v>67</c:v>
                </c:pt>
                <c:pt idx="21">
                  <c:v>79</c:v>
                </c:pt>
                <c:pt idx="22">
                  <c:v>76</c:v>
                </c:pt>
                <c:pt idx="23">
                  <c:v>82</c:v>
                </c:pt>
                <c:pt idx="24">
                  <c:v>84</c:v>
                </c:pt>
                <c:pt idx="25">
                  <c:v>81</c:v>
                </c:pt>
                <c:pt idx="26">
                  <c:v>82</c:v>
                </c:pt>
                <c:pt idx="27">
                  <c:v>11</c:v>
                </c:pt>
                <c:pt idx="28">
                  <c:v>29</c:v>
                </c:pt>
                <c:pt idx="29">
                  <c:v>52</c:v>
                </c:pt>
              </c:numCache>
            </c:numRef>
          </c:val>
          <c:smooth val="0"/>
          <c:extLst>
            <c:ext xmlns:c16="http://schemas.microsoft.com/office/drawing/2014/chart" uri="{C3380CC4-5D6E-409C-BE32-E72D297353CC}">
              <c16:uniqueId val="{00000001-38EB-614F-BD67-7954A4843A85}"/>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378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22.5"/>
        <c:minorUnit val="11.25"/>
      </c:valAx>
      <c:spPr>
        <a:noFill/>
        <a:ln w="12700" cap="flat">
          <a:noFill/>
          <a:miter lim="400000"/>
        </a:ln>
        <a:effectLst/>
      </c:spPr>
    </c:plotArea>
    <c:legend>
      <c:legendPos val="r"/>
      <c:layout>
        <c:manualLayout>
          <c:xMode val="edge"/>
          <c:yMode val="edge"/>
          <c:x val="5.8562667227512646E-2"/>
          <c:y val="0.29657384238731632"/>
          <c:w val="0.357709"/>
          <c:h val="0.16209000000000001"/>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87510996720981E-2"/>
          <c:y val="3.6406604181579573E-2"/>
          <c:w val="0.92014222122857914"/>
          <c:h val="0.86739301852183248"/>
        </c:manualLayout>
      </c:layout>
      <c:lineChart>
        <c:grouping val="standard"/>
        <c:varyColors val="0"/>
        <c:ser>
          <c:idx val="0"/>
          <c:order val="0"/>
          <c:tx>
            <c:strRef>
              <c:f>Sheet1!$B$1</c:f>
              <c:strCache>
                <c:ptCount val="1"/>
                <c:pt idx="0">
                  <c:v>Pretty good/Excellent</c:v>
                </c:pt>
              </c:strCache>
            </c:strRef>
          </c:tx>
          <c:spPr>
            <a:ln w="47625" cap="rnd">
              <a:solidFill>
                <a:schemeClr val="accent1"/>
              </a:solidFill>
              <a:round/>
            </a:ln>
            <a:effectLst/>
          </c:spPr>
          <c:marker>
            <c:symbol val="circle"/>
            <c:size val="5"/>
            <c:spPr>
              <a:solidFill>
                <a:schemeClr val="accent1"/>
              </a:solidFill>
              <a:ln w="47625" cap="rnd">
                <a:solidFill>
                  <a:schemeClr val="accent1"/>
                </a:solidFill>
              </a:ln>
              <a:effectLst/>
            </c:spPr>
          </c:marker>
          <c:dLbls>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95-7B48-A489-6F36F6E707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Before COVID-19</c:v>
                </c:pt>
                <c:pt idx="1">
                  <c:v>Last May</c:v>
                </c:pt>
                <c:pt idx="2">
                  <c:v>Last November</c:v>
                </c:pt>
                <c:pt idx="3">
                  <c:v>Now</c:v>
                </c:pt>
              </c:strCache>
            </c:strRef>
          </c:cat>
          <c:val>
            <c:numRef>
              <c:f>Sheet1!$B$2:$B$5</c:f>
              <c:numCache>
                <c:formatCode>0%</c:formatCode>
                <c:ptCount val="4"/>
                <c:pt idx="0">
                  <c:v>0.81</c:v>
                </c:pt>
                <c:pt idx="1">
                  <c:v>0.08</c:v>
                </c:pt>
                <c:pt idx="2">
                  <c:v>0.27</c:v>
                </c:pt>
                <c:pt idx="3">
                  <c:v>0.42</c:v>
                </c:pt>
              </c:numCache>
            </c:numRef>
          </c:val>
          <c:smooth val="0"/>
          <c:extLst>
            <c:ext xmlns:c16="http://schemas.microsoft.com/office/drawing/2014/chart" uri="{C3380CC4-5D6E-409C-BE32-E72D297353CC}">
              <c16:uniqueId val="{00000000-51D2-3C42-86AD-D664D440B612}"/>
            </c:ext>
          </c:extLst>
        </c:ser>
        <c:ser>
          <c:idx val="1"/>
          <c:order val="1"/>
          <c:tx>
            <c:strRef>
              <c:f>Sheet1!$C$1</c:f>
              <c:strCache>
                <c:ptCount val="1"/>
                <c:pt idx="0">
                  <c:v>Not so good/Poor</c:v>
                </c:pt>
              </c:strCache>
            </c:strRef>
          </c:tx>
          <c:spPr>
            <a:ln w="47625" cap="rnd">
              <a:solidFill>
                <a:schemeClr val="accent2"/>
              </a:solidFill>
              <a:round/>
            </a:ln>
            <a:effectLst/>
          </c:spPr>
          <c:marker>
            <c:symbol val="circle"/>
            <c:size val="5"/>
            <c:spPr>
              <a:solidFill>
                <a:schemeClr val="accent2"/>
              </a:solidFill>
              <a:ln w="47625" cap="rnd">
                <a:solidFill>
                  <a:schemeClr val="accent2"/>
                </a:solidFill>
              </a:ln>
              <a:effectLst/>
            </c:spPr>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1D2-3C42-86AD-D664D440B612}"/>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95-7B48-A489-6F36F6E707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Before COVID-19</c:v>
                </c:pt>
                <c:pt idx="1">
                  <c:v>Last May</c:v>
                </c:pt>
                <c:pt idx="2">
                  <c:v>Last November</c:v>
                </c:pt>
                <c:pt idx="3">
                  <c:v>Now</c:v>
                </c:pt>
              </c:strCache>
            </c:strRef>
          </c:cat>
          <c:val>
            <c:numRef>
              <c:f>Sheet1!$C$2:$C$5</c:f>
              <c:numCache>
                <c:formatCode>0%</c:formatCode>
                <c:ptCount val="4"/>
                <c:pt idx="0">
                  <c:v>0.04</c:v>
                </c:pt>
                <c:pt idx="1">
                  <c:v>0.77</c:v>
                </c:pt>
                <c:pt idx="2">
                  <c:v>0.5</c:v>
                </c:pt>
                <c:pt idx="3">
                  <c:v>0.27</c:v>
                </c:pt>
              </c:numCache>
            </c:numRef>
          </c:val>
          <c:smooth val="0"/>
          <c:extLst>
            <c:ext xmlns:c16="http://schemas.microsoft.com/office/drawing/2014/chart" uri="{C3380CC4-5D6E-409C-BE32-E72D297353CC}">
              <c16:uniqueId val="{00000001-51D2-3C42-86AD-D664D440B612}"/>
            </c:ext>
          </c:extLst>
        </c:ser>
        <c:ser>
          <c:idx val="2"/>
          <c:order val="2"/>
          <c:tx>
            <c:strRef>
              <c:f>Sheet1!$D$1</c:f>
              <c:strCache>
                <c:ptCount val="1"/>
                <c:pt idx="0">
                  <c:v>Just Okay/Surviving</c:v>
                </c:pt>
              </c:strCache>
            </c:strRef>
          </c:tx>
          <c:spPr>
            <a:ln w="47625" cap="rnd">
              <a:solidFill>
                <a:schemeClr val="accent3"/>
              </a:solidFill>
              <a:round/>
            </a:ln>
            <a:effectLst/>
          </c:spPr>
          <c:marker>
            <c:symbol val="circle"/>
            <c:size val="5"/>
            <c:spPr>
              <a:solidFill>
                <a:schemeClr val="accent3"/>
              </a:solidFill>
              <a:ln w="47625" cap="rnd">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95-7B48-A489-6F36F6E707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Before COVID-19</c:v>
                </c:pt>
                <c:pt idx="1">
                  <c:v>Last May</c:v>
                </c:pt>
                <c:pt idx="2">
                  <c:v>Last November</c:v>
                </c:pt>
                <c:pt idx="3">
                  <c:v>Now</c:v>
                </c:pt>
              </c:strCache>
            </c:strRef>
          </c:cat>
          <c:val>
            <c:numRef>
              <c:f>Sheet1!$D$2:$D$5</c:f>
              <c:numCache>
                <c:formatCode>0%</c:formatCode>
                <c:ptCount val="4"/>
                <c:pt idx="0">
                  <c:v>0.15</c:v>
                </c:pt>
                <c:pt idx="1">
                  <c:v>0.16</c:v>
                </c:pt>
                <c:pt idx="2">
                  <c:v>0.24</c:v>
                </c:pt>
                <c:pt idx="3">
                  <c:v>0.31</c:v>
                </c:pt>
              </c:numCache>
            </c:numRef>
          </c:val>
          <c:smooth val="0"/>
          <c:extLst>
            <c:ext xmlns:c16="http://schemas.microsoft.com/office/drawing/2014/chart" uri="{C3380CC4-5D6E-409C-BE32-E72D297353CC}">
              <c16:uniqueId val="{00000003-51D2-3C42-86AD-D664D440B612}"/>
            </c:ext>
          </c:extLst>
        </c:ser>
        <c:dLbls>
          <c:showLegendKey val="0"/>
          <c:showVal val="1"/>
          <c:showCatName val="0"/>
          <c:showSerName val="0"/>
          <c:showPercent val="0"/>
          <c:showBubbleSize val="0"/>
        </c:dLbls>
        <c:marker val="1"/>
        <c:smooth val="0"/>
        <c:axId val="1183092607"/>
        <c:axId val="1233610159"/>
      </c:lineChart>
      <c:catAx>
        <c:axId val="118309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233610159"/>
        <c:crosses val="autoZero"/>
        <c:auto val="1"/>
        <c:lblAlgn val="ctr"/>
        <c:lblOffset val="100"/>
        <c:noMultiLvlLbl val="0"/>
      </c:catAx>
      <c:valAx>
        <c:axId val="1233610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spPr>
        <a:noFill/>
        <a:ln>
          <a:noFill/>
        </a:ln>
        <a:effectLst/>
      </c:spPr>
    </c:plotArea>
    <c:legend>
      <c:legendPos val="b"/>
      <c:layout>
        <c:manualLayout>
          <c:xMode val="edge"/>
          <c:yMode val="edge"/>
          <c:x val="0.11774477701194552"/>
          <c:y val="4.0217318360773087E-2"/>
          <c:w val="0.76451044597610884"/>
          <c:h val="7.4957871033166312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87510996720981E-2"/>
          <c:y val="3.6406604181579573E-2"/>
          <c:w val="0.90427195345387923"/>
          <c:h val="0.86739301852183248"/>
        </c:manualLayout>
      </c:layout>
      <c:barChart>
        <c:barDir val="col"/>
        <c:grouping val="stacked"/>
        <c:varyColors val="0"/>
        <c:ser>
          <c:idx val="0"/>
          <c:order val="0"/>
          <c:tx>
            <c:strRef>
              <c:f>Sheet1!$B$1</c:f>
              <c:strCache>
                <c:ptCount val="1"/>
                <c:pt idx="0">
                  <c:v>Absolutely</c:v>
                </c:pt>
              </c:strCache>
            </c:strRef>
          </c:tx>
          <c:spPr>
            <a:solidFill>
              <a:schemeClr val="accent1"/>
            </a:solidFill>
            <a:ln w="47625">
              <a:noFill/>
            </a:ln>
            <a:effectLst/>
          </c:spPr>
          <c:invertIfNegative val="0"/>
          <c:dPt>
            <c:idx val="2"/>
            <c:invertIfNegative val="0"/>
            <c:bubble3D val="0"/>
            <c:spPr>
              <a:solidFill>
                <a:schemeClr val="accent3"/>
              </a:solidFill>
              <a:ln w="47625">
                <a:noFill/>
              </a:ln>
              <a:effectLst/>
            </c:spPr>
            <c:extLst>
              <c:ext xmlns:c16="http://schemas.microsoft.com/office/drawing/2014/chart" uri="{C3380CC4-5D6E-409C-BE32-E72D297353CC}">
                <c16:uniqueId val="{00000000-5F95-7B48-A489-6F36F6E7077D}"/>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Sheet1!$B$2:$B$4</c:f>
              <c:numCache>
                <c:formatCode>0%</c:formatCode>
                <c:ptCount val="3"/>
                <c:pt idx="0">
                  <c:v>0.2</c:v>
                </c:pt>
                <c:pt idx="1">
                  <c:v>0.28999999999999998</c:v>
                </c:pt>
                <c:pt idx="2">
                  <c:v>0.13</c:v>
                </c:pt>
              </c:numCache>
            </c:numRef>
          </c:val>
          <c:extLst>
            <c:ext xmlns:c16="http://schemas.microsoft.com/office/drawing/2014/chart" uri="{C3380CC4-5D6E-409C-BE32-E72D297353CC}">
              <c16:uniqueId val="{00000000-51D2-3C42-86AD-D664D440B612}"/>
            </c:ext>
          </c:extLst>
        </c:ser>
        <c:ser>
          <c:idx val="1"/>
          <c:order val="1"/>
          <c:tx>
            <c:strRef>
              <c:f>Sheet1!$C$1</c:f>
              <c:strCache>
                <c:ptCount val="1"/>
                <c:pt idx="0">
                  <c:v>Probably</c:v>
                </c:pt>
              </c:strCache>
            </c:strRef>
          </c:tx>
          <c:spPr>
            <a:solidFill>
              <a:schemeClr val="accent2"/>
            </a:solidFill>
            <a:ln w="47625">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0850-F64E-A581-C5BCC93A764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Sheet1!$C$2:$C$4</c:f>
              <c:numCache>
                <c:formatCode>0%</c:formatCode>
                <c:ptCount val="3"/>
                <c:pt idx="0">
                  <c:v>0.21</c:v>
                </c:pt>
                <c:pt idx="1">
                  <c:v>0.17</c:v>
                </c:pt>
              </c:numCache>
            </c:numRef>
          </c:val>
          <c:extLst>
            <c:ext xmlns:c16="http://schemas.microsoft.com/office/drawing/2014/chart" uri="{C3380CC4-5D6E-409C-BE32-E72D297353CC}">
              <c16:uniqueId val="{00000001-51D2-3C42-86AD-D664D440B612}"/>
            </c:ext>
          </c:extLst>
        </c:ser>
        <c:dLbls>
          <c:showLegendKey val="0"/>
          <c:showVal val="1"/>
          <c:showCatName val="0"/>
          <c:showSerName val="0"/>
          <c:showPercent val="0"/>
          <c:showBubbleSize val="0"/>
        </c:dLbls>
        <c:gapWidth val="219"/>
        <c:overlap val="100"/>
        <c:axId val="1183092607"/>
        <c:axId val="1233610159"/>
      </c:barChart>
      <c:catAx>
        <c:axId val="118309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233610159"/>
        <c:crosses val="autoZero"/>
        <c:auto val="1"/>
        <c:lblAlgn val="ctr"/>
        <c:lblOffset val="100"/>
        <c:noMultiLvlLbl val="0"/>
      </c:catAx>
      <c:valAx>
        <c:axId val="1233610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spPr>
        <a:noFill/>
        <a:ln>
          <a:noFill/>
        </a:ln>
        <a:effectLst/>
      </c:spPr>
    </c:plotArea>
    <c:legend>
      <c:legendPos val="b"/>
      <c:layout>
        <c:manualLayout>
          <c:xMode val="edge"/>
          <c:yMode val="edge"/>
          <c:x val="0.22162289335543583"/>
          <c:y val="0.89069023307393602"/>
          <c:w val="0.27686039980805721"/>
          <c:h val="7.670570098693803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87510996720981E-2"/>
          <c:y val="3.6406604181579573E-2"/>
          <c:w val="0.90427195345387923"/>
          <c:h val="0.86739301852183248"/>
        </c:manualLayout>
      </c:layout>
      <c:barChart>
        <c:barDir val="col"/>
        <c:grouping val="stacked"/>
        <c:varyColors val="0"/>
        <c:ser>
          <c:idx val="0"/>
          <c:order val="0"/>
          <c:tx>
            <c:strRef>
              <c:f>Sheet1!$B$1</c:f>
              <c:strCache>
                <c:ptCount val="1"/>
                <c:pt idx="0">
                  <c:v>Absolutely</c:v>
                </c:pt>
              </c:strCache>
            </c:strRef>
          </c:tx>
          <c:spPr>
            <a:solidFill>
              <a:schemeClr val="accent1"/>
            </a:solidFill>
            <a:ln w="47625">
              <a:noFill/>
            </a:ln>
            <a:effectLst/>
          </c:spPr>
          <c:invertIfNegative val="0"/>
          <c:dPt>
            <c:idx val="2"/>
            <c:invertIfNegative val="0"/>
            <c:bubble3D val="0"/>
            <c:spPr>
              <a:solidFill>
                <a:schemeClr val="accent3"/>
              </a:solidFill>
              <a:ln w="47625">
                <a:noFill/>
              </a:ln>
              <a:effectLst/>
            </c:spPr>
            <c:extLst>
              <c:ext xmlns:c16="http://schemas.microsoft.com/office/drawing/2014/chart" uri="{C3380CC4-5D6E-409C-BE32-E72D297353CC}">
                <c16:uniqueId val="{00000000-5F95-7B48-A489-6F36F6E7077D}"/>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Sheet1!$B$2:$B$4</c:f>
              <c:numCache>
                <c:formatCode>0%</c:formatCode>
                <c:ptCount val="3"/>
                <c:pt idx="0">
                  <c:v>0.12</c:v>
                </c:pt>
                <c:pt idx="1">
                  <c:v>0.42</c:v>
                </c:pt>
                <c:pt idx="2">
                  <c:v>0.18</c:v>
                </c:pt>
              </c:numCache>
            </c:numRef>
          </c:val>
          <c:extLst>
            <c:ext xmlns:c16="http://schemas.microsoft.com/office/drawing/2014/chart" uri="{C3380CC4-5D6E-409C-BE32-E72D297353CC}">
              <c16:uniqueId val="{00000000-51D2-3C42-86AD-D664D440B612}"/>
            </c:ext>
          </c:extLst>
        </c:ser>
        <c:ser>
          <c:idx val="1"/>
          <c:order val="1"/>
          <c:tx>
            <c:strRef>
              <c:f>Sheet1!$C$1</c:f>
              <c:strCache>
                <c:ptCount val="1"/>
                <c:pt idx="0">
                  <c:v>Probably</c:v>
                </c:pt>
              </c:strCache>
            </c:strRef>
          </c:tx>
          <c:spPr>
            <a:solidFill>
              <a:schemeClr val="accent2"/>
            </a:solidFill>
            <a:ln w="47625">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0850-F64E-A581-C5BCC93A764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Sheet1!$C$2:$C$4</c:f>
              <c:numCache>
                <c:formatCode>0%</c:formatCode>
                <c:ptCount val="3"/>
                <c:pt idx="0">
                  <c:v>0.06</c:v>
                </c:pt>
                <c:pt idx="1">
                  <c:v>0.22</c:v>
                </c:pt>
              </c:numCache>
            </c:numRef>
          </c:val>
          <c:extLst>
            <c:ext xmlns:c16="http://schemas.microsoft.com/office/drawing/2014/chart" uri="{C3380CC4-5D6E-409C-BE32-E72D297353CC}">
              <c16:uniqueId val="{00000001-51D2-3C42-86AD-D664D440B612}"/>
            </c:ext>
          </c:extLst>
        </c:ser>
        <c:dLbls>
          <c:showLegendKey val="0"/>
          <c:showVal val="1"/>
          <c:showCatName val="0"/>
          <c:showSerName val="0"/>
          <c:showPercent val="0"/>
          <c:showBubbleSize val="0"/>
        </c:dLbls>
        <c:gapWidth val="219"/>
        <c:overlap val="100"/>
        <c:axId val="1183092607"/>
        <c:axId val="1233610159"/>
      </c:barChart>
      <c:catAx>
        <c:axId val="118309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233610159"/>
        <c:crosses val="autoZero"/>
        <c:auto val="1"/>
        <c:lblAlgn val="ctr"/>
        <c:lblOffset val="100"/>
        <c:noMultiLvlLbl val="0"/>
      </c:catAx>
      <c:valAx>
        <c:axId val="1233610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spPr>
        <a:noFill/>
        <a:ln>
          <a:noFill/>
        </a:ln>
        <a:effectLst/>
      </c:spPr>
    </c:plotArea>
    <c:legend>
      <c:legendPos val="b"/>
      <c:layout>
        <c:manualLayout>
          <c:xMode val="edge"/>
          <c:yMode val="edge"/>
          <c:x val="0.21296638366014495"/>
          <c:y val="0.89479570650683593"/>
          <c:w val="0.27686039980805721"/>
          <c:h val="6.648646531123908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27770901040417"/>
          <c:y val="9.0962441314553985E-3"/>
          <c:w val="0.48274469067405357"/>
          <c:h val="1"/>
        </c:manualLayout>
      </c:layout>
      <c:pieChart>
        <c:varyColors val="1"/>
        <c:ser>
          <c:idx val="0"/>
          <c:order val="0"/>
          <c:tx>
            <c:strRef>
              <c:f>Sheet1!$B$1</c:f>
              <c:strCache>
                <c:ptCount val="1"/>
                <c:pt idx="0">
                  <c:v>Column1</c:v>
                </c:pt>
              </c:strCache>
            </c:strRef>
          </c:tx>
          <c:spPr>
            <a:ln w="47625"/>
          </c:spPr>
          <c:dPt>
            <c:idx val="0"/>
            <c:bubble3D val="0"/>
            <c:spPr>
              <a:solidFill>
                <a:schemeClr val="accent1"/>
              </a:solidFill>
              <a:ln w="47625">
                <a:noFill/>
              </a:ln>
              <a:effectLst/>
            </c:spPr>
            <c:extLst>
              <c:ext xmlns:c16="http://schemas.microsoft.com/office/drawing/2014/chart" uri="{C3380CC4-5D6E-409C-BE32-E72D297353CC}">
                <c16:uniqueId val="{00000000-AA0F-554C-8C9A-761B170D06B6}"/>
              </c:ext>
            </c:extLst>
          </c:dPt>
          <c:dPt>
            <c:idx val="1"/>
            <c:bubble3D val="0"/>
            <c:spPr>
              <a:solidFill>
                <a:schemeClr val="accent2"/>
              </a:solidFill>
              <a:ln w="47625">
                <a:noFill/>
              </a:ln>
              <a:effectLst/>
            </c:spPr>
            <c:extLst>
              <c:ext xmlns:c16="http://schemas.microsoft.com/office/drawing/2014/chart" uri="{C3380CC4-5D6E-409C-BE32-E72D297353CC}">
                <c16:uniqueId val="{00000003-5F95-7B48-A489-6F36F6E7077D}"/>
              </c:ext>
            </c:extLst>
          </c:dPt>
          <c:dPt>
            <c:idx val="2"/>
            <c:bubble3D val="0"/>
            <c:spPr>
              <a:solidFill>
                <a:schemeClr val="accent3"/>
              </a:solidFill>
              <a:ln w="47625">
                <a:noFill/>
              </a:ln>
              <a:effectLst/>
            </c:spPr>
            <c:extLst>
              <c:ext xmlns:c16="http://schemas.microsoft.com/office/drawing/2014/chart" uri="{C3380CC4-5D6E-409C-BE32-E72D297353CC}">
                <c16:uniqueId val="{00000000-5F95-7B48-A489-6F36F6E7077D}"/>
              </c:ext>
            </c:extLst>
          </c:dPt>
          <c:dPt>
            <c:idx val="3"/>
            <c:bubble3D val="0"/>
            <c:spPr>
              <a:solidFill>
                <a:schemeClr val="accent4"/>
              </a:solidFill>
              <a:ln w="47625">
                <a:noFill/>
              </a:ln>
              <a:effectLst/>
            </c:spPr>
            <c:extLst>
              <c:ext xmlns:c16="http://schemas.microsoft.com/office/drawing/2014/chart" uri="{C3380CC4-5D6E-409C-BE32-E72D297353CC}">
                <c16:uniqueId val="{00000007-DF20-5144-B708-9B34DFE9D267}"/>
              </c:ext>
            </c:extLst>
          </c:dPt>
          <c:dPt>
            <c:idx val="4"/>
            <c:bubble3D val="0"/>
            <c:spPr>
              <a:solidFill>
                <a:schemeClr val="accent5"/>
              </a:solidFill>
              <a:ln w="47625">
                <a:noFill/>
              </a:ln>
              <a:effectLst/>
            </c:spPr>
            <c:extLst>
              <c:ext xmlns:c16="http://schemas.microsoft.com/office/drawing/2014/chart" uri="{C3380CC4-5D6E-409C-BE32-E72D297353CC}">
                <c16:uniqueId val="{00000009-DF20-5144-B708-9B34DFE9D267}"/>
              </c:ext>
            </c:extLst>
          </c:dPt>
          <c:dPt>
            <c:idx val="5"/>
            <c:bubble3D val="0"/>
            <c:spPr>
              <a:solidFill>
                <a:schemeClr val="accent6"/>
              </a:solidFill>
              <a:ln w="47625">
                <a:noFill/>
              </a:ln>
              <a:effectLst/>
            </c:spPr>
            <c:extLst>
              <c:ext xmlns:c16="http://schemas.microsoft.com/office/drawing/2014/chart" uri="{C3380CC4-5D6E-409C-BE32-E72D297353CC}">
                <c16:uniqueId val="{0000000B-DF20-5144-B708-9B34DFE9D267}"/>
              </c:ext>
            </c:extLst>
          </c:dPt>
          <c:dPt>
            <c:idx val="6"/>
            <c:bubble3D val="0"/>
            <c:spPr>
              <a:solidFill>
                <a:schemeClr val="accent1">
                  <a:lumMod val="60000"/>
                </a:schemeClr>
              </a:solidFill>
              <a:ln w="47625">
                <a:noFill/>
              </a:ln>
              <a:effectLst/>
            </c:spPr>
            <c:extLst>
              <c:ext xmlns:c16="http://schemas.microsoft.com/office/drawing/2014/chart" uri="{C3380CC4-5D6E-409C-BE32-E72D297353CC}">
                <c16:uniqueId val="{0000000D-DF20-5144-B708-9B34DFE9D267}"/>
              </c:ext>
            </c:extLst>
          </c:dPt>
          <c:dPt>
            <c:idx val="7"/>
            <c:bubble3D val="0"/>
            <c:spPr>
              <a:solidFill>
                <a:schemeClr val="accent2">
                  <a:lumMod val="60000"/>
                </a:schemeClr>
              </a:solidFill>
              <a:ln w="47625">
                <a:noFill/>
              </a:ln>
              <a:effectLst/>
            </c:spPr>
            <c:extLst>
              <c:ext xmlns:c16="http://schemas.microsoft.com/office/drawing/2014/chart" uri="{C3380CC4-5D6E-409C-BE32-E72D297353CC}">
                <c16:uniqueId val="{0000000F-DF20-5144-B708-9B34DFE9D267}"/>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Already Fully Recovered</c:v>
                </c:pt>
                <c:pt idx="1">
                  <c:v>By Q4 2021</c:v>
                </c:pt>
                <c:pt idx="2">
                  <c:v>By Q1 2022</c:v>
                </c:pt>
                <c:pt idx="3">
                  <c:v>By Q2 2022</c:v>
                </c:pt>
                <c:pt idx="4">
                  <c:v>By Q3 2022</c:v>
                </c:pt>
                <c:pt idx="5">
                  <c:v>By Q4 2022</c:v>
                </c:pt>
                <c:pt idx="6">
                  <c:v>2023 or later</c:v>
                </c:pt>
                <c:pt idx="7">
                  <c:v>Not Sure I Will Ever Recover</c:v>
                </c:pt>
              </c:strCache>
            </c:strRef>
          </c:cat>
          <c:val>
            <c:numRef>
              <c:f>Sheet1!$B$2:$B$9</c:f>
              <c:numCache>
                <c:formatCode>0%</c:formatCode>
                <c:ptCount val="8"/>
                <c:pt idx="0">
                  <c:v>0.24</c:v>
                </c:pt>
                <c:pt idx="1">
                  <c:v>0.14000000000000001</c:v>
                </c:pt>
                <c:pt idx="2">
                  <c:v>0.13</c:v>
                </c:pt>
                <c:pt idx="3">
                  <c:v>0.13</c:v>
                </c:pt>
                <c:pt idx="4">
                  <c:v>7.0000000000000007E-2</c:v>
                </c:pt>
                <c:pt idx="5">
                  <c:v>0.06</c:v>
                </c:pt>
                <c:pt idx="6">
                  <c:v>7.0000000000000007E-2</c:v>
                </c:pt>
                <c:pt idx="7">
                  <c:v>0.17</c:v>
                </c:pt>
              </c:numCache>
            </c:numRef>
          </c:val>
          <c:extLst>
            <c:ext xmlns:c16="http://schemas.microsoft.com/office/drawing/2014/chart" uri="{C3380CC4-5D6E-409C-BE32-E72D297353CC}">
              <c16:uniqueId val="{00000000-51D2-3C42-86AD-D664D440B61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0496306555863339E-2"/>
          <c:y val="0.21899398358655875"/>
          <c:w val="0.34200074886761039"/>
          <c:h val="0.61094968073020739"/>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200" b="1" i="0" u="none" strike="noStrike">
                <a:solidFill>
                  <a:srgbClr val="404040"/>
                </a:solidFill>
                <a:latin typeface="Calibri"/>
              </a:defRPr>
            </a:pPr>
            <a:r>
              <a:rPr lang="en-US" sz="2200" b="1" i="0" u="none" strike="noStrike">
                <a:solidFill>
                  <a:srgbClr val="404040"/>
                </a:solidFill>
                <a:latin typeface="Calibri"/>
              </a:rPr>
              <a:t>Over The Next Six Months ...</a:t>
            </a:r>
          </a:p>
        </c:rich>
      </c:tx>
      <c:layout>
        <c:manualLayout>
          <c:xMode val="edge"/>
          <c:yMode val="edge"/>
          <c:x val="0.28754600000000002"/>
          <c:y val="0"/>
          <c:w val="0.42490899999999998"/>
          <c:h val="0.11960899999999999"/>
        </c:manualLayout>
      </c:layout>
      <c:overlay val="1"/>
      <c:spPr>
        <a:noFill/>
        <a:effectLst/>
      </c:spPr>
    </c:title>
    <c:autoTitleDeleted val="0"/>
    <c:plotArea>
      <c:layout>
        <c:manualLayout>
          <c:layoutTarget val="inner"/>
          <c:xMode val="edge"/>
          <c:yMode val="edge"/>
          <c:x val="1.54666E-2"/>
          <c:y val="0.11960899999999999"/>
          <c:w val="0.97953299999999999"/>
          <c:h val="0.70226299999999997"/>
        </c:manualLayout>
      </c:layout>
      <c:lineChart>
        <c:grouping val="standard"/>
        <c:varyColors val="0"/>
        <c:ser>
          <c:idx val="0"/>
          <c:order val="0"/>
          <c:tx>
            <c:strRef>
              <c:f>Sheet1!$B$1</c:f>
              <c:strCache>
                <c:ptCount val="1"/>
                <c:pt idx="0">
                  <c:v>Increase</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43</c:v>
                </c:pt>
                <c:pt idx="1">
                  <c:v>39</c:v>
                </c:pt>
                <c:pt idx="2">
                  <c:v>44</c:v>
                </c:pt>
                <c:pt idx="3">
                  <c:v>42</c:v>
                </c:pt>
                <c:pt idx="4">
                  <c:v>50</c:v>
                </c:pt>
                <c:pt idx="5">
                  <c:v>48</c:v>
                </c:pt>
                <c:pt idx="6">
                  <c:v>62</c:v>
                </c:pt>
                <c:pt idx="7">
                  <c:v>61</c:v>
                </c:pt>
                <c:pt idx="8">
                  <c:v>66</c:v>
                </c:pt>
                <c:pt idx="9">
                  <c:v>63</c:v>
                </c:pt>
                <c:pt idx="10">
                  <c:v>60</c:v>
                </c:pt>
                <c:pt idx="11">
                  <c:v>62</c:v>
                </c:pt>
                <c:pt idx="12">
                  <c:v>61</c:v>
                </c:pt>
                <c:pt idx="13">
                  <c:v>57</c:v>
                </c:pt>
                <c:pt idx="14">
                  <c:v>68</c:v>
                </c:pt>
                <c:pt idx="15">
                  <c:v>58</c:v>
                </c:pt>
                <c:pt idx="16">
                  <c:v>59</c:v>
                </c:pt>
                <c:pt idx="17">
                  <c:v>60</c:v>
                </c:pt>
                <c:pt idx="18">
                  <c:v>57</c:v>
                </c:pt>
              </c:numCache>
            </c:numRef>
          </c:val>
          <c:smooth val="0"/>
          <c:extLst>
            <c:ext xmlns:c16="http://schemas.microsoft.com/office/drawing/2014/chart" uri="{C3380CC4-5D6E-409C-BE32-E72D297353CC}">
              <c16:uniqueId val="{00000000-61A2-EE48-993F-5BE07F4EDA3F}"/>
            </c:ext>
          </c:extLst>
        </c:ser>
        <c:ser>
          <c:idx val="1"/>
          <c:order val="1"/>
          <c:tx>
            <c:strRef>
              <c:f>Sheet1!$C$1</c:f>
              <c:strCache>
                <c:ptCount val="1"/>
                <c:pt idx="0">
                  <c:v>Decrease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Sheet1!$C$2:$C$20</c:f>
              <c:numCache>
                <c:formatCode>General</c:formatCode>
                <c:ptCount val="19"/>
                <c:pt idx="0">
                  <c:v>9</c:v>
                </c:pt>
                <c:pt idx="1">
                  <c:v>16</c:v>
                </c:pt>
                <c:pt idx="2">
                  <c:v>10</c:v>
                </c:pt>
                <c:pt idx="3">
                  <c:v>11</c:v>
                </c:pt>
                <c:pt idx="4">
                  <c:v>6</c:v>
                </c:pt>
                <c:pt idx="5">
                  <c:v>7</c:v>
                </c:pt>
                <c:pt idx="6">
                  <c:v>3</c:v>
                </c:pt>
                <c:pt idx="7">
                  <c:v>5</c:v>
                </c:pt>
                <c:pt idx="8">
                  <c:v>5</c:v>
                </c:pt>
                <c:pt idx="9">
                  <c:v>5</c:v>
                </c:pt>
                <c:pt idx="10">
                  <c:v>4</c:v>
                </c:pt>
                <c:pt idx="11">
                  <c:v>6</c:v>
                </c:pt>
                <c:pt idx="12">
                  <c:v>5</c:v>
                </c:pt>
                <c:pt idx="13">
                  <c:v>8</c:v>
                </c:pt>
                <c:pt idx="14">
                  <c:v>3</c:v>
                </c:pt>
                <c:pt idx="15">
                  <c:v>7</c:v>
                </c:pt>
                <c:pt idx="16">
                  <c:v>7</c:v>
                </c:pt>
                <c:pt idx="17">
                  <c:v>6</c:v>
                </c:pt>
                <c:pt idx="18">
                  <c:v>11</c:v>
                </c:pt>
              </c:numCache>
            </c:numRef>
          </c:val>
          <c:smooth val="0"/>
          <c:extLst>
            <c:ext xmlns:c16="http://schemas.microsoft.com/office/drawing/2014/chart" uri="{C3380CC4-5D6E-409C-BE32-E72D297353CC}">
              <c16:uniqueId val="{00000001-61A2-EE48-993F-5BE07F4EDA3F}"/>
            </c:ext>
          </c:extLst>
        </c:ser>
        <c:ser>
          <c:idx val="2"/>
          <c:order val="2"/>
          <c:tx>
            <c:strRef>
              <c:f>Sheet1!$D$1</c:f>
              <c:strCache>
                <c:ptCount val="1"/>
                <c:pt idx="0">
                  <c:v>No Change</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Sheet1!$D$2:$D$20</c:f>
              <c:numCache>
                <c:formatCode>General</c:formatCode>
                <c:ptCount val="19"/>
                <c:pt idx="0">
                  <c:v>40</c:v>
                </c:pt>
                <c:pt idx="1">
                  <c:v>40</c:v>
                </c:pt>
                <c:pt idx="2">
                  <c:v>38</c:v>
                </c:pt>
                <c:pt idx="3">
                  <c:v>40</c:v>
                </c:pt>
                <c:pt idx="4">
                  <c:v>35</c:v>
                </c:pt>
                <c:pt idx="5">
                  <c:v>37</c:v>
                </c:pt>
                <c:pt idx="6">
                  <c:v>29</c:v>
                </c:pt>
                <c:pt idx="7">
                  <c:v>29</c:v>
                </c:pt>
                <c:pt idx="8">
                  <c:v>25</c:v>
                </c:pt>
                <c:pt idx="9">
                  <c:v>26</c:v>
                </c:pt>
                <c:pt idx="10">
                  <c:v>30</c:v>
                </c:pt>
                <c:pt idx="11">
                  <c:v>26</c:v>
                </c:pt>
                <c:pt idx="12">
                  <c:v>32</c:v>
                </c:pt>
                <c:pt idx="13">
                  <c:v>37</c:v>
                </c:pt>
                <c:pt idx="14">
                  <c:v>26</c:v>
                </c:pt>
                <c:pt idx="15">
                  <c:v>31</c:v>
                </c:pt>
                <c:pt idx="16">
                  <c:v>33</c:v>
                </c:pt>
                <c:pt idx="17">
                  <c:v>32</c:v>
                </c:pt>
                <c:pt idx="18">
                  <c:v>28</c:v>
                </c:pt>
              </c:numCache>
            </c:numRef>
          </c:val>
          <c:smooth val="0"/>
          <c:extLst>
            <c:ext xmlns:c16="http://schemas.microsoft.com/office/drawing/2014/chart" uri="{C3380CC4-5D6E-409C-BE32-E72D297353CC}">
              <c16:uniqueId val="{00000002-61A2-EE48-993F-5BE07F4EDA3F}"/>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390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7.5"/>
        <c:minorUnit val="8.75"/>
      </c:valAx>
      <c:spPr>
        <a:noFill/>
        <a:ln w="12700" cap="flat">
          <a:noFill/>
          <a:miter lim="400000"/>
        </a:ln>
        <a:effectLst/>
      </c:spPr>
    </c:plotArea>
    <c:legend>
      <c:legendPos val="r"/>
      <c:layout>
        <c:manualLayout>
          <c:xMode val="edge"/>
          <c:yMode val="edge"/>
          <c:x val="0.33793947407541236"/>
          <c:y val="0.42091369838992582"/>
          <c:w val="0.55971300000000002"/>
          <c:h val="9.0499999999999997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200" b="1" i="0" u="none" strike="noStrike">
                <a:solidFill>
                  <a:srgbClr val="404040"/>
                </a:solidFill>
                <a:latin typeface="Calibri"/>
              </a:defRPr>
            </a:pPr>
            <a:r>
              <a:rPr lang="en-US" sz="2200" b="1" i="0" u="none" strike="noStrike">
                <a:solidFill>
                  <a:srgbClr val="404040"/>
                </a:solidFill>
                <a:latin typeface="Calibri"/>
              </a:rPr>
              <a:t>Over The Next Six Months ...</a:t>
            </a:r>
          </a:p>
        </c:rich>
      </c:tx>
      <c:layout>
        <c:manualLayout>
          <c:xMode val="edge"/>
          <c:yMode val="edge"/>
          <c:x val="0.29059499999999999"/>
          <c:y val="0"/>
          <c:w val="0.41881000000000002"/>
          <c:h val="0.11951100000000001"/>
        </c:manualLayout>
      </c:layout>
      <c:overlay val="1"/>
      <c:spPr>
        <a:noFill/>
        <a:effectLst/>
      </c:spPr>
    </c:title>
    <c:autoTitleDeleted val="0"/>
    <c:plotArea>
      <c:layout>
        <c:manualLayout>
          <c:layoutTarget val="inner"/>
          <c:xMode val="edge"/>
          <c:yMode val="edge"/>
          <c:x val="1.5244600000000001E-2"/>
          <c:y val="0.11951100000000001"/>
          <c:w val="0.97975500000000004"/>
          <c:h val="0.70249499999999998"/>
        </c:manualLayout>
      </c:layout>
      <c:lineChart>
        <c:grouping val="standard"/>
        <c:varyColors val="0"/>
        <c:ser>
          <c:idx val="0"/>
          <c:order val="0"/>
          <c:tx>
            <c:strRef>
              <c:f>Sheet1!$B$1</c:f>
              <c:strCache>
                <c:ptCount val="1"/>
                <c:pt idx="0">
                  <c:v>Increase</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38</c:v>
                </c:pt>
                <c:pt idx="1">
                  <c:v>30</c:v>
                </c:pt>
                <c:pt idx="2">
                  <c:v>39</c:v>
                </c:pt>
                <c:pt idx="3">
                  <c:v>32</c:v>
                </c:pt>
                <c:pt idx="4">
                  <c:v>40</c:v>
                </c:pt>
                <c:pt idx="5">
                  <c:v>36</c:v>
                </c:pt>
                <c:pt idx="6">
                  <c:v>50</c:v>
                </c:pt>
                <c:pt idx="7">
                  <c:v>50</c:v>
                </c:pt>
                <c:pt idx="8">
                  <c:v>56</c:v>
                </c:pt>
                <c:pt idx="9">
                  <c:v>54</c:v>
                </c:pt>
                <c:pt idx="10">
                  <c:v>54</c:v>
                </c:pt>
                <c:pt idx="11">
                  <c:v>53</c:v>
                </c:pt>
                <c:pt idx="12">
                  <c:v>56</c:v>
                </c:pt>
                <c:pt idx="13">
                  <c:v>53</c:v>
                </c:pt>
                <c:pt idx="14">
                  <c:v>58</c:v>
                </c:pt>
                <c:pt idx="15">
                  <c:v>49</c:v>
                </c:pt>
                <c:pt idx="16">
                  <c:v>49</c:v>
                </c:pt>
                <c:pt idx="17">
                  <c:v>52</c:v>
                </c:pt>
                <c:pt idx="18">
                  <c:v>44</c:v>
                </c:pt>
              </c:numCache>
            </c:numRef>
          </c:val>
          <c:smooth val="0"/>
          <c:extLst>
            <c:ext xmlns:c16="http://schemas.microsoft.com/office/drawing/2014/chart" uri="{C3380CC4-5D6E-409C-BE32-E72D297353CC}">
              <c16:uniqueId val="{00000000-618D-8D45-85AE-141478A98E0F}"/>
            </c:ext>
          </c:extLst>
        </c:ser>
        <c:ser>
          <c:idx val="1"/>
          <c:order val="1"/>
          <c:tx>
            <c:strRef>
              <c:f>Sheet1!$C$1</c:f>
              <c:strCache>
                <c:ptCount val="1"/>
                <c:pt idx="0">
                  <c:v>Decrease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Sheet1!$C$2:$C$20</c:f>
              <c:numCache>
                <c:formatCode>General</c:formatCode>
                <c:ptCount val="19"/>
                <c:pt idx="0">
                  <c:v>17</c:v>
                </c:pt>
                <c:pt idx="1">
                  <c:v>21</c:v>
                </c:pt>
                <c:pt idx="2">
                  <c:v>15</c:v>
                </c:pt>
                <c:pt idx="3">
                  <c:v>20</c:v>
                </c:pt>
                <c:pt idx="4">
                  <c:v>16</c:v>
                </c:pt>
                <c:pt idx="5">
                  <c:v>16</c:v>
                </c:pt>
                <c:pt idx="6">
                  <c:v>9</c:v>
                </c:pt>
                <c:pt idx="7">
                  <c:v>10</c:v>
                </c:pt>
                <c:pt idx="8">
                  <c:v>8</c:v>
                </c:pt>
                <c:pt idx="9">
                  <c:v>8</c:v>
                </c:pt>
                <c:pt idx="10">
                  <c:v>7</c:v>
                </c:pt>
                <c:pt idx="11">
                  <c:v>9</c:v>
                </c:pt>
                <c:pt idx="12">
                  <c:v>8</c:v>
                </c:pt>
                <c:pt idx="13">
                  <c:v>8</c:v>
                </c:pt>
                <c:pt idx="14">
                  <c:v>7</c:v>
                </c:pt>
                <c:pt idx="15">
                  <c:v>11</c:v>
                </c:pt>
                <c:pt idx="16">
                  <c:v>10</c:v>
                </c:pt>
                <c:pt idx="17">
                  <c:v>11</c:v>
                </c:pt>
                <c:pt idx="18">
                  <c:v>20</c:v>
                </c:pt>
              </c:numCache>
            </c:numRef>
          </c:val>
          <c:smooth val="0"/>
          <c:extLst>
            <c:ext xmlns:c16="http://schemas.microsoft.com/office/drawing/2014/chart" uri="{C3380CC4-5D6E-409C-BE32-E72D297353CC}">
              <c16:uniqueId val="{00000001-618D-8D45-85AE-141478A98E0F}"/>
            </c:ext>
          </c:extLst>
        </c:ser>
        <c:ser>
          <c:idx val="2"/>
          <c:order val="2"/>
          <c:tx>
            <c:strRef>
              <c:f>Sheet1!$D$1</c:f>
              <c:strCache>
                <c:ptCount val="1"/>
                <c:pt idx="0">
                  <c:v>No Change</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Sheet1!$D$2:$D$20</c:f>
              <c:numCache>
                <c:formatCode>General</c:formatCode>
                <c:ptCount val="19"/>
                <c:pt idx="0">
                  <c:v>40</c:v>
                </c:pt>
                <c:pt idx="1">
                  <c:v>45</c:v>
                </c:pt>
                <c:pt idx="2">
                  <c:v>40</c:v>
                </c:pt>
                <c:pt idx="3">
                  <c:v>43</c:v>
                </c:pt>
                <c:pt idx="4">
                  <c:v>37</c:v>
                </c:pt>
                <c:pt idx="5">
                  <c:v>41</c:v>
                </c:pt>
                <c:pt idx="6">
                  <c:v>35</c:v>
                </c:pt>
                <c:pt idx="7">
                  <c:v>34</c:v>
                </c:pt>
                <c:pt idx="8">
                  <c:v>32</c:v>
                </c:pt>
                <c:pt idx="9">
                  <c:v>32</c:v>
                </c:pt>
                <c:pt idx="10">
                  <c:v>34</c:v>
                </c:pt>
                <c:pt idx="11">
                  <c:v>32</c:v>
                </c:pt>
                <c:pt idx="12">
                  <c:v>33</c:v>
                </c:pt>
                <c:pt idx="13">
                  <c:v>37</c:v>
                </c:pt>
                <c:pt idx="14">
                  <c:v>31</c:v>
                </c:pt>
                <c:pt idx="15">
                  <c:v>36</c:v>
                </c:pt>
                <c:pt idx="16">
                  <c:v>39</c:v>
                </c:pt>
                <c:pt idx="17">
                  <c:v>35</c:v>
                </c:pt>
                <c:pt idx="18">
                  <c:v>33</c:v>
                </c:pt>
              </c:numCache>
            </c:numRef>
          </c:val>
          <c:smooth val="0"/>
          <c:extLst>
            <c:ext xmlns:c16="http://schemas.microsoft.com/office/drawing/2014/chart" uri="{C3380CC4-5D6E-409C-BE32-E72D297353CC}">
              <c16:uniqueId val="{00000002-618D-8D45-85AE-141478A98E0F}"/>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408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legend>
      <c:legendPos val="r"/>
      <c:layout>
        <c:manualLayout>
          <c:xMode val="edge"/>
          <c:yMode val="edge"/>
          <c:x val="0.37047541710221848"/>
          <c:y val="0.26127049800153657"/>
          <c:w val="0.54963399999999996"/>
          <c:h val="9.0446600000000002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1.5399299999999999E-2"/>
          <c:y val="4.59759E-2"/>
          <c:w val="0.97102500000000003"/>
          <c:h val="0.77440200000000003"/>
        </c:manualLayout>
      </c:layout>
      <c:lineChart>
        <c:grouping val="standard"/>
        <c:varyColors val="0"/>
        <c:ser>
          <c:idx val="0"/>
          <c:order val="0"/>
          <c:tx>
            <c:strRef>
              <c:f>Sheet1!$B$1</c:f>
              <c:strCache>
                <c:ptCount val="1"/>
                <c:pt idx="0">
                  <c:v>Lay-off</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strCache>
            </c:strRef>
          </c:cat>
          <c:val>
            <c:numRef>
              <c:f>Sheet1!$B$2:$B$29</c:f>
              <c:numCache>
                <c:formatCode>General</c:formatCode>
                <c:ptCount val="28"/>
                <c:pt idx="0">
                  <c:v>14</c:v>
                </c:pt>
                <c:pt idx="1">
                  <c:v>14</c:v>
                </c:pt>
                <c:pt idx="2">
                  <c:v>16</c:v>
                </c:pt>
                <c:pt idx="3">
                  <c:v>17</c:v>
                </c:pt>
                <c:pt idx="4">
                  <c:v>10</c:v>
                </c:pt>
                <c:pt idx="5">
                  <c:v>11</c:v>
                </c:pt>
                <c:pt idx="6">
                  <c:v>10</c:v>
                </c:pt>
                <c:pt idx="7">
                  <c:v>10</c:v>
                </c:pt>
                <c:pt idx="8">
                  <c:v>9</c:v>
                </c:pt>
                <c:pt idx="9">
                  <c:v>7</c:v>
                </c:pt>
                <c:pt idx="10">
                  <c:v>10</c:v>
                </c:pt>
                <c:pt idx="11">
                  <c:v>9</c:v>
                </c:pt>
                <c:pt idx="12">
                  <c:v>10</c:v>
                </c:pt>
                <c:pt idx="13">
                  <c:v>8</c:v>
                </c:pt>
                <c:pt idx="14">
                  <c:v>8</c:v>
                </c:pt>
                <c:pt idx="15">
                  <c:v>6</c:v>
                </c:pt>
                <c:pt idx="16">
                  <c:v>5</c:v>
                </c:pt>
                <c:pt idx="17">
                  <c:v>4</c:v>
                </c:pt>
                <c:pt idx="18">
                  <c:v>4</c:v>
                </c:pt>
                <c:pt idx="19">
                  <c:v>4</c:v>
                </c:pt>
                <c:pt idx="20">
                  <c:v>4</c:v>
                </c:pt>
                <c:pt idx="21">
                  <c:v>4</c:v>
                </c:pt>
                <c:pt idx="22">
                  <c:v>6</c:v>
                </c:pt>
                <c:pt idx="23">
                  <c:v>3</c:v>
                </c:pt>
                <c:pt idx="24">
                  <c:v>4</c:v>
                </c:pt>
                <c:pt idx="25">
                  <c:v>3</c:v>
                </c:pt>
                <c:pt idx="26">
                  <c:v>4</c:v>
                </c:pt>
                <c:pt idx="27">
                  <c:v>5</c:v>
                </c:pt>
              </c:numCache>
            </c:numRef>
          </c:val>
          <c:smooth val="0"/>
          <c:extLst>
            <c:ext xmlns:c16="http://schemas.microsoft.com/office/drawing/2014/chart" uri="{C3380CC4-5D6E-409C-BE32-E72D297353CC}">
              <c16:uniqueId val="{00000000-044F-3740-936C-B815E60F5F70}"/>
            </c:ext>
          </c:extLst>
        </c:ser>
        <c:ser>
          <c:idx val="1"/>
          <c:order val="1"/>
          <c:tx>
            <c:strRef>
              <c:f>Sheet1!$C$1</c:f>
              <c:strCache>
                <c:ptCount val="1"/>
                <c:pt idx="0">
                  <c:v>Hire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strCache>
            </c:strRef>
          </c:cat>
          <c:val>
            <c:numRef>
              <c:f>Sheet1!$C$2:$C$29</c:f>
              <c:numCache>
                <c:formatCode>General</c:formatCode>
                <c:ptCount val="28"/>
                <c:pt idx="0">
                  <c:v>18</c:v>
                </c:pt>
                <c:pt idx="1">
                  <c:v>16</c:v>
                </c:pt>
                <c:pt idx="2">
                  <c:v>11</c:v>
                </c:pt>
                <c:pt idx="3">
                  <c:v>13</c:v>
                </c:pt>
                <c:pt idx="4">
                  <c:v>19</c:v>
                </c:pt>
                <c:pt idx="5">
                  <c:v>12</c:v>
                </c:pt>
                <c:pt idx="6">
                  <c:v>14</c:v>
                </c:pt>
                <c:pt idx="7">
                  <c:v>12</c:v>
                </c:pt>
                <c:pt idx="8">
                  <c:v>13</c:v>
                </c:pt>
                <c:pt idx="9">
                  <c:v>16</c:v>
                </c:pt>
                <c:pt idx="10">
                  <c:v>15</c:v>
                </c:pt>
                <c:pt idx="11">
                  <c:v>26</c:v>
                </c:pt>
                <c:pt idx="12">
                  <c:v>24</c:v>
                </c:pt>
                <c:pt idx="13">
                  <c:v>30</c:v>
                </c:pt>
                <c:pt idx="14">
                  <c:v>29</c:v>
                </c:pt>
                <c:pt idx="15">
                  <c:v>37</c:v>
                </c:pt>
                <c:pt idx="16">
                  <c:v>33</c:v>
                </c:pt>
                <c:pt idx="17">
                  <c:v>37</c:v>
                </c:pt>
                <c:pt idx="18">
                  <c:v>40</c:v>
                </c:pt>
                <c:pt idx="19">
                  <c:v>34</c:v>
                </c:pt>
                <c:pt idx="20">
                  <c:v>39</c:v>
                </c:pt>
                <c:pt idx="21">
                  <c:v>34</c:v>
                </c:pt>
                <c:pt idx="22">
                  <c:v>31</c:v>
                </c:pt>
                <c:pt idx="23">
                  <c:v>36</c:v>
                </c:pt>
                <c:pt idx="24">
                  <c:v>41</c:v>
                </c:pt>
                <c:pt idx="25">
                  <c:v>34</c:v>
                </c:pt>
                <c:pt idx="26">
                  <c:v>38</c:v>
                </c:pt>
                <c:pt idx="27">
                  <c:v>46</c:v>
                </c:pt>
              </c:numCache>
            </c:numRef>
          </c:val>
          <c:smooth val="0"/>
          <c:extLst>
            <c:ext xmlns:c16="http://schemas.microsoft.com/office/drawing/2014/chart" uri="{C3380CC4-5D6E-409C-BE32-E72D297353CC}">
              <c16:uniqueId val="{00000001-044F-3740-936C-B815E60F5F70}"/>
            </c:ext>
          </c:extLst>
        </c:ser>
        <c:ser>
          <c:idx val="2"/>
          <c:order val="2"/>
          <c:tx>
            <c:strRef>
              <c:f>Sheet1!$D$1</c:f>
              <c:strCache>
                <c:ptCount val="1"/>
                <c:pt idx="0">
                  <c:v>Maintain</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strCache>
            </c:strRef>
          </c:cat>
          <c:val>
            <c:numRef>
              <c:f>Sheet1!$D$2:$D$29</c:f>
              <c:numCache>
                <c:formatCode>General</c:formatCode>
                <c:ptCount val="28"/>
                <c:pt idx="0">
                  <c:v>65</c:v>
                </c:pt>
                <c:pt idx="1">
                  <c:v>68</c:v>
                </c:pt>
                <c:pt idx="2">
                  <c:v>68</c:v>
                </c:pt>
                <c:pt idx="3">
                  <c:v>68</c:v>
                </c:pt>
                <c:pt idx="4">
                  <c:v>69</c:v>
                </c:pt>
                <c:pt idx="5">
                  <c:v>61</c:v>
                </c:pt>
                <c:pt idx="6">
                  <c:v>71</c:v>
                </c:pt>
                <c:pt idx="7">
                  <c:v>74</c:v>
                </c:pt>
                <c:pt idx="8">
                  <c:v>73</c:v>
                </c:pt>
                <c:pt idx="9">
                  <c:v>74</c:v>
                </c:pt>
                <c:pt idx="10">
                  <c:v>70</c:v>
                </c:pt>
                <c:pt idx="11">
                  <c:v>59</c:v>
                </c:pt>
                <c:pt idx="12">
                  <c:v>58</c:v>
                </c:pt>
                <c:pt idx="13">
                  <c:v>56</c:v>
                </c:pt>
                <c:pt idx="14">
                  <c:v>56</c:v>
                </c:pt>
                <c:pt idx="15">
                  <c:v>54</c:v>
                </c:pt>
                <c:pt idx="16">
                  <c:v>58</c:v>
                </c:pt>
                <c:pt idx="17">
                  <c:v>53</c:v>
                </c:pt>
                <c:pt idx="18">
                  <c:v>50</c:v>
                </c:pt>
                <c:pt idx="19">
                  <c:v>57</c:v>
                </c:pt>
                <c:pt idx="20">
                  <c:v>55</c:v>
                </c:pt>
                <c:pt idx="21">
                  <c:v>60</c:v>
                </c:pt>
                <c:pt idx="22">
                  <c:v>60</c:v>
                </c:pt>
                <c:pt idx="23">
                  <c:v>57</c:v>
                </c:pt>
                <c:pt idx="24">
                  <c:v>53</c:v>
                </c:pt>
                <c:pt idx="25">
                  <c:v>60</c:v>
                </c:pt>
                <c:pt idx="26">
                  <c:v>57</c:v>
                </c:pt>
                <c:pt idx="27">
                  <c:v>44</c:v>
                </c:pt>
              </c:numCache>
            </c:numRef>
          </c:val>
          <c:smooth val="0"/>
          <c:extLst>
            <c:ext xmlns:c16="http://schemas.microsoft.com/office/drawing/2014/chart" uri="{C3380CC4-5D6E-409C-BE32-E72D297353CC}">
              <c16:uniqueId val="{00000002-044F-3740-936C-B815E60F5F70}"/>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5400000" vert="horz"/>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ax val="75"/>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8.75"/>
        <c:minorUnit val="9.375"/>
      </c:valAx>
      <c:spPr>
        <a:noFill/>
        <a:ln w="12700" cap="flat">
          <a:noFill/>
          <a:miter lim="400000"/>
        </a:ln>
        <a:effectLst/>
      </c:spPr>
    </c:plotArea>
    <c:legend>
      <c:legendPos val="r"/>
      <c:layout>
        <c:manualLayout>
          <c:xMode val="edge"/>
          <c:yMode val="edge"/>
          <c:x val="6.7259900000000003E-3"/>
          <c:y val="0.32102999999999998"/>
          <c:w val="0.49893900000000002"/>
          <c:h val="9.1090400000000002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1.5416300000000001E-2"/>
          <c:y val="4.4115500000000002E-2"/>
          <c:w val="0.97326800000000002"/>
          <c:h val="0.77627699999999999"/>
        </c:manualLayout>
      </c:layout>
      <c:lineChart>
        <c:grouping val="standard"/>
        <c:varyColors val="0"/>
        <c:ser>
          <c:idx val="0"/>
          <c:order val="0"/>
          <c:tx>
            <c:strRef>
              <c:f>Sheet1!$B$1</c:f>
              <c:strCache>
                <c:ptCount val="1"/>
                <c:pt idx="0">
                  <c:v>Not Increasing Wages</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strCache>
            </c:strRef>
          </c:cat>
          <c:val>
            <c:numRef>
              <c:f>Sheet1!$B$2:$B$29</c:f>
              <c:numCache>
                <c:formatCode>General</c:formatCode>
                <c:ptCount val="28"/>
                <c:pt idx="0">
                  <c:v>68</c:v>
                </c:pt>
                <c:pt idx="1">
                  <c:v>65</c:v>
                </c:pt>
                <c:pt idx="2">
                  <c:v>63</c:v>
                </c:pt>
                <c:pt idx="3">
                  <c:v>72</c:v>
                </c:pt>
                <c:pt idx="4">
                  <c:v>69</c:v>
                </c:pt>
                <c:pt idx="5">
                  <c:v>70</c:v>
                </c:pt>
                <c:pt idx="6">
                  <c:v>78</c:v>
                </c:pt>
                <c:pt idx="7">
                  <c:v>76</c:v>
                </c:pt>
                <c:pt idx="8">
                  <c:v>78</c:v>
                </c:pt>
                <c:pt idx="9">
                  <c:v>75</c:v>
                </c:pt>
                <c:pt idx="10">
                  <c:v>73</c:v>
                </c:pt>
                <c:pt idx="11">
                  <c:v>67</c:v>
                </c:pt>
                <c:pt idx="12">
                  <c:v>68</c:v>
                </c:pt>
                <c:pt idx="13">
                  <c:v>67</c:v>
                </c:pt>
                <c:pt idx="14">
                  <c:v>62</c:v>
                </c:pt>
                <c:pt idx="15">
                  <c:v>63</c:v>
                </c:pt>
                <c:pt idx="16">
                  <c:v>55</c:v>
                </c:pt>
                <c:pt idx="17">
                  <c:v>58</c:v>
                </c:pt>
                <c:pt idx="18">
                  <c:v>52</c:v>
                </c:pt>
                <c:pt idx="19">
                  <c:v>62</c:v>
                </c:pt>
                <c:pt idx="20">
                  <c:v>52</c:v>
                </c:pt>
                <c:pt idx="21">
                  <c:v>53</c:v>
                </c:pt>
                <c:pt idx="22">
                  <c:v>53</c:v>
                </c:pt>
                <c:pt idx="23">
                  <c:v>53</c:v>
                </c:pt>
                <c:pt idx="24">
                  <c:v>51</c:v>
                </c:pt>
                <c:pt idx="25">
                  <c:v>58</c:v>
                </c:pt>
                <c:pt idx="26">
                  <c:v>49</c:v>
                </c:pt>
                <c:pt idx="27">
                  <c:v>53</c:v>
                </c:pt>
              </c:numCache>
            </c:numRef>
          </c:val>
          <c:smooth val="0"/>
          <c:extLst>
            <c:ext xmlns:c16="http://schemas.microsoft.com/office/drawing/2014/chart" uri="{C3380CC4-5D6E-409C-BE32-E72D297353CC}">
              <c16:uniqueId val="{00000000-0B93-8F45-B833-22CB1D30EDD6}"/>
            </c:ext>
          </c:extLst>
        </c:ser>
        <c:ser>
          <c:idx val="1"/>
          <c:order val="1"/>
          <c:tx>
            <c:strRef>
              <c:f>Sheet1!$C$1</c:f>
              <c:strCache>
                <c:ptCount val="1"/>
                <c:pt idx="0">
                  <c:v>Increasing Wages</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strCache>
            </c:strRef>
          </c:cat>
          <c:val>
            <c:numRef>
              <c:f>Sheet1!$C$2:$C$29</c:f>
              <c:numCache>
                <c:formatCode>General</c:formatCode>
                <c:ptCount val="28"/>
                <c:pt idx="0">
                  <c:v>20</c:v>
                </c:pt>
                <c:pt idx="1">
                  <c:v>30</c:v>
                </c:pt>
                <c:pt idx="2">
                  <c:v>28</c:v>
                </c:pt>
                <c:pt idx="3">
                  <c:v>22</c:v>
                </c:pt>
                <c:pt idx="4">
                  <c:v>24</c:v>
                </c:pt>
                <c:pt idx="5">
                  <c:v>20</c:v>
                </c:pt>
                <c:pt idx="6">
                  <c:v>13</c:v>
                </c:pt>
                <c:pt idx="7">
                  <c:v>17</c:v>
                </c:pt>
                <c:pt idx="8">
                  <c:v>14</c:v>
                </c:pt>
                <c:pt idx="9">
                  <c:v>20</c:v>
                </c:pt>
                <c:pt idx="10">
                  <c:v>18</c:v>
                </c:pt>
                <c:pt idx="11">
                  <c:v>24</c:v>
                </c:pt>
                <c:pt idx="12">
                  <c:v>26</c:v>
                </c:pt>
                <c:pt idx="13">
                  <c:v>28</c:v>
                </c:pt>
                <c:pt idx="14">
                  <c:v>32</c:v>
                </c:pt>
                <c:pt idx="15">
                  <c:v>34</c:v>
                </c:pt>
                <c:pt idx="16">
                  <c:v>38</c:v>
                </c:pt>
                <c:pt idx="17">
                  <c:v>35</c:v>
                </c:pt>
                <c:pt idx="18">
                  <c:v>42</c:v>
                </c:pt>
                <c:pt idx="19">
                  <c:v>34</c:v>
                </c:pt>
                <c:pt idx="20">
                  <c:v>40</c:v>
                </c:pt>
                <c:pt idx="21">
                  <c:v>40</c:v>
                </c:pt>
                <c:pt idx="22">
                  <c:v>35</c:v>
                </c:pt>
                <c:pt idx="23">
                  <c:v>38</c:v>
                </c:pt>
                <c:pt idx="24">
                  <c:v>45</c:v>
                </c:pt>
                <c:pt idx="25">
                  <c:v>35</c:v>
                </c:pt>
                <c:pt idx="26">
                  <c:v>46</c:v>
                </c:pt>
                <c:pt idx="27">
                  <c:v>41</c:v>
                </c:pt>
              </c:numCache>
            </c:numRef>
          </c:val>
          <c:smooth val="0"/>
          <c:extLst>
            <c:ext xmlns:c16="http://schemas.microsoft.com/office/drawing/2014/chart" uri="{C3380CC4-5D6E-409C-BE32-E72D297353CC}">
              <c16:uniqueId val="{00000001-0B93-8F45-B833-22CB1D30EDD6}"/>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5400000" vert="horz"/>
          <a:lstStyle/>
          <a:p>
            <a:pPr>
              <a:defRPr sz="13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midCat"/>
        <c:majorUnit val="20"/>
        <c:minorUnit val="10"/>
      </c:valAx>
      <c:spPr>
        <a:noFill/>
        <a:ln w="12700" cap="flat">
          <a:noFill/>
          <a:miter lim="400000"/>
        </a:ln>
        <a:effectLst/>
      </c:spPr>
    </c:plotArea>
    <c:legend>
      <c:legendPos val="r"/>
      <c:layout>
        <c:manualLayout>
          <c:xMode val="edge"/>
          <c:yMode val="edge"/>
          <c:x val="2.6226132172929944E-2"/>
          <c:y val="0.40096706625306983"/>
          <c:w val="0.62373400000000001"/>
          <c:h val="9.2643699999999995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Wages</a:t>
            </a:r>
          </a:p>
        </c:rich>
      </c:tx>
      <c:layout>
        <c:manualLayout>
          <c:xMode val="edge"/>
          <c:yMode val="edge"/>
          <c:x val="0.17289299999999999"/>
          <c:y val="0.43955699999999998"/>
          <c:w val="8.2171300000000003E-2"/>
          <c:h val="6.0443499999999997E-2"/>
        </c:manualLayout>
      </c:layout>
      <c:overlay val="1"/>
      <c:spPr>
        <a:noFill/>
        <a:effectLst/>
      </c:spPr>
    </c:title>
    <c:autoTitleDeleted val="0"/>
    <c:plotArea>
      <c:layout>
        <c:manualLayout>
          <c:layoutTarget val="inner"/>
          <c:xMode val="edge"/>
          <c:yMode val="edge"/>
          <c:x val="8.4143800000000005E-2"/>
          <c:y val="0.19661699999999999"/>
          <c:w val="0.25967000000000001"/>
          <c:h val="0.59426500000000004"/>
        </c:manualLayout>
      </c:layout>
      <c:doughnutChart>
        <c:varyColors val="0"/>
        <c:ser>
          <c:idx val="0"/>
          <c:order val="0"/>
          <c:tx>
            <c:strRef>
              <c:f>Sheet1!$A$2</c:f>
              <c:strCache>
                <c:ptCount val="1"/>
                <c:pt idx="0">
                  <c:v>Wages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FC99-EB41-8567-8C9430E01849}"/>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FC99-EB41-8567-8C9430E01849}"/>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FC99-EB41-8567-8C9430E01849}"/>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FC99-EB41-8567-8C9430E01849}"/>
              </c:ext>
            </c:extLst>
          </c:dPt>
          <c:dLbls>
            <c:dLbl>
              <c:idx val="0"/>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FC99-EB41-8567-8C9430E01849}"/>
                </c:ext>
              </c:extLst>
            </c:dLbl>
            <c:dLbl>
              <c:idx val="1"/>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FC99-EB41-8567-8C9430E01849}"/>
                </c:ext>
              </c:extLst>
            </c:dLbl>
            <c:dLbl>
              <c:idx val="2"/>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FC99-EB41-8567-8C9430E01849}"/>
                </c:ext>
              </c:extLst>
            </c:dLbl>
            <c:dLbl>
              <c:idx val="3"/>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FC99-EB41-8567-8C9430E01849}"/>
                </c:ext>
              </c:extLst>
            </c:dLbl>
            <c:numFmt formatCode="0%" sourceLinked="0"/>
            <c:spPr>
              <a:noFill/>
              <a:ln>
                <a:noFill/>
              </a:ln>
              <a:effectLst/>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50</c:v>
                </c:pt>
                <c:pt idx="1">
                  <c:v>38</c:v>
                </c:pt>
                <c:pt idx="2">
                  <c:v>8</c:v>
                </c:pt>
                <c:pt idx="3">
                  <c:v>4</c:v>
                </c:pt>
              </c:numCache>
            </c:numRef>
          </c:val>
          <c:extLst>
            <c:ext xmlns:c16="http://schemas.microsoft.com/office/drawing/2014/chart" uri="{C3380CC4-5D6E-409C-BE32-E72D297353CC}">
              <c16:uniqueId val="{00000008-FC99-EB41-8567-8C9430E01849}"/>
            </c:ext>
          </c:extLst>
        </c:ser>
        <c:dLbls>
          <c:showLegendKey val="0"/>
          <c:showVal val="0"/>
          <c:showCatName val="0"/>
          <c:showSerName val="0"/>
          <c:showPercent val="0"/>
          <c:showBubbleSize val="0"/>
          <c:showLeaderLines val="1"/>
        </c:dLbls>
        <c:firstSliceAng val="0"/>
        <c:holeSize val="55"/>
      </c:doughnutChart>
      <c:spPr>
        <a:noFill/>
        <a:ln w="12700" cap="flat">
          <a:noFill/>
          <a:miter lim="400000"/>
        </a:ln>
        <a:effectLst/>
      </c:spPr>
    </c:plotArea>
    <c:legend>
      <c:legendPos val="r"/>
      <c:layout>
        <c:manualLayout>
          <c:xMode val="edge"/>
          <c:yMode val="edge"/>
          <c:x val="0.33134322181863568"/>
          <c:y val="0.47832691067178756"/>
          <c:w val="0.58996551392963725"/>
          <c:h val="9.3953700000000001E-2"/>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13489250478039E-2"/>
          <c:y val="0.26292818213587327"/>
          <c:w val="0.91989843028624207"/>
          <c:h val="0.6508584554586484"/>
        </c:manualLayout>
      </c:layout>
      <c:barChart>
        <c:barDir val="bar"/>
        <c:grouping val="percentStacked"/>
        <c:varyColors val="0"/>
        <c:ser>
          <c:idx val="0"/>
          <c:order val="0"/>
          <c:tx>
            <c:strRef>
              <c:f>Sheet1!$A$2</c:f>
              <c:strCache>
                <c:ptCount val="1"/>
                <c:pt idx="0">
                  <c:v>1 - Extremely Concerned</c:v>
                </c:pt>
              </c:strCache>
            </c:strRef>
          </c:tx>
          <c:spPr>
            <a:solidFill>
              <a:srgbClr val="C00000"/>
            </a:solidFill>
            <a:ln w="47625">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Sheet1!$B$2</c:f>
              <c:numCache>
                <c:formatCode>0%</c:formatCode>
                <c:ptCount val="1"/>
                <c:pt idx="0">
                  <c:v>0.4</c:v>
                </c:pt>
              </c:numCache>
            </c:numRef>
          </c:val>
          <c:extLst>
            <c:ext xmlns:c16="http://schemas.microsoft.com/office/drawing/2014/chart" uri="{C3380CC4-5D6E-409C-BE32-E72D297353CC}">
              <c16:uniqueId val="{00000000-51D2-3C42-86AD-D664D440B612}"/>
            </c:ext>
          </c:extLst>
        </c:ser>
        <c:ser>
          <c:idx val="1"/>
          <c:order val="1"/>
          <c:tx>
            <c:strRef>
              <c:f>Sheet1!$A$3</c:f>
              <c:strCache>
                <c:ptCount val="1"/>
                <c:pt idx="0">
                  <c:v>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Sheet1!$B$3</c:f>
              <c:numCache>
                <c:formatCode>0%</c:formatCode>
                <c:ptCount val="1"/>
                <c:pt idx="0">
                  <c:v>0.27</c:v>
                </c:pt>
              </c:numCache>
            </c:numRef>
          </c:val>
          <c:extLst>
            <c:ext xmlns:c16="http://schemas.microsoft.com/office/drawing/2014/chart" uri="{C3380CC4-5D6E-409C-BE32-E72D297353CC}">
              <c16:uniqueId val="{00000000-0121-E24C-AC56-24531B981E00}"/>
            </c:ext>
          </c:extLst>
        </c:ser>
        <c:ser>
          <c:idx val="2"/>
          <c:order val="2"/>
          <c:tx>
            <c:strRef>
              <c:f>Sheet1!$A$4</c:f>
              <c:strCache>
                <c:ptCount val="1"/>
                <c:pt idx="0">
                  <c:v>3</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Sheet1!$B$4</c:f>
              <c:numCache>
                <c:formatCode>0%</c:formatCode>
                <c:ptCount val="1"/>
                <c:pt idx="0">
                  <c:v>0.2</c:v>
                </c:pt>
              </c:numCache>
            </c:numRef>
          </c:val>
          <c:extLst>
            <c:ext xmlns:c16="http://schemas.microsoft.com/office/drawing/2014/chart" uri="{C3380CC4-5D6E-409C-BE32-E72D297353CC}">
              <c16:uniqueId val="{00000001-0121-E24C-AC56-24531B981E00}"/>
            </c:ext>
          </c:extLst>
        </c:ser>
        <c:ser>
          <c:idx val="3"/>
          <c:order val="3"/>
          <c:tx>
            <c:strRef>
              <c:f>Sheet1!$A$5</c:f>
              <c:strCache>
                <c:ptCount val="1"/>
                <c:pt idx="0">
                  <c:v>4</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Sheet1!$B$5</c:f>
              <c:numCache>
                <c:formatCode>0%</c:formatCode>
                <c:ptCount val="1"/>
                <c:pt idx="0">
                  <c:v>0.08</c:v>
                </c:pt>
              </c:numCache>
            </c:numRef>
          </c:val>
          <c:extLst>
            <c:ext xmlns:c16="http://schemas.microsoft.com/office/drawing/2014/chart" uri="{C3380CC4-5D6E-409C-BE32-E72D297353CC}">
              <c16:uniqueId val="{00000002-0121-E24C-AC56-24531B981E00}"/>
            </c:ext>
          </c:extLst>
        </c:ser>
        <c:ser>
          <c:idx val="4"/>
          <c:order val="4"/>
          <c:tx>
            <c:strRef>
              <c:f>Sheet1!$A$6</c:f>
              <c:strCache>
                <c:ptCount val="1"/>
                <c:pt idx="0">
                  <c:v>5 - Not Concerned At All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Column1</c:v>
                </c:pt>
              </c:strCache>
            </c:strRef>
          </c:cat>
          <c:val>
            <c:numRef>
              <c:f>Sheet1!$B$6</c:f>
              <c:numCache>
                <c:formatCode>0%</c:formatCode>
                <c:ptCount val="1"/>
                <c:pt idx="0">
                  <c:v>0.06</c:v>
                </c:pt>
              </c:numCache>
            </c:numRef>
          </c:val>
          <c:extLst>
            <c:ext xmlns:c16="http://schemas.microsoft.com/office/drawing/2014/chart" uri="{C3380CC4-5D6E-409C-BE32-E72D297353CC}">
              <c16:uniqueId val="{00000003-0121-E24C-AC56-24531B981E00}"/>
            </c:ext>
          </c:extLst>
        </c:ser>
        <c:dLbls>
          <c:dLblPos val="ctr"/>
          <c:showLegendKey val="0"/>
          <c:showVal val="1"/>
          <c:showCatName val="0"/>
          <c:showSerName val="0"/>
          <c:showPercent val="0"/>
          <c:showBubbleSize val="0"/>
        </c:dLbls>
        <c:gapWidth val="219"/>
        <c:overlap val="100"/>
        <c:axId val="1183092607"/>
        <c:axId val="1233610159"/>
      </c:barChart>
      <c:valAx>
        <c:axId val="12336101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catAx>
        <c:axId val="1183092607"/>
        <c:scaling>
          <c:orientation val="minMax"/>
        </c:scaling>
        <c:delete val="1"/>
        <c:axPos val="l"/>
        <c:numFmt formatCode="General" sourceLinked="1"/>
        <c:majorTickMark val="none"/>
        <c:minorTickMark val="none"/>
        <c:tickLblPos val="nextTo"/>
        <c:crossAx val="1233610159"/>
        <c:crosses val="autoZero"/>
        <c:auto val="1"/>
        <c:lblAlgn val="ctr"/>
        <c:lblOffset val="100"/>
        <c:noMultiLvlLbl val="0"/>
      </c:catAx>
      <c:spPr>
        <a:noFill/>
        <a:ln>
          <a:noFill/>
        </a:ln>
        <a:effectLst/>
      </c:spPr>
    </c:plotArea>
    <c:legend>
      <c:legendPos val="b"/>
      <c:layout>
        <c:manualLayout>
          <c:xMode val="edge"/>
          <c:yMode val="edge"/>
          <c:x val="7.7070541693022437E-2"/>
          <c:y val="0.74420738767948125"/>
          <c:w val="0.84585891661395496"/>
          <c:h val="8.187368487579278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C00000"/>
              </a:solidFill>
              <a:ln w="19050">
                <a:solidFill>
                  <a:schemeClr val="lt1"/>
                </a:solidFill>
              </a:ln>
              <a:effectLst/>
            </c:spPr>
            <c:extLst>
              <c:ext xmlns:c16="http://schemas.microsoft.com/office/drawing/2014/chart" uri="{C3380CC4-5D6E-409C-BE32-E72D297353CC}">
                <c16:uniqueId val="{00000003-0473-5544-9B00-ACF345D03139}"/>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4-0473-5544-9B00-ACF345D03139}"/>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5-0473-5544-9B00-ACF345D03139}"/>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6-0473-5544-9B00-ACF345D0313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047-0F44-91D5-BBD9C8DBB3CB}"/>
              </c:ext>
            </c:extLst>
          </c:dPt>
          <c:dPt>
            <c:idx val="5"/>
            <c:bubble3D val="0"/>
            <c:spPr>
              <a:noFill/>
              <a:ln w="19050">
                <a:noFill/>
              </a:ln>
              <a:effectLst/>
            </c:spPr>
            <c:extLst>
              <c:ext xmlns:c16="http://schemas.microsoft.com/office/drawing/2014/chart" uri="{C3380CC4-5D6E-409C-BE32-E72D297353CC}">
                <c16:uniqueId val="{00000002-0473-5544-9B00-ACF345D03139}"/>
              </c:ext>
            </c:extLst>
          </c:dPt>
          <c:cat>
            <c:numRef>
              <c:f>Sheet1!$A$2:$A$7</c:f>
              <c:numCache>
                <c:formatCode>General</c:formatCode>
                <c:ptCount val="6"/>
                <c:pt idx="0">
                  <c:v>1</c:v>
                </c:pt>
                <c:pt idx="1">
                  <c:v>2</c:v>
                </c:pt>
                <c:pt idx="2">
                  <c:v>3</c:v>
                </c:pt>
                <c:pt idx="3">
                  <c:v>4</c:v>
                </c:pt>
                <c:pt idx="4">
                  <c:v>5</c:v>
                </c:pt>
              </c:numCache>
            </c:numRef>
          </c:cat>
          <c:val>
            <c:numRef>
              <c:f>Sheet1!$B$2:$B$7</c:f>
              <c:numCache>
                <c:formatCode>General</c:formatCode>
                <c:ptCount val="6"/>
                <c:pt idx="0">
                  <c:v>10</c:v>
                </c:pt>
                <c:pt idx="1">
                  <c:v>10</c:v>
                </c:pt>
                <c:pt idx="2">
                  <c:v>10</c:v>
                </c:pt>
                <c:pt idx="3">
                  <c:v>10</c:v>
                </c:pt>
                <c:pt idx="4">
                  <c:v>10</c:v>
                </c:pt>
                <c:pt idx="5">
                  <c:v>50</c:v>
                </c:pt>
              </c:numCache>
            </c:numRef>
          </c:val>
          <c:extLst>
            <c:ext xmlns:c16="http://schemas.microsoft.com/office/drawing/2014/chart" uri="{C3380CC4-5D6E-409C-BE32-E72D297353CC}">
              <c16:uniqueId val="{00000000-0473-5544-9B00-ACF345D03139}"/>
            </c:ext>
          </c:extLst>
        </c:ser>
        <c:dLbls>
          <c:showLegendKey val="0"/>
          <c:showVal val="0"/>
          <c:showCatName val="0"/>
          <c:showSerName val="0"/>
          <c:showPercent val="0"/>
          <c:showBubbleSize val="0"/>
          <c:showLeaderLines val="1"/>
        </c:dLbls>
        <c:firstSliceAng val="270"/>
        <c:holeSize val="6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874299999999998"/>
          <c:y val="0"/>
          <c:w val="0.28251500000000002"/>
          <c:h val="0.14784700000000001"/>
        </c:manualLayout>
      </c:layout>
      <c:overlay val="1"/>
      <c:spPr>
        <a:noFill/>
        <a:effectLst/>
      </c:spPr>
    </c:title>
    <c:autoTitleDeleted val="0"/>
    <c:plotArea>
      <c:layout>
        <c:manualLayout>
          <c:layoutTarget val="inner"/>
          <c:xMode val="edge"/>
          <c:yMode val="edge"/>
          <c:x val="2.5739499999999998E-2"/>
          <c:y val="0.14784700000000001"/>
          <c:w val="0.96539600000000003"/>
          <c:h val="0.63562799999999997"/>
        </c:manualLayout>
      </c:layout>
      <c:lineChart>
        <c:grouping val="standard"/>
        <c:varyColors val="0"/>
        <c:ser>
          <c:idx val="0"/>
          <c:order val="0"/>
          <c:tx>
            <c:strRef>
              <c:f>Sheet1!$B$1</c:f>
              <c:strCache>
                <c:ptCount val="1"/>
                <c:pt idx="0">
                  <c:v>Hired More</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12</c:v>
                </c:pt>
                <c:pt idx="1">
                  <c:v>11</c:v>
                </c:pt>
                <c:pt idx="2">
                  <c:v>22</c:v>
                </c:pt>
                <c:pt idx="3">
                  <c:v>21</c:v>
                </c:pt>
                <c:pt idx="4">
                  <c:v>25</c:v>
                </c:pt>
                <c:pt idx="5">
                  <c:v>26</c:v>
                </c:pt>
                <c:pt idx="6">
                  <c:v>31</c:v>
                </c:pt>
                <c:pt idx="7">
                  <c:v>29</c:v>
                </c:pt>
                <c:pt idx="8">
                  <c:v>30</c:v>
                </c:pt>
                <c:pt idx="9">
                  <c:v>32</c:v>
                </c:pt>
                <c:pt idx="10">
                  <c:v>27</c:v>
                </c:pt>
                <c:pt idx="11">
                  <c:v>22</c:v>
                </c:pt>
                <c:pt idx="12">
                  <c:v>25</c:v>
                </c:pt>
                <c:pt idx="13">
                  <c:v>20</c:v>
                </c:pt>
                <c:pt idx="14">
                  <c:v>21</c:v>
                </c:pt>
                <c:pt idx="15">
                  <c:v>28</c:v>
                </c:pt>
                <c:pt idx="16">
                  <c:v>25</c:v>
                </c:pt>
                <c:pt idx="17">
                  <c:v>20</c:v>
                </c:pt>
                <c:pt idx="18">
                  <c:v>18</c:v>
                </c:pt>
              </c:numCache>
            </c:numRef>
          </c:val>
          <c:smooth val="0"/>
          <c:extLst>
            <c:ext xmlns:c16="http://schemas.microsoft.com/office/drawing/2014/chart" uri="{C3380CC4-5D6E-409C-BE32-E72D297353CC}">
              <c16:uniqueId val="{00000000-5442-1645-91DC-86AA197D27E6}"/>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620000" vert="horz"/>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dirty="0">
                <a:solidFill>
                  <a:srgbClr val="595959"/>
                </a:solidFill>
                <a:latin typeface="Calibri"/>
              </a:rPr>
              <a:t>Employees</a:t>
            </a:r>
          </a:p>
        </c:rich>
      </c:tx>
      <c:layout>
        <c:manualLayout>
          <c:xMode val="edge"/>
          <c:yMode val="edge"/>
          <c:x val="0.101017472710308"/>
          <c:y val="0.42576708409613612"/>
          <c:w val="0.16075700000000001"/>
          <c:h val="8.2943699999999995E-2"/>
        </c:manualLayout>
      </c:layout>
      <c:overlay val="1"/>
      <c:spPr>
        <a:noFill/>
        <a:effectLst/>
      </c:spPr>
    </c:title>
    <c:autoTitleDeleted val="0"/>
    <c:plotArea>
      <c:layout>
        <c:manualLayout>
          <c:layoutTarget val="inner"/>
          <c:xMode val="edge"/>
          <c:yMode val="edge"/>
          <c:x val="3.1977800000000001E-2"/>
          <c:y val="9.2750600000000002E-2"/>
          <c:w val="0.28081600000000001"/>
          <c:h val="0.80199900000000002"/>
        </c:manualLayout>
      </c:layout>
      <c:doughnutChart>
        <c:varyColors val="0"/>
        <c:ser>
          <c:idx val="0"/>
          <c:order val="0"/>
          <c:tx>
            <c:strRef>
              <c:f>Sheet1!$A$2</c:f>
              <c:strCache>
                <c:ptCount val="1"/>
                <c:pt idx="0">
                  <c:v>Employees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A270-F643-B596-3259305592AD}"/>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A270-F643-B596-3259305592AD}"/>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A270-F643-B596-3259305592AD}"/>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A270-F643-B596-3259305592AD}"/>
              </c:ext>
            </c:extLst>
          </c:dPt>
          <c:dLbls>
            <c:dLbl>
              <c:idx val="0"/>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270-F643-B596-3259305592AD}"/>
                </c:ext>
              </c:extLst>
            </c:dLbl>
            <c:dLbl>
              <c:idx val="1"/>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A270-F643-B596-3259305592AD}"/>
                </c:ext>
              </c:extLst>
            </c:dLbl>
            <c:dLbl>
              <c:idx val="2"/>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A270-F643-B596-3259305592AD}"/>
                </c:ext>
              </c:extLst>
            </c:dLbl>
            <c:dLbl>
              <c:idx val="3"/>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A270-F643-B596-3259305592AD}"/>
                </c:ext>
              </c:extLst>
            </c:dLbl>
            <c:numFmt formatCode="0%" sourceLinked="0"/>
            <c:spPr>
              <a:noFill/>
              <a:ln>
                <a:noFill/>
              </a:ln>
              <a:effectLst/>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18</c:v>
                </c:pt>
                <c:pt idx="1">
                  <c:v>50</c:v>
                </c:pt>
                <c:pt idx="2">
                  <c:v>29</c:v>
                </c:pt>
                <c:pt idx="3">
                  <c:v>3</c:v>
                </c:pt>
              </c:numCache>
            </c:numRef>
          </c:val>
          <c:extLst>
            <c:ext xmlns:c16="http://schemas.microsoft.com/office/drawing/2014/chart" uri="{C3380CC4-5D6E-409C-BE32-E72D297353CC}">
              <c16:uniqueId val="{00000008-A270-F643-B596-3259305592AD}"/>
            </c:ext>
          </c:extLst>
        </c:ser>
        <c:dLbls>
          <c:showLegendKey val="0"/>
          <c:showVal val="0"/>
          <c:showCatName val="0"/>
          <c:showSerName val="0"/>
          <c:showPercent val="0"/>
          <c:showBubbleSize val="0"/>
          <c:showLeaderLines val="1"/>
        </c:dLbls>
        <c:firstSliceAng val="0"/>
        <c:holeSize val="55"/>
      </c:doughnutChart>
      <c:spPr>
        <a:noFill/>
        <a:ln w="12700" cap="flat">
          <a:noFill/>
          <a:miter lim="400000"/>
        </a:ln>
        <a:effectLst/>
      </c:spPr>
    </c:plotArea>
    <c:legend>
      <c:legendPos val="r"/>
      <c:layout>
        <c:manualLayout>
          <c:xMode val="edge"/>
          <c:yMode val="edge"/>
          <c:x val="0.31348100000000001"/>
          <c:y val="0.39117200000000002"/>
          <c:w val="0.68651899999999999"/>
          <c:h val="0.116468"/>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400700000000002"/>
          <c:y val="0"/>
          <c:w val="0.29198499999999999"/>
          <c:h val="0.14797099999999999"/>
        </c:manualLayout>
      </c:layout>
      <c:overlay val="1"/>
      <c:spPr>
        <a:noFill/>
        <a:effectLst/>
      </c:spPr>
    </c:title>
    <c:autoTitleDeleted val="0"/>
    <c:plotArea>
      <c:layout>
        <c:manualLayout>
          <c:layoutTarget val="inner"/>
          <c:xMode val="edge"/>
          <c:yMode val="edge"/>
          <c:x val="2.6602399999999998E-2"/>
          <c:y val="0.14797099999999999"/>
          <c:w val="0.96315399999999995"/>
          <c:h val="0.63533300000000004"/>
        </c:manualLayout>
      </c:layout>
      <c:lineChart>
        <c:grouping val="standard"/>
        <c:varyColors val="0"/>
        <c:ser>
          <c:idx val="0"/>
          <c:order val="0"/>
          <c:tx>
            <c:strRef>
              <c:f>Sheet1!$B$1</c:f>
              <c:strCache>
                <c:ptCount val="1"/>
                <c:pt idx="0">
                  <c:v>Sales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'18</c:v>
                </c:pt>
                <c:pt idx="17">
                  <c:v>Nov '19</c:v>
                </c:pt>
                <c:pt idx="18">
                  <c:v>June '21</c:v>
                </c:pt>
              </c:strCache>
            </c:strRef>
          </c:cat>
          <c:val>
            <c:numRef>
              <c:f>Sheet1!$B$2:$B$20</c:f>
              <c:numCache>
                <c:formatCode>General</c:formatCode>
                <c:ptCount val="19"/>
                <c:pt idx="0">
                  <c:v>33</c:v>
                </c:pt>
                <c:pt idx="1">
                  <c:v>35</c:v>
                </c:pt>
                <c:pt idx="2">
                  <c:v>38</c:v>
                </c:pt>
                <c:pt idx="3">
                  <c:v>40</c:v>
                </c:pt>
                <c:pt idx="4">
                  <c:v>41</c:v>
                </c:pt>
                <c:pt idx="5">
                  <c:v>42</c:v>
                </c:pt>
                <c:pt idx="6">
                  <c:v>45</c:v>
                </c:pt>
                <c:pt idx="7">
                  <c:v>49</c:v>
                </c:pt>
                <c:pt idx="8">
                  <c:v>49</c:v>
                </c:pt>
                <c:pt idx="9">
                  <c:v>50</c:v>
                </c:pt>
                <c:pt idx="10">
                  <c:v>40</c:v>
                </c:pt>
                <c:pt idx="11">
                  <c:v>43</c:v>
                </c:pt>
                <c:pt idx="12">
                  <c:v>48</c:v>
                </c:pt>
                <c:pt idx="13">
                  <c:v>45</c:v>
                </c:pt>
                <c:pt idx="14">
                  <c:v>46</c:v>
                </c:pt>
                <c:pt idx="15">
                  <c:v>49</c:v>
                </c:pt>
                <c:pt idx="16">
                  <c:v>44</c:v>
                </c:pt>
                <c:pt idx="17">
                  <c:v>40</c:v>
                </c:pt>
                <c:pt idx="18">
                  <c:v>32</c:v>
                </c:pt>
              </c:numCache>
            </c:numRef>
          </c:val>
          <c:smooth val="0"/>
          <c:extLst>
            <c:ext xmlns:c16="http://schemas.microsoft.com/office/drawing/2014/chart" uri="{C3380CC4-5D6E-409C-BE32-E72D297353CC}">
              <c16:uniqueId val="{00000000-7748-4249-8243-2998B1A19CF9}"/>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02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Sales</a:t>
            </a:r>
          </a:p>
        </c:rich>
      </c:tx>
      <c:layout>
        <c:manualLayout>
          <c:xMode val="edge"/>
          <c:yMode val="edge"/>
          <c:x val="0.197492"/>
          <c:y val="0.416466"/>
          <c:w val="0.13727300000000001"/>
          <c:h val="8.35336E-2"/>
        </c:manualLayout>
      </c:layout>
      <c:overlay val="1"/>
      <c:spPr>
        <a:noFill/>
        <a:effectLst/>
      </c:spPr>
    </c:title>
    <c:autoTitleDeleted val="0"/>
    <c:plotArea>
      <c:layout>
        <c:manualLayout>
          <c:layoutTarget val="inner"/>
          <c:xMode val="edge"/>
          <c:yMode val="edge"/>
          <c:x val="3.6665259597369157E-3"/>
          <c:y val="5.0001515984978758E-3"/>
          <c:w val="0.53225699999999998"/>
          <c:h val="0.98750000000000004"/>
        </c:manualLayout>
      </c:layout>
      <c:doughnutChart>
        <c:varyColors val="0"/>
        <c:ser>
          <c:idx val="0"/>
          <c:order val="0"/>
          <c:tx>
            <c:strRef>
              <c:f>Sheet1!$A$2</c:f>
              <c:strCache>
                <c:ptCount val="1"/>
                <c:pt idx="0">
                  <c:v>Sales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4A83-E641-9738-77A6CCD1823D}"/>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4A83-E641-9738-77A6CCD1823D}"/>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4A83-E641-9738-77A6CCD1823D}"/>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4A83-E641-9738-77A6CCD1823D}"/>
              </c:ext>
            </c:extLst>
          </c:dPt>
          <c:dLbls>
            <c:dLbl>
              <c:idx val="0"/>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4A83-E641-9738-77A6CCD1823D}"/>
                </c:ext>
              </c:extLst>
            </c:dLbl>
            <c:dLbl>
              <c:idx val="1"/>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4A83-E641-9738-77A6CCD1823D}"/>
                </c:ext>
              </c:extLst>
            </c:dLbl>
            <c:dLbl>
              <c:idx val="2"/>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4A83-E641-9738-77A6CCD1823D}"/>
                </c:ext>
              </c:extLst>
            </c:dLbl>
            <c:dLbl>
              <c:idx val="3"/>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4A83-E641-9738-77A6CCD1823D}"/>
                </c:ext>
              </c:extLst>
            </c:dLbl>
            <c:numFmt formatCode="0%" sourceLinked="0"/>
            <c:spPr>
              <a:noFill/>
              <a:ln>
                <a:noFill/>
              </a:ln>
              <a:effectLst/>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32</c:v>
                </c:pt>
                <c:pt idx="1">
                  <c:v>26</c:v>
                </c:pt>
                <c:pt idx="2">
                  <c:v>38</c:v>
                </c:pt>
                <c:pt idx="3">
                  <c:v>4</c:v>
                </c:pt>
              </c:numCache>
            </c:numRef>
          </c:val>
          <c:extLst>
            <c:ext xmlns:c16="http://schemas.microsoft.com/office/drawing/2014/chart" uri="{C3380CC4-5D6E-409C-BE32-E72D297353CC}">
              <c16:uniqueId val="{00000008-4A83-E641-9738-77A6CCD1823D}"/>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46563599999999999"/>
          <c:y val="0.262714"/>
          <c:w val="0.53436399999999995"/>
          <c:h val="0.487072"/>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6715"/>
          <c:y val="0"/>
          <c:w val="0.28656900000000002"/>
          <c:h val="0.149752"/>
        </c:manualLayout>
      </c:layout>
      <c:overlay val="1"/>
      <c:spPr>
        <a:noFill/>
        <a:effectLst/>
      </c:spPr>
    </c:title>
    <c:autoTitleDeleted val="0"/>
    <c:plotArea>
      <c:layout>
        <c:manualLayout>
          <c:layoutTarget val="inner"/>
          <c:xMode val="edge"/>
          <c:yMode val="edge"/>
          <c:x val="2.6108900000000001E-2"/>
          <c:y val="0.149752"/>
          <c:w val="0.96443599999999996"/>
          <c:h val="0.63109300000000002"/>
        </c:manualLayout>
      </c:layout>
      <c:lineChart>
        <c:grouping val="standard"/>
        <c:varyColors val="0"/>
        <c:ser>
          <c:idx val="0"/>
          <c:order val="0"/>
          <c:tx>
            <c:strRef>
              <c:f>Sheet1!$B$1</c:f>
              <c:strCache>
                <c:ptCount val="1"/>
                <c:pt idx="0">
                  <c:v>Profits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21</c:v>
                </c:pt>
                <c:pt idx="1">
                  <c:v>22</c:v>
                </c:pt>
                <c:pt idx="2">
                  <c:v>29</c:v>
                </c:pt>
                <c:pt idx="3">
                  <c:v>27</c:v>
                </c:pt>
                <c:pt idx="4">
                  <c:v>29</c:v>
                </c:pt>
                <c:pt idx="5">
                  <c:v>29</c:v>
                </c:pt>
                <c:pt idx="6">
                  <c:v>30</c:v>
                </c:pt>
                <c:pt idx="7">
                  <c:v>35</c:v>
                </c:pt>
                <c:pt idx="8">
                  <c:v>32</c:v>
                </c:pt>
                <c:pt idx="9">
                  <c:v>37</c:v>
                </c:pt>
                <c:pt idx="10">
                  <c:v>30</c:v>
                </c:pt>
                <c:pt idx="11">
                  <c:v>31</c:v>
                </c:pt>
                <c:pt idx="12">
                  <c:v>34</c:v>
                </c:pt>
                <c:pt idx="13">
                  <c:v>32</c:v>
                </c:pt>
                <c:pt idx="14">
                  <c:v>38</c:v>
                </c:pt>
                <c:pt idx="15">
                  <c:v>33</c:v>
                </c:pt>
                <c:pt idx="16">
                  <c:v>31</c:v>
                </c:pt>
                <c:pt idx="17">
                  <c:v>27</c:v>
                </c:pt>
                <c:pt idx="18">
                  <c:v>21</c:v>
                </c:pt>
              </c:numCache>
            </c:numRef>
          </c:val>
          <c:smooth val="0"/>
          <c:extLst>
            <c:ext xmlns:c16="http://schemas.microsoft.com/office/drawing/2014/chart" uri="{C3380CC4-5D6E-409C-BE32-E72D297353CC}">
              <c16:uniqueId val="{00000000-6966-6D43-8DCA-173057A8BE73}"/>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396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Profits</a:t>
            </a:r>
          </a:p>
        </c:rich>
      </c:tx>
      <c:layout>
        <c:manualLayout>
          <c:xMode val="edge"/>
          <c:yMode val="edge"/>
          <c:x val="9.6863299999999999E-2"/>
          <c:y val="0.41699199999999997"/>
          <c:w val="0.100551"/>
          <c:h val="8.3007800000000007E-2"/>
        </c:manualLayout>
      </c:layout>
      <c:overlay val="1"/>
      <c:spPr>
        <a:noFill/>
        <a:effectLst/>
      </c:spPr>
    </c:title>
    <c:autoTitleDeleted val="0"/>
    <c:plotArea>
      <c:layout>
        <c:manualLayout>
          <c:layoutTarget val="inner"/>
          <c:xMode val="edge"/>
          <c:yMode val="edge"/>
          <c:x val="5.0000000000000001E-3"/>
          <c:y val="5.0000000000000001E-3"/>
          <c:w val="0.29427799999999998"/>
          <c:h val="0.98750000000000004"/>
        </c:manualLayout>
      </c:layout>
      <c:doughnutChart>
        <c:varyColors val="0"/>
        <c:ser>
          <c:idx val="0"/>
          <c:order val="0"/>
          <c:tx>
            <c:strRef>
              <c:f>Sheet1!$A$2</c:f>
              <c:strCache>
                <c:ptCount val="1"/>
                <c:pt idx="0">
                  <c:v>Profits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F399-D442-B6FF-76B60A2A7534}"/>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F399-D442-B6FF-76B60A2A7534}"/>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F399-D442-B6FF-76B60A2A7534}"/>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F399-D442-B6FF-76B60A2A7534}"/>
              </c:ext>
            </c:extLst>
          </c:dPt>
          <c:dLbls>
            <c:dLbl>
              <c:idx val="0"/>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F399-D442-B6FF-76B60A2A7534}"/>
                </c:ext>
              </c:extLst>
            </c:dLbl>
            <c:dLbl>
              <c:idx val="1"/>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F399-D442-B6FF-76B60A2A7534}"/>
                </c:ext>
              </c:extLst>
            </c:dLbl>
            <c:dLbl>
              <c:idx val="2"/>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F399-D442-B6FF-76B60A2A7534}"/>
                </c:ext>
              </c:extLst>
            </c:dLbl>
            <c:dLbl>
              <c:idx val="3"/>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F399-D442-B6FF-76B60A2A7534}"/>
                </c:ext>
              </c:extLst>
            </c:dLbl>
            <c:numFmt formatCode="0%" sourceLinked="0"/>
            <c:spPr>
              <a:noFill/>
              <a:ln>
                <a:noFill/>
              </a:ln>
              <a:effectLst/>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21</c:v>
                </c:pt>
                <c:pt idx="1">
                  <c:v>27</c:v>
                </c:pt>
                <c:pt idx="2">
                  <c:v>49</c:v>
                </c:pt>
                <c:pt idx="3">
                  <c:v>3</c:v>
                </c:pt>
              </c:numCache>
            </c:numRef>
          </c:val>
          <c:extLst>
            <c:ext xmlns:c16="http://schemas.microsoft.com/office/drawing/2014/chart" uri="{C3380CC4-5D6E-409C-BE32-E72D297353CC}">
              <c16:uniqueId val="{00000008-F399-D442-B6FF-76B60A2A7534}"/>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285937"/>
          <c:y val="0.61857700000000004"/>
          <c:w val="0.714063"/>
          <c:h val="0.14166699999999999"/>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983700000000002"/>
          <c:y val="0"/>
          <c:w val="0.28032600000000002"/>
          <c:h val="0.153637"/>
        </c:manualLayout>
      </c:layout>
      <c:overlay val="1"/>
      <c:spPr>
        <a:noFill/>
        <a:effectLst/>
      </c:spPr>
    </c:title>
    <c:autoTitleDeleted val="0"/>
    <c:plotArea>
      <c:layout>
        <c:manualLayout>
          <c:layoutTarget val="inner"/>
          <c:xMode val="edge"/>
          <c:yMode val="edge"/>
          <c:x val="2.55401E-2"/>
          <c:y val="0.153637"/>
          <c:w val="0.96591300000000002"/>
          <c:h val="0.62184600000000001"/>
        </c:manualLayout>
      </c:layout>
      <c:lineChart>
        <c:grouping val="standard"/>
        <c:varyColors val="0"/>
        <c:ser>
          <c:idx val="0"/>
          <c:order val="0"/>
          <c:tx>
            <c:strRef>
              <c:f>Sheet1!$B$1</c:f>
              <c:strCache>
                <c:ptCount val="1"/>
                <c:pt idx="0">
                  <c:v>Increased Capital Investments</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strCache>
            </c:strRef>
          </c:cat>
          <c:val>
            <c:numRef>
              <c:f>Sheet1!$B$2:$B$20</c:f>
              <c:numCache>
                <c:formatCode>General</c:formatCode>
                <c:ptCount val="19"/>
                <c:pt idx="0">
                  <c:v>20</c:v>
                </c:pt>
                <c:pt idx="1">
                  <c:v>19</c:v>
                </c:pt>
                <c:pt idx="2">
                  <c:v>19</c:v>
                </c:pt>
                <c:pt idx="3">
                  <c:v>18</c:v>
                </c:pt>
                <c:pt idx="4">
                  <c:v>21</c:v>
                </c:pt>
                <c:pt idx="5">
                  <c:v>22</c:v>
                </c:pt>
                <c:pt idx="6">
                  <c:v>28</c:v>
                </c:pt>
                <c:pt idx="7">
                  <c:v>28</c:v>
                </c:pt>
                <c:pt idx="8">
                  <c:v>29</c:v>
                </c:pt>
                <c:pt idx="9">
                  <c:v>28</c:v>
                </c:pt>
                <c:pt idx="10">
                  <c:v>25</c:v>
                </c:pt>
                <c:pt idx="11">
                  <c:v>26</c:v>
                </c:pt>
                <c:pt idx="12">
                  <c:v>27</c:v>
                </c:pt>
                <c:pt idx="13">
                  <c:v>25</c:v>
                </c:pt>
                <c:pt idx="14">
                  <c:v>22</c:v>
                </c:pt>
                <c:pt idx="15">
                  <c:v>25</c:v>
                </c:pt>
                <c:pt idx="16">
                  <c:v>27</c:v>
                </c:pt>
                <c:pt idx="17">
                  <c:v>27</c:v>
                </c:pt>
                <c:pt idx="18">
                  <c:v>19</c:v>
                </c:pt>
              </c:numCache>
            </c:numRef>
          </c:val>
          <c:smooth val="0"/>
          <c:extLst>
            <c:ext xmlns:c16="http://schemas.microsoft.com/office/drawing/2014/chart" uri="{C3380CC4-5D6E-409C-BE32-E72D297353CC}">
              <c16:uniqueId val="{00000000-A41F-124E-83B4-6ABA3618434E}"/>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1890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0.6318</cdr:x>
      <cdr:y>0.58217</cdr:y>
    </cdr:from>
    <cdr:to>
      <cdr:x>0.87357</cdr:x>
      <cdr:y>0.66838</cdr:y>
    </cdr:to>
    <cdr:sp macro="" textlink="">
      <cdr:nvSpPr>
        <cdr:cNvPr id="2" name="TextBox 1">
          <a:extLst xmlns:a="http://schemas.openxmlformats.org/drawingml/2006/main">
            <a:ext uri="{FF2B5EF4-FFF2-40B4-BE49-F238E27FC236}">
              <a16:creationId xmlns:a16="http://schemas.microsoft.com/office/drawing/2014/main" id="{18BD1DE9-47EB-5F4D-99D3-57CCD75F09E4}"/>
            </a:ext>
          </a:extLst>
        </cdr:cNvPr>
        <cdr:cNvSpPr txBox="1"/>
      </cdr:nvSpPr>
      <cdr:spPr>
        <a:xfrm xmlns:a="http://schemas.openxmlformats.org/drawingml/2006/main">
          <a:off x="5670169" y="2616737"/>
          <a:ext cx="2169763" cy="387458"/>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0.48827</cdr:x>
      <cdr:y>0.18517</cdr:y>
    </cdr:from>
    <cdr:to>
      <cdr:x>0.51736</cdr:x>
      <cdr:y>0.24227</cdr:y>
    </cdr:to>
    <cdr:sp macro="" textlink="">
      <cdr:nvSpPr>
        <cdr:cNvPr id="2" name="Oval 1">
          <a:extLst xmlns:a="http://schemas.openxmlformats.org/drawingml/2006/main">
            <a:ext uri="{FF2B5EF4-FFF2-40B4-BE49-F238E27FC236}">
              <a16:creationId xmlns:a16="http://schemas.microsoft.com/office/drawing/2014/main" id="{D3AB0BEB-0A6B-414B-A4B4-86E8E2F4FE78}"/>
            </a:ext>
          </a:extLst>
        </cdr:cNvPr>
        <cdr:cNvSpPr/>
      </cdr:nvSpPr>
      <cdr:spPr>
        <a:xfrm xmlns:a="http://schemas.openxmlformats.org/drawingml/2006/main">
          <a:off x="4298054" y="796936"/>
          <a:ext cx="256032" cy="245747"/>
        </a:xfrm>
        <a:prstGeom xmlns:a="http://schemas.openxmlformats.org/drawingml/2006/main" prst="ellipse">
          <a:avLst/>
        </a:prstGeom>
        <a:gradFill xmlns:a="http://schemas.openxmlformats.org/drawingml/2006/main" flip="none" rotWithShape="1">
          <a:gsLst>
            <a:gs pos="0">
              <a:schemeClr val="accent2">
                <a:lumMod val="0"/>
                <a:lumOff val="100000"/>
              </a:schemeClr>
            </a:gs>
            <a:gs pos="12000">
              <a:schemeClr val="accent2">
                <a:lumMod val="0"/>
                <a:lumOff val="100000"/>
              </a:schemeClr>
            </a:gs>
            <a:gs pos="100000">
              <a:schemeClr val="tx2"/>
            </a:gs>
          </a:gsLst>
          <a:path path="circle">
            <a:fillToRect l="50000" t="50000" r="50000" b="50000"/>
          </a:path>
          <a:tileRect/>
        </a:gradFill>
        <a:ln xmlns:a="http://schemas.openxmlformats.org/drawingml/2006/main" w="25400" cap="flat">
          <a:noFill/>
          <a:prstDash val="solid"/>
          <a:round/>
        </a:ln>
        <a:effectLst xmlns:a="http://schemas.openxmlformats.org/drawingml/2006/main">
          <a:outerShdw blurRad="38100" dist="23000" dir="5400000" rotWithShape="0">
            <a:srgbClr val="000000">
              <a:alpha val="35000"/>
            </a:srgbClr>
          </a:outerShdw>
        </a:effectLst>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overflow" horzOverflow="overflow" vert="horz" wrap="square" lIns="45719" tIns="45719" rIns="45719" bIns="45719" numCol="1" spcCol="38100" rtlCol="0" anchor="ctr">
          <a:spAutoFit/>
        </a:bodyPr>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1143000" y="685800"/>
            <a:ext cx="4572000" cy="3429000"/>
          </a:xfrm>
          <a:prstGeom prst="rect">
            <a:avLst/>
          </a:prstGeom>
        </p:spPr>
        <p:txBody>
          <a:bodyPr/>
          <a:lstStyle/>
          <a:p>
            <a:endParaRPr/>
          </a:p>
        </p:txBody>
      </p:sp>
      <p:sp>
        <p:nvSpPr>
          <p:cNvPr id="156" name="Shape 15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Wages increased most in the manufacturing/distribution (63%), real estate/insurance/finance (61%) and retail/food service (58%) sectors.</a:t>
            </a:r>
          </a:p>
          <a:p>
            <a:endParaRPr lang="en-US" dirty="0"/>
          </a:p>
          <a:p>
            <a:r>
              <a:rPr lang="en-US" dirty="0"/>
              <a:t>Sales decreases highest in nonprofit/Healthcare (45%), business/professional services (42%) and recreation/tourism/entertainment (51%) sectors.</a:t>
            </a:r>
          </a:p>
          <a:p>
            <a:endParaRPr lang="en-US" dirty="0"/>
          </a:p>
          <a:p>
            <a:r>
              <a:rPr lang="en-US" dirty="0"/>
              <a:t>Employee decreases highest in nonprofit/healthcare (39%), retail/food service (35%) and recreation/tourism/entertainment (34%) sectors.</a:t>
            </a:r>
          </a:p>
          <a:p>
            <a:endParaRPr lang="en-US" dirty="0"/>
          </a:p>
          <a:p>
            <a:r>
              <a:rPr lang="en-US" dirty="0"/>
              <a:t>Profits declined most in recreation/tourism/entertainment (61%) and retail/food service (56%) sectors.</a:t>
            </a:r>
          </a:p>
          <a:p>
            <a:endParaRPr lang="en-US" dirty="0"/>
          </a:p>
          <a:p>
            <a:r>
              <a:rPr lang="en-US" dirty="0"/>
              <a:t>Real estate/insurance/finance, manufacturing/distribution, and retail/food service sectors most likely to be increasing capital investments more than decreasing.</a:t>
            </a:r>
          </a:p>
          <a:p>
            <a:endParaRPr lang="en-US" dirty="0"/>
          </a:p>
          <a:p>
            <a:endParaRPr lang="en-US" dirty="0"/>
          </a:p>
        </p:txBody>
      </p:sp>
    </p:spTree>
    <p:extLst>
      <p:ext uri="{BB962C8B-B14F-4D97-AF65-F5344CB8AC3E}">
        <p14:creationId xmlns:p14="http://schemas.microsoft.com/office/powerpoint/2010/main" val="324472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in the business/professional services (60%) and real estate/insurance/finance (64%) sectors are most likely to offer remote work options to their employees. </a:t>
            </a:r>
          </a:p>
        </p:txBody>
      </p:sp>
    </p:spTree>
    <p:extLst>
      <p:ext uri="{BB962C8B-B14F-4D97-AF65-F5344CB8AC3E}">
        <p14:creationId xmlns:p14="http://schemas.microsoft.com/office/powerpoint/2010/main" val="159904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in the business/professional services (26%), nonprofit/healthcare (24%) and recreation/tourism/entertainment (20%) sectors are most likely to require their employees to be vaccinated for COVID-19. </a:t>
            </a:r>
          </a:p>
          <a:p>
            <a:endParaRPr lang="en-US" dirty="0"/>
          </a:p>
        </p:txBody>
      </p:sp>
    </p:spTree>
    <p:extLst>
      <p:ext uri="{BB962C8B-B14F-4D97-AF65-F5344CB8AC3E}">
        <p14:creationId xmlns:p14="http://schemas.microsoft.com/office/powerpoint/2010/main" val="197079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Half (50%) of those in the real estate/insurance/finance sector say they have already fully recovered from the pandemic. </a:t>
            </a:r>
          </a:p>
          <a:p>
            <a:endParaRPr lang="en-US" dirty="0"/>
          </a:p>
          <a:p>
            <a:r>
              <a:rPr lang="en-US" dirty="0"/>
              <a:t>One quarter (25%) of those in retail/food service and nearly three in ten (27%) in the recreation/tourism/entertainment sectors say they are not sure if they will ever recover.</a:t>
            </a:r>
          </a:p>
        </p:txBody>
      </p:sp>
    </p:spTree>
    <p:extLst>
      <p:ext uri="{BB962C8B-B14F-4D97-AF65-F5344CB8AC3E}">
        <p14:creationId xmlns:p14="http://schemas.microsoft.com/office/powerpoint/2010/main" val="124243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sales decreases are similar across all sectors. </a:t>
            </a:r>
          </a:p>
          <a:p>
            <a:endParaRPr lang="en-US" dirty="0"/>
          </a:p>
          <a:p>
            <a:r>
              <a:rPr lang="en-US" dirty="0"/>
              <a:t>Projected sales increases are significant in the Manufacturing/Distribution/Construction sector (61%).</a:t>
            </a:r>
          </a:p>
          <a:p>
            <a:endParaRPr lang="en-US" dirty="0"/>
          </a:p>
          <a:p>
            <a:r>
              <a:rPr lang="en-US" dirty="0"/>
              <a:t>Projected profit decreases are significant in Retail/Food Service (24%) and Manufacturing/Distribution/Construction (23%) sectors. </a:t>
            </a:r>
          </a:p>
          <a:p>
            <a:endParaRPr lang="en-US" dirty="0"/>
          </a:p>
          <a:p>
            <a:r>
              <a:rPr lang="en-US" dirty="0"/>
              <a:t>Projected profit increases are significant in Real Estate/Insurance/Finance (61%) and Business/Professional Services (53%) sectors.</a:t>
            </a:r>
          </a:p>
          <a:p>
            <a:endParaRPr lang="en-US" dirty="0"/>
          </a:p>
        </p:txBody>
      </p:sp>
    </p:spTree>
    <p:extLst>
      <p:ext uri="{BB962C8B-B14F-4D97-AF65-F5344CB8AC3E}">
        <p14:creationId xmlns:p14="http://schemas.microsoft.com/office/powerpoint/2010/main" val="1834591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sales decreases are similar across all sectors. </a:t>
            </a:r>
          </a:p>
          <a:p>
            <a:endParaRPr lang="en-US" dirty="0"/>
          </a:p>
          <a:p>
            <a:r>
              <a:rPr lang="en-US" dirty="0"/>
              <a:t>Projected sales increases are significant in the Manufacturing/Distribution/Construction sector (61%).</a:t>
            </a:r>
          </a:p>
          <a:p>
            <a:endParaRPr lang="en-US" dirty="0"/>
          </a:p>
        </p:txBody>
      </p:sp>
    </p:spTree>
    <p:extLst>
      <p:ext uri="{BB962C8B-B14F-4D97-AF65-F5344CB8AC3E}">
        <p14:creationId xmlns:p14="http://schemas.microsoft.com/office/powerpoint/2010/main" val="828496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profit decreases are significant in Retail/Food Service (24%) and Manufacturing/Distribution/Construction (23%) sectors. </a:t>
            </a:r>
          </a:p>
          <a:p>
            <a:endParaRPr lang="en-US" dirty="0"/>
          </a:p>
          <a:p>
            <a:r>
              <a:rPr lang="en-US" dirty="0"/>
              <a:t>Projected profit increases are significant in Real Estate/Insurance/Finance (61%) and Business/Professional Services (53%) sectors.</a:t>
            </a:r>
          </a:p>
          <a:p>
            <a:endParaRPr lang="en-US" dirty="0"/>
          </a:p>
          <a:p>
            <a:endParaRPr lang="en-US" dirty="0"/>
          </a:p>
        </p:txBody>
      </p:sp>
    </p:spTree>
    <p:extLst>
      <p:ext uri="{BB962C8B-B14F-4D97-AF65-F5344CB8AC3E}">
        <p14:creationId xmlns:p14="http://schemas.microsoft.com/office/powerpoint/2010/main" val="1088473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hiring is most significant in \Manufacturing/Distribution/Construction (60%). </a:t>
            </a:r>
          </a:p>
          <a:p>
            <a:endParaRPr lang="en-US" dirty="0"/>
          </a:p>
          <a:p>
            <a:r>
              <a:rPr lang="en-US" dirty="0"/>
              <a:t>Projected layoffs are highest in Nonprofit/Healthcare sector (9%).</a:t>
            </a:r>
          </a:p>
          <a:p>
            <a:endParaRPr lang="en-US" dirty="0"/>
          </a:p>
        </p:txBody>
      </p:sp>
    </p:spTree>
    <p:extLst>
      <p:ext uri="{BB962C8B-B14F-4D97-AF65-F5344CB8AC3E}">
        <p14:creationId xmlns:p14="http://schemas.microsoft.com/office/powerpoint/2010/main" val="3078097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hiring is most significant in \Manufacturing/Distribution/Construction (60%). </a:t>
            </a:r>
          </a:p>
          <a:p>
            <a:endParaRPr lang="en-US" dirty="0"/>
          </a:p>
          <a:p>
            <a:r>
              <a:rPr lang="en-US" dirty="0"/>
              <a:t>Projected layoffs are highest in Nonprofit/Healthcare sector (9%).</a:t>
            </a:r>
          </a:p>
          <a:p>
            <a:endParaRPr lang="en-US" dirty="0"/>
          </a:p>
        </p:txBody>
      </p:sp>
    </p:spTree>
    <p:extLst>
      <p:ext uri="{BB962C8B-B14F-4D97-AF65-F5344CB8AC3E}">
        <p14:creationId xmlns:p14="http://schemas.microsoft.com/office/powerpoint/2010/main" val="1454678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04713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wage decreases are most significant in Business/Professional Services (4.4%) sector. </a:t>
            </a:r>
          </a:p>
          <a:p>
            <a:endParaRPr lang="en-US" dirty="0"/>
          </a:p>
          <a:p>
            <a:r>
              <a:rPr lang="en-US" dirty="0"/>
              <a:t>Projected wage increases are highest in Manufacturing/Distribution/Construction (50%) and Real Estate/Insurance/Finance (47%) sectors.</a:t>
            </a:r>
          </a:p>
          <a:p>
            <a:endParaRPr lang="en-US" dirty="0"/>
          </a:p>
        </p:txBody>
      </p:sp>
    </p:spTree>
    <p:extLst>
      <p:ext uri="{BB962C8B-B14F-4D97-AF65-F5344CB8AC3E}">
        <p14:creationId xmlns:p14="http://schemas.microsoft.com/office/powerpoint/2010/main" val="4132536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Wages increased most in the manufacturing/distribution/construction (63%), real estate/insurance/finance (61%) and retail/food service (58%) sectors.</a:t>
            </a:r>
          </a:p>
          <a:p>
            <a:endParaRPr lang="en-US" dirty="0"/>
          </a:p>
        </p:txBody>
      </p:sp>
    </p:spTree>
    <p:extLst>
      <p:ext uri="{BB962C8B-B14F-4D97-AF65-F5344CB8AC3E}">
        <p14:creationId xmlns:p14="http://schemas.microsoft.com/office/powerpoint/2010/main" val="2338505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wage decreases are most significant in Business/Professional Services (4.4%) sector. </a:t>
            </a:r>
          </a:p>
          <a:p>
            <a:endParaRPr lang="en-US" dirty="0"/>
          </a:p>
          <a:p>
            <a:r>
              <a:rPr lang="en-US" dirty="0"/>
              <a:t>Projected wage increases are highest in Manufacturing/Distribution/Construction (50%) and Real Estate/Insurance/Finance (47%) sectors.</a:t>
            </a:r>
          </a:p>
          <a:p>
            <a:endParaRPr lang="en-US" dirty="0"/>
          </a:p>
        </p:txBody>
      </p:sp>
    </p:spTree>
    <p:extLst>
      <p:ext uri="{BB962C8B-B14F-4D97-AF65-F5344CB8AC3E}">
        <p14:creationId xmlns:p14="http://schemas.microsoft.com/office/powerpoint/2010/main" val="2861329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Training investments are most prevalent in the Real Estate/Insurance/Finance (75%) and Nonprofit/Healthcare (68%) sectors.</a:t>
            </a:r>
          </a:p>
          <a:p>
            <a:endParaRPr lang="en-US" dirty="0"/>
          </a:p>
          <a:p>
            <a:endParaRPr lang="en-US" dirty="0"/>
          </a:p>
        </p:txBody>
      </p:sp>
    </p:spTree>
    <p:extLst>
      <p:ext uri="{BB962C8B-B14F-4D97-AF65-F5344CB8AC3E}">
        <p14:creationId xmlns:p14="http://schemas.microsoft.com/office/powerpoint/2010/main" val="5853893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Concern is significantly highest in the Manufacturing/Distribution/Construction and Recreation/Tourism/Entertainment sectors, with nearly half (49%) saying they are “Extremely Concerned.”</a:t>
            </a:r>
          </a:p>
        </p:txBody>
      </p:sp>
    </p:spTree>
    <p:extLst>
      <p:ext uri="{BB962C8B-B14F-4D97-AF65-F5344CB8AC3E}">
        <p14:creationId xmlns:p14="http://schemas.microsoft.com/office/powerpoint/2010/main" val="85959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 decreases highest in nonprofit/healthcare (39%), retail/food service (35%) and recreation/tourism/entertainment (34%) sectors.</a:t>
            </a:r>
          </a:p>
          <a:p>
            <a:endParaRPr lang="en-US" dirty="0"/>
          </a:p>
        </p:txBody>
      </p:sp>
    </p:spTree>
    <p:extLst>
      <p:ext uri="{BB962C8B-B14F-4D97-AF65-F5344CB8AC3E}">
        <p14:creationId xmlns:p14="http://schemas.microsoft.com/office/powerpoint/2010/main" val="3688161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Sales decreases highest in nonprofit/Healthcare (45%), business/professional services (42%) and recreation/tourism/entertainment (51%) sectors.</a:t>
            </a:r>
          </a:p>
          <a:p>
            <a:endParaRPr lang="en-US" dirty="0"/>
          </a:p>
        </p:txBody>
      </p:sp>
    </p:spTree>
    <p:extLst>
      <p:ext uri="{BB962C8B-B14F-4D97-AF65-F5344CB8AC3E}">
        <p14:creationId xmlns:p14="http://schemas.microsoft.com/office/powerpoint/2010/main" val="2032251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Profits declined most in recreation/tourism/entertainment (61%) and retail/food service (56%) sectors.</a:t>
            </a:r>
          </a:p>
        </p:txBody>
      </p:sp>
    </p:spTree>
    <p:extLst>
      <p:ext uri="{BB962C8B-B14F-4D97-AF65-F5344CB8AC3E}">
        <p14:creationId xmlns:p14="http://schemas.microsoft.com/office/powerpoint/2010/main" val="3692466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 estate/insurance/finance, manufacturing/distribution/construction, and retail/food service sectors most likely to be increasing capital investments more than decreasing.</a:t>
            </a:r>
          </a:p>
          <a:p>
            <a:endParaRPr lang="en-US" dirty="0"/>
          </a:p>
        </p:txBody>
      </p:sp>
    </p:spTree>
    <p:extLst>
      <p:ext uri="{BB962C8B-B14F-4D97-AF65-F5344CB8AC3E}">
        <p14:creationId xmlns:p14="http://schemas.microsoft.com/office/powerpoint/2010/main" val="652287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177" name="Shape 177"/>
          <p:cNvSpPr>
            <a:spLocks noGrp="1"/>
          </p:cNvSpPr>
          <p:nvPr>
            <p:ph type="body" sz="quarter" idx="1"/>
          </p:nvPr>
        </p:nvSpPr>
        <p:spPr>
          <a:prstGeom prst="rect">
            <a:avLst/>
          </a:prstGeom>
        </p:spPr>
        <p:txBody>
          <a:bodyPr/>
          <a:lstStyle/>
          <a:p>
            <a:r>
              <a:rPr lang="en-US" dirty="0"/>
              <a:t>Acquiring talent </a:t>
            </a:r>
            <a:r>
              <a:rPr dirty="0"/>
              <a:t>is </a:t>
            </a:r>
            <a:r>
              <a:rPr lang="en-US" dirty="0"/>
              <a:t>a again most significant</a:t>
            </a:r>
            <a:r>
              <a:rPr dirty="0"/>
              <a:t> in the </a:t>
            </a:r>
            <a:r>
              <a:rPr lang="en-US" dirty="0"/>
              <a:t>manufacturing/distribution/construction </a:t>
            </a:r>
            <a:r>
              <a:rPr dirty="0"/>
              <a:t>sector</a:t>
            </a:r>
            <a:r>
              <a:rPr lang="en-US" dirty="0"/>
              <a:t> (60%).</a:t>
            </a:r>
            <a:endParaRPr dirty="0"/>
          </a:p>
          <a:p>
            <a:endParaRPr dirty="0"/>
          </a:p>
        </p:txBody>
      </p:sp>
    </p:spTree>
    <p:extLst>
      <p:ext uri="{BB962C8B-B14F-4D97-AF65-F5344CB8AC3E}">
        <p14:creationId xmlns:p14="http://schemas.microsoft.com/office/powerpoint/2010/main" val="170644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Growth/Expansion is highest in the manufacturing/distribution/construction sector (21%) as is demand (18%).</a:t>
            </a:r>
          </a:p>
        </p:txBody>
      </p:sp>
    </p:spTree>
    <p:extLst>
      <p:ext uri="{BB962C8B-B14F-4D97-AF65-F5344CB8AC3E}">
        <p14:creationId xmlns:p14="http://schemas.microsoft.com/office/powerpoint/2010/main" val="4118770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 estate/insurance/finance is doing the best right now with 64% saying they are pretty good to excellent. </a:t>
            </a:r>
          </a:p>
          <a:p>
            <a:endParaRPr lang="en-US" dirty="0"/>
          </a:p>
          <a:p>
            <a:r>
              <a:rPr lang="en-US" dirty="0"/>
              <a:t>Recreation/tourism/entertainment and retail/food service are still struggling, with 41% and 32%, respectively, saying they are in not so good to poor shape.</a:t>
            </a:r>
          </a:p>
        </p:txBody>
      </p:sp>
    </p:spTree>
    <p:extLst>
      <p:ext uri="{BB962C8B-B14F-4D97-AF65-F5344CB8AC3E}">
        <p14:creationId xmlns:p14="http://schemas.microsoft.com/office/powerpoint/2010/main" val="3782039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dirty="0"/>
          </a:p>
        </p:txBody>
      </p:sp>
      <p:pic>
        <p:nvPicPr>
          <p:cNvPr id="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20" name="Rectangle 3"/>
          <p:cNvSpPr/>
          <p:nvPr/>
        </p:nvSpPr>
        <p:spPr>
          <a:xfrm>
            <a:off x="0" y="1676400"/>
            <a:ext cx="9144000" cy="1905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21" name="Title Text"/>
          <p:cNvSpPr txBox="1">
            <a:spLocks noGrp="1"/>
          </p:cNvSpPr>
          <p:nvPr>
            <p:ph type="title"/>
          </p:nvPr>
        </p:nvSpPr>
        <p:spPr>
          <a:xfrm>
            <a:off x="685800" y="2130425"/>
            <a:ext cx="7772400" cy="1069975"/>
          </a:xfrm>
          <a:prstGeom prst="rect">
            <a:avLst/>
          </a:prstGeom>
        </p:spPr>
        <p:txBody>
          <a:bodyPr/>
          <a:lstStyle>
            <a:lvl1pPr algn="r"/>
          </a:lstStyle>
          <a:p>
            <a:r>
              <a:t>Title Text</a:t>
            </a:r>
          </a:p>
        </p:txBody>
      </p:sp>
      <p:sp>
        <p:nvSpPr>
          <p:cNvPr id="22" name="Body Level One…"/>
          <p:cNvSpPr txBox="1">
            <a:spLocks noGrp="1"/>
          </p:cNvSpPr>
          <p:nvPr>
            <p:ph type="body" sz="quarter" idx="1"/>
          </p:nvPr>
        </p:nvSpPr>
        <p:spPr>
          <a:xfrm>
            <a:off x="685800" y="2971800"/>
            <a:ext cx="7772400" cy="762000"/>
          </a:xfrm>
          <a:prstGeom prst="rect">
            <a:avLst/>
          </a:prstGeom>
        </p:spPr>
        <p:txBody>
          <a:bodyPr/>
          <a:lstStyle>
            <a:lvl1pPr marL="0" indent="0" algn="r">
              <a:buSzTx/>
              <a:buFontTx/>
              <a:buNone/>
              <a:defRPr>
                <a:solidFill>
                  <a:srgbClr val="0A0A0A"/>
                </a:solidFill>
              </a:defRPr>
            </a:lvl1pPr>
            <a:lvl2pPr marL="0" indent="457200" algn="r">
              <a:buSzTx/>
              <a:buFontTx/>
              <a:buNone/>
              <a:defRPr>
                <a:solidFill>
                  <a:srgbClr val="0A0A0A"/>
                </a:solidFill>
              </a:defRPr>
            </a:lvl2pPr>
            <a:lvl3pPr marL="0" indent="914400" algn="r">
              <a:buSzTx/>
              <a:buFontTx/>
              <a:buNone/>
              <a:defRPr>
                <a:solidFill>
                  <a:srgbClr val="0A0A0A"/>
                </a:solidFill>
              </a:defRPr>
            </a:lvl3pPr>
            <a:lvl4pPr marL="0" indent="1371600" algn="r">
              <a:buSzTx/>
              <a:buFontTx/>
              <a:buNone/>
              <a:defRPr>
                <a:solidFill>
                  <a:srgbClr val="0A0A0A"/>
                </a:solidFill>
              </a:defRPr>
            </a:lvl4pPr>
            <a:lvl5pPr marL="0" indent="1828800" algn="r">
              <a:buSzTx/>
              <a:buFontTx/>
              <a:buNone/>
              <a:defRPr>
                <a:solidFill>
                  <a:srgbClr val="0A0A0A"/>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11" name="Picture 10">
            <a:extLst>
              <a:ext uri="{FF2B5EF4-FFF2-40B4-BE49-F238E27FC236}">
                <a16:creationId xmlns:a16="http://schemas.microsoft.com/office/drawing/2014/main" id="{8160EAD5-CEA5-B84B-B993-E100ECDD320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76721" y="5931661"/>
            <a:ext cx="2050954" cy="794259"/>
          </a:xfrm>
          <a:prstGeom prst="rect">
            <a:avLst/>
          </a:prstGeom>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30"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32"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33"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34"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6"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EF6FD4B1-CF19-3D43-B7E4-4D5345A700F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43"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45"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46"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47" name="Title Text"/>
          <p:cNvSpPr txBox="1">
            <a:spLocks noGrp="1"/>
          </p:cNvSpPr>
          <p:nvPr>
            <p:ph type="title"/>
          </p:nvPr>
        </p:nvSpPr>
        <p:spPr>
          <a:xfrm>
            <a:off x="6629400" y="274638"/>
            <a:ext cx="2057400" cy="5851526"/>
          </a:xfrm>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48" name="Body Level One…"/>
          <p:cNvSpPr txBox="1">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7CBC446D-B4AB-B84F-A15F-2FA96848623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4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43" name="Title Text"/>
          <p:cNvSpPr txBox="1">
            <a:spLocks noGrp="1"/>
          </p:cNvSpPr>
          <p:nvPr>
            <p:ph type="title"/>
          </p:nvPr>
        </p:nvSpPr>
        <p:spPr>
          <a:xfrm>
            <a:off x="722312" y="4406900"/>
            <a:ext cx="7772401" cy="1362075"/>
          </a:xfrm>
          <a:prstGeom prst="rect">
            <a:avLst/>
          </a:prstGeom>
        </p:spPr>
        <p:txBody>
          <a:bodyPr anchor="t"/>
          <a:lstStyle>
            <a:lvl1pPr algn="l">
              <a:defRPr cap="all">
                <a:solidFill>
                  <a:srgbClr val="000000"/>
                </a:solidFill>
                <a:latin typeface="+mn-lt"/>
                <a:ea typeface="+mn-ea"/>
                <a:cs typeface="+mn-cs"/>
                <a:sym typeface="Calibri"/>
              </a:defRPr>
            </a:lvl1pPr>
          </a:lstStyle>
          <a:p>
            <a:pPr>
              <a:defRPr>
                <a:effectLst/>
              </a:defRPr>
            </a:pPr>
            <a:r>
              <a:t>Title Text</a:t>
            </a:r>
          </a:p>
        </p:txBody>
      </p:sp>
      <p:sp>
        <p:nvSpPr>
          <p:cNvPr id="44"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1A9D6D9F-AB7C-AA49-BB39-383CC889854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5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5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5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56"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57"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D86FE9AB-9D42-3B49-B495-CDA09CF9742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65"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67"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68"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69"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70"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71"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72"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5FA10BC4-CA2B-494E-A9D8-29C2ACD7374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8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8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83"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84"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8" name="Picture 7">
            <a:extLst>
              <a:ext uri="{FF2B5EF4-FFF2-40B4-BE49-F238E27FC236}">
                <a16:creationId xmlns:a16="http://schemas.microsoft.com/office/drawing/2014/main" id="{BD4395B9-08F7-9C4B-BD22-C80CDFE36CA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91"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93"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94"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9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7" name="Picture 6">
            <a:extLst>
              <a:ext uri="{FF2B5EF4-FFF2-40B4-BE49-F238E27FC236}">
                <a16:creationId xmlns:a16="http://schemas.microsoft.com/office/drawing/2014/main" id="{E803DE24-0DE9-7040-8856-15733499F4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10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0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0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06" name="Title Text"/>
          <p:cNvSpPr txBox="1">
            <a:spLocks noGrp="1"/>
          </p:cNvSpPr>
          <p:nvPr>
            <p:ph type="title"/>
          </p:nvPr>
        </p:nvSpPr>
        <p:spPr>
          <a:xfrm>
            <a:off x="457200" y="273050"/>
            <a:ext cx="3008314" cy="1162050"/>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07"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10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279BF304-9257-3044-BFD5-D8F883F6367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1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20" name="Title Text"/>
          <p:cNvSpPr txBox="1">
            <a:spLocks noGrp="1"/>
          </p:cNvSpPr>
          <p:nvPr>
            <p:ph type="title"/>
          </p:nvPr>
        </p:nvSpPr>
        <p:spPr>
          <a:xfrm>
            <a:off x="1792288" y="4800600"/>
            <a:ext cx="5486401" cy="566738"/>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21"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122"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23"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BB200369-232F-124A-8A35-E79EEA62ECD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 name="Picture 2" descr="Picture 2"/>
          <p:cNvPicPr>
            <a:picLocks noChangeAspect="1"/>
          </p:cNvPicPr>
          <p:nvPr/>
        </p:nvPicPr>
        <p:blipFill>
          <a:blip r:embed="rId13"/>
          <a:stretch>
            <a:fillRect/>
          </a:stretch>
        </p:blipFill>
        <p:spPr>
          <a:xfrm>
            <a:off x="3689091" y="5970992"/>
            <a:ext cx="1461018" cy="935817"/>
          </a:xfrm>
          <a:prstGeom prst="rect">
            <a:avLst/>
          </a:prstGeom>
          <a:ln w="12700">
            <a:miter lim="400000"/>
          </a:ln>
        </p:spPr>
      </p:pic>
      <p:pic>
        <p:nvPicPr>
          <p:cNvPr id="5" name="Picture 5" descr="Picture 5"/>
          <p:cNvPicPr>
            <a:picLocks noChangeAspect="1"/>
          </p:cNvPicPr>
          <p:nvPr/>
        </p:nvPicPr>
        <p:blipFill>
          <a:blip r:embed="rId14"/>
          <a:stretch>
            <a:fillRect/>
          </a:stretch>
        </p:blipFill>
        <p:spPr>
          <a:xfrm>
            <a:off x="457200" y="6242758"/>
            <a:ext cx="2070618" cy="397242"/>
          </a:xfrm>
          <a:prstGeom prst="rect">
            <a:avLst/>
          </a:prstGeom>
          <a:ln w="12700">
            <a:miter lim="400000"/>
          </a:ln>
        </p:spPr>
      </p:pic>
      <p:sp>
        <p:nvSpPr>
          <p:cNvPr id="6" name="Rectangle 3"/>
          <p:cNvSpPr/>
          <p:nvPr/>
        </p:nvSpPr>
        <p:spPr>
          <a:xfrm>
            <a:off x="0" y="0"/>
            <a:ext cx="9144000" cy="1524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7"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8" name="Body Level One…"/>
          <p:cNvSpPr txBox="1">
            <a:spLocks noGrp="1"/>
          </p:cNvSpPr>
          <p:nvPr>
            <p:ph type="body" idx="1"/>
          </p:nvPr>
        </p:nvSpPr>
        <p:spPr>
          <a:xfrm>
            <a:off x="457200" y="1600200"/>
            <a:ext cx="8229600" cy="4419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atin typeface="Arial"/>
                <a:ea typeface="Arial"/>
                <a:cs typeface="Arial"/>
                <a:sym typeface="Arial"/>
              </a:defRPr>
            </a:lvl1pPr>
          </a:lstStyle>
          <a:p>
            <a:fld id="{86CB4B4D-7CA3-9044-876B-883B54F8677D}" type="slidenum">
              <a:t>‹#›</a:t>
            </a:fld>
            <a:endParaRPr/>
          </a:p>
        </p:txBody>
      </p:sp>
      <p:pic>
        <p:nvPicPr>
          <p:cNvPr id="10" name="Picture 9">
            <a:extLst>
              <a:ext uri="{FF2B5EF4-FFF2-40B4-BE49-F238E27FC236}">
                <a16:creationId xmlns:a16="http://schemas.microsoft.com/office/drawing/2014/main" id="{F3D3735E-6EC3-E04F-9B55-98C0D825315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michiganbusinessnetwork.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ctrTitle"/>
          </p:nvPr>
        </p:nvSpPr>
        <p:spPr>
          <a:xfrm>
            <a:off x="457200" y="1893888"/>
            <a:ext cx="8153400" cy="914401"/>
          </a:xfrm>
          <a:prstGeom prst="rect">
            <a:avLst/>
          </a:prstGeom>
        </p:spPr>
        <p:txBody>
          <a:bodyPr/>
          <a:lstStyle>
            <a:lvl1pPr>
              <a:defRPr>
                <a:effectLst>
                  <a:outerShdw blurRad="50800" dist="38100" dir="2700000" rotWithShape="0">
                    <a:srgbClr val="000000">
                      <a:alpha val="43000"/>
                    </a:srgbClr>
                  </a:outerShdw>
                </a:effectLst>
              </a:defRPr>
            </a:lvl1pPr>
          </a:lstStyle>
          <a:p>
            <a:r>
              <a:t>Michigan Future Business Index</a:t>
            </a:r>
          </a:p>
        </p:txBody>
      </p:sp>
      <p:sp>
        <p:nvSpPr>
          <p:cNvPr id="159" name="Subtitle 2"/>
          <p:cNvSpPr txBox="1">
            <a:spLocks noGrp="1"/>
          </p:cNvSpPr>
          <p:nvPr>
            <p:ph type="subTitle" sz="quarter" idx="1"/>
          </p:nvPr>
        </p:nvSpPr>
        <p:spPr>
          <a:xfrm>
            <a:off x="762000" y="2514600"/>
            <a:ext cx="7848600" cy="914400"/>
          </a:xfrm>
          <a:prstGeom prst="rect">
            <a:avLst/>
          </a:prstGeom>
        </p:spPr>
        <p:txBody>
          <a:bodyPr/>
          <a:lstStyle>
            <a:lvl1pPr>
              <a:spcBef>
                <a:spcPts val="0"/>
              </a:spcBef>
              <a:defRPr b="1"/>
            </a:lvl1pPr>
          </a:lstStyle>
          <a:p>
            <a:r>
              <a:rPr dirty="0"/>
              <a:t>Q</a:t>
            </a:r>
            <a:r>
              <a:rPr lang="en-US" dirty="0"/>
              <a:t>2</a:t>
            </a:r>
            <a:r>
              <a:rPr dirty="0"/>
              <a:t> </a:t>
            </a:r>
            <a:r>
              <a:rPr lang="en-US" dirty="0"/>
              <a:t>2021</a:t>
            </a:r>
            <a:endParaRPr dirty="0"/>
          </a:p>
        </p:txBody>
      </p:sp>
      <p:sp>
        <p:nvSpPr>
          <p:cNvPr id="160" name="TextBox 3"/>
          <p:cNvSpPr txBox="1"/>
          <p:nvPr/>
        </p:nvSpPr>
        <p:spPr>
          <a:xfrm>
            <a:off x="4038600" y="4038600"/>
            <a:ext cx="4572000" cy="1169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3600" b="1">
                <a:latin typeface="Arial"/>
                <a:ea typeface="Arial"/>
                <a:cs typeface="Arial"/>
                <a:sym typeface="Arial"/>
              </a:defRPr>
            </a:pPr>
            <a:r>
              <a:rPr lang="en-US" dirty="0"/>
              <a:t>Mark McDaniel</a:t>
            </a:r>
            <a:endParaRPr dirty="0"/>
          </a:p>
          <a:p>
            <a:pPr algn="r">
              <a:defRPr>
                <a:latin typeface="Arial"/>
                <a:ea typeface="Arial"/>
                <a:cs typeface="Arial"/>
                <a:sym typeface="Arial"/>
              </a:defRPr>
            </a:pPr>
            <a:r>
              <a:rPr lang="en-US" dirty="0"/>
              <a:t>President and CEO</a:t>
            </a:r>
            <a:endParaRPr dirty="0"/>
          </a:p>
          <a:p>
            <a:pPr algn="r">
              <a:defRPr sz="1600">
                <a:latin typeface="Arial"/>
                <a:ea typeface="Arial"/>
                <a:cs typeface="Arial"/>
                <a:sym typeface="Arial"/>
              </a:defRPr>
            </a:pPr>
            <a:r>
              <a:rPr lang="en-US" dirty="0" err="1"/>
              <a:t>Cinnaire</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prstGeom prst="rect">
            <a:avLst/>
          </a:prstGeom>
        </p:spPr>
        <p:txBody>
          <a:bodyPr/>
          <a:lstStyle/>
          <a:p>
            <a:r>
              <a:rPr dirty="0"/>
              <a:t>Satisfaction with Economy</a:t>
            </a:r>
          </a:p>
        </p:txBody>
      </p:sp>
      <p:sp>
        <p:nvSpPr>
          <p:cNvPr id="172" name="Content Placeholder 2"/>
          <p:cNvSpPr txBox="1">
            <a:spLocks noGrp="1"/>
          </p:cNvSpPr>
          <p:nvPr>
            <p:ph type="body" idx="1"/>
          </p:nvPr>
        </p:nvSpPr>
        <p:spPr>
          <a:xfrm>
            <a:off x="457200" y="1638300"/>
            <a:ext cx="8229600" cy="4419600"/>
          </a:xfrm>
          <a:prstGeom prst="rect">
            <a:avLst/>
          </a:prstGeom>
        </p:spPr>
        <p:txBody>
          <a:bodyPr>
            <a:normAutofit lnSpcReduction="10000"/>
          </a:bodyPr>
          <a:lstStyle/>
          <a:p>
            <a:pPr>
              <a:spcBef>
                <a:spcPts val="600"/>
              </a:spcBef>
              <a:defRPr sz="2800"/>
            </a:pPr>
            <a:r>
              <a:rPr lang="en-US" dirty="0"/>
              <a:t>Satisfaction with the business economy has rebounded sharply since June of last year – in the height of the pandemic. However, it’s still far below pre-pandemic results. </a:t>
            </a:r>
            <a:endParaRPr dirty="0"/>
          </a:p>
          <a:p>
            <a:pPr marL="742950" lvl="1" indent="-285750">
              <a:spcBef>
                <a:spcPts val="500"/>
              </a:spcBef>
              <a:defRPr sz="2400" b="1">
                <a:solidFill>
                  <a:srgbClr val="2B59A9"/>
                </a:solidFill>
              </a:defRPr>
            </a:pPr>
            <a:r>
              <a:rPr lang="en-US" dirty="0"/>
              <a:t>A majority </a:t>
            </a:r>
            <a:r>
              <a:rPr dirty="0"/>
              <a:t>(</a:t>
            </a:r>
            <a:r>
              <a:rPr lang="en-US" dirty="0"/>
              <a:t>52</a:t>
            </a:r>
            <a:r>
              <a:rPr dirty="0"/>
              <a:t>%) </a:t>
            </a:r>
            <a:r>
              <a:rPr lang="en-US" dirty="0"/>
              <a:t>is now</a:t>
            </a:r>
            <a:r>
              <a:rPr dirty="0"/>
              <a:t> satisfied: </a:t>
            </a:r>
            <a:r>
              <a:rPr lang="en-US" dirty="0"/>
              <a:t>38</a:t>
            </a:r>
            <a:r>
              <a:rPr dirty="0"/>
              <a:t>% “somewhat satisfied” and </a:t>
            </a:r>
            <a:r>
              <a:rPr lang="en-US" dirty="0"/>
              <a:t>14</a:t>
            </a:r>
            <a:r>
              <a:rPr dirty="0"/>
              <a:t>%</a:t>
            </a:r>
            <a:r>
              <a:rPr lang="en-US" dirty="0"/>
              <a:t> </a:t>
            </a:r>
            <a:r>
              <a:rPr dirty="0"/>
              <a:t>“very satisfied”</a:t>
            </a:r>
          </a:p>
          <a:p>
            <a:pPr marL="1200150" lvl="2" indent="-285750">
              <a:spcBef>
                <a:spcPts val="500"/>
              </a:spcBef>
              <a:buChar char="–"/>
              <a:defRPr sz="2100" b="1">
                <a:solidFill>
                  <a:srgbClr val="BD1B40"/>
                </a:solidFill>
              </a:defRPr>
            </a:pPr>
            <a:r>
              <a:rPr lang="en-US" dirty="0"/>
              <a:t>Up from a record low of 11% satisfied one year ago.</a:t>
            </a:r>
            <a:endParaRPr lang="en-US" sz="2800" dirty="0"/>
          </a:p>
          <a:p>
            <a:pPr marL="742950" lvl="1" indent="-285750">
              <a:spcBef>
                <a:spcPts val="500"/>
              </a:spcBef>
              <a:defRPr sz="2400"/>
            </a:pPr>
            <a:r>
              <a:rPr lang="en-US" dirty="0"/>
              <a:t>48% say they are dissatisfied with the economy – down from 73% one year ago.</a:t>
            </a:r>
            <a:endParaRPr lang="en-US" sz="2800" dirty="0"/>
          </a:p>
          <a:p>
            <a:pPr marL="742950" lvl="1" indent="-285750">
              <a:spcBef>
                <a:spcPts val="500"/>
              </a:spcBef>
              <a:defRPr sz="2400"/>
            </a:pPr>
            <a:r>
              <a:rPr dirty="0"/>
              <a:t>Satisfaction is strongest in the </a:t>
            </a:r>
            <a:r>
              <a:rPr lang="en-US" dirty="0"/>
              <a:t>Real Estate/Insurance/Finance sector (72%).</a:t>
            </a:r>
            <a:endParaRPr dirty="0"/>
          </a:p>
        </p:txBody>
      </p:sp>
    </p:spTree>
    <p:extLst>
      <p:ext uri="{BB962C8B-B14F-4D97-AF65-F5344CB8AC3E}">
        <p14:creationId xmlns:p14="http://schemas.microsoft.com/office/powerpoint/2010/main" val="2577438950"/>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itle 1"/>
          <p:cNvSpPr txBox="1">
            <a:spLocks noGrp="1"/>
          </p:cNvSpPr>
          <p:nvPr>
            <p:ph type="title"/>
          </p:nvPr>
        </p:nvSpPr>
        <p:spPr>
          <a:xfrm>
            <a:off x="457200" y="274638"/>
            <a:ext cx="8229600" cy="1020763"/>
          </a:xfrm>
          <a:prstGeom prst="rect">
            <a:avLst/>
          </a:prstGeom>
        </p:spPr>
        <p:txBody>
          <a:bodyPr>
            <a:normAutofit fontScale="90000"/>
          </a:bodyPr>
          <a:lstStyle/>
          <a:p>
            <a:pPr defTabSz="886968">
              <a:defRPr sz="3783">
                <a:effectLst>
                  <a:outerShdw blurRad="49276" dist="36957" dir="5400000" rotWithShape="0">
                    <a:srgbClr val="000000">
                      <a:alpha val="40000"/>
                    </a:srgbClr>
                  </a:outerShdw>
                </a:effectLst>
              </a:defRPr>
            </a:pPr>
            <a:r>
              <a:rPr dirty="0"/>
              <a:t>Satisfaction with Economy</a:t>
            </a:r>
            <a:r>
              <a:rPr lang="en-US" dirty="0"/>
              <a:t> Trends</a:t>
            </a:r>
            <a:br>
              <a:rPr dirty="0"/>
            </a:br>
            <a:r>
              <a:rPr sz="2619" dirty="0"/>
              <a:t>As it Affects Your Business</a:t>
            </a:r>
          </a:p>
        </p:txBody>
      </p:sp>
      <p:graphicFrame>
        <p:nvGraphicFramePr>
          <p:cNvPr id="195" name="Object 5"/>
          <p:cNvGraphicFramePr/>
          <p:nvPr>
            <p:extLst>
              <p:ext uri="{D42A27DB-BD31-4B8C-83A1-F6EECF244321}">
                <p14:modId xmlns:p14="http://schemas.microsoft.com/office/powerpoint/2010/main" val="499421615"/>
              </p:ext>
            </p:extLst>
          </p:nvPr>
        </p:nvGraphicFramePr>
        <p:xfrm>
          <a:off x="112812" y="1531748"/>
          <a:ext cx="8891330" cy="426142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EBE269B-A5BF-5A4D-A0B9-270283F589CB}"/>
              </a:ext>
            </a:extLst>
          </p:cNvPr>
          <p:cNvSpPr txBox="1"/>
          <p:nvPr/>
        </p:nvSpPr>
        <p:spPr>
          <a:xfrm rot="16200000">
            <a:off x="6756273" y="2797474"/>
            <a:ext cx="3454779" cy="923328"/>
          </a:xfrm>
          <a:prstGeom prst="rect">
            <a:avLst/>
          </a:prstGeom>
          <a:solidFill>
            <a:srgbClr val="C00000">
              <a:alpha val="32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defTabSz="914400" rtl="0" fontAlgn="auto" latinLnBrk="0" hangingPunct="0">
              <a:lnSpc>
                <a:spcPct val="100000"/>
              </a:lnSpc>
              <a:spcBef>
                <a:spcPts val="0"/>
              </a:spcBef>
              <a:spcAft>
                <a:spcPts val="0"/>
              </a:spcAft>
              <a:buClrTx/>
              <a:buSzTx/>
              <a:buFontTx/>
              <a:buNone/>
              <a:tabLst/>
            </a:pPr>
            <a:endParaRPr lang="en-US" dirty="0"/>
          </a:p>
          <a:p>
            <a:pPr marL="0" marR="0" indent="0"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0" marR="0" indent="0" defTabSz="914400" rtl="0" fontAlgn="auto" latinLnBrk="0" hangingPunct="0">
              <a:lnSpc>
                <a:spcPct val="100000"/>
              </a:lnSpc>
              <a:spcBef>
                <a:spcPts val="0"/>
              </a:spcBef>
              <a:spcAft>
                <a:spcPts val="0"/>
              </a:spcAft>
              <a:buClrTx/>
              <a:buSzTx/>
              <a:buFontTx/>
              <a:buNone/>
              <a:tabLst/>
            </a:pPr>
            <a:r>
              <a:rPr lang="en-US" dirty="0">
                <a:solidFill>
                  <a:srgbClr val="C00000"/>
                </a:solidFill>
              </a:rPr>
              <a:t>COVID-19</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prstGeom prst="rect">
            <a:avLst/>
          </a:prstGeom>
        </p:spPr>
        <p:txBody>
          <a:bodyPr>
            <a:normAutofit fontScale="90000"/>
          </a:bodyPr>
          <a:lstStyle/>
          <a:p>
            <a:pPr>
              <a:defRPr sz="3600">
                <a:effectLst>
                  <a:outerShdw blurRad="50800" dist="38100" dir="2700000" rotWithShape="0">
                    <a:srgbClr val="000000">
                      <a:alpha val="43000"/>
                    </a:srgbClr>
                  </a:outerShdw>
                </a:effectLst>
              </a:defRPr>
            </a:pPr>
            <a:r>
              <a:rPr dirty="0"/>
              <a:t>Greatest Challenges To </a:t>
            </a:r>
            <a:r>
              <a:rPr lang="en-US" dirty="0"/>
              <a:t>Doing </a:t>
            </a:r>
            <a:r>
              <a:rPr dirty="0"/>
              <a:t>Business</a:t>
            </a:r>
          </a:p>
        </p:txBody>
      </p:sp>
      <p:graphicFrame>
        <p:nvGraphicFramePr>
          <p:cNvPr id="4" name="Table 3">
            <a:extLst>
              <a:ext uri="{FF2B5EF4-FFF2-40B4-BE49-F238E27FC236}">
                <a16:creationId xmlns:a16="http://schemas.microsoft.com/office/drawing/2014/main" id="{D3FA0FFD-BB6F-2F46-8E4E-99A2061C315A}"/>
              </a:ext>
            </a:extLst>
          </p:cNvPr>
          <p:cNvGraphicFramePr>
            <a:graphicFrameLocks noGrp="1"/>
          </p:cNvGraphicFramePr>
          <p:nvPr>
            <p:extLst>
              <p:ext uri="{D42A27DB-BD31-4B8C-83A1-F6EECF244321}">
                <p14:modId xmlns:p14="http://schemas.microsoft.com/office/powerpoint/2010/main" val="3984352358"/>
              </p:ext>
            </p:extLst>
          </p:nvPr>
        </p:nvGraphicFramePr>
        <p:xfrm>
          <a:off x="2053550" y="1649062"/>
          <a:ext cx="5036900" cy="4267200"/>
        </p:xfrm>
        <a:graphic>
          <a:graphicData uri="http://schemas.openxmlformats.org/drawingml/2006/table">
            <a:tbl>
              <a:tblPr firstRow="1" bandRow="1">
                <a:tableStyleId>{5940675A-B579-460E-94D1-54222C63F5DA}</a:tableStyleId>
              </a:tblPr>
              <a:tblGrid>
                <a:gridCol w="3604399">
                  <a:extLst>
                    <a:ext uri="{9D8B030D-6E8A-4147-A177-3AD203B41FA5}">
                      <a16:colId xmlns:a16="http://schemas.microsoft.com/office/drawing/2014/main" val="2394897306"/>
                    </a:ext>
                  </a:extLst>
                </a:gridCol>
                <a:gridCol w="786675">
                  <a:extLst>
                    <a:ext uri="{9D8B030D-6E8A-4147-A177-3AD203B41FA5}">
                      <a16:colId xmlns:a16="http://schemas.microsoft.com/office/drawing/2014/main" val="1063755951"/>
                    </a:ext>
                  </a:extLst>
                </a:gridCol>
                <a:gridCol w="645826">
                  <a:extLst>
                    <a:ext uri="{9D8B030D-6E8A-4147-A177-3AD203B41FA5}">
                      <a16:colId xmlns:a16="http://schemas.microsoft.com/office/drawing/2014/main" val="4207003202"/>
                    </a:ext>
                  </a:extLst>
                </a:gridCol>
              </a:tblGrid>
              <a:tr h="274320">
                <a:tc>
                  <a:txBody>
                    <a:bodyPr/>
                    <a:lstStyle/>
                    <a:p>
                      <a:endParaRPr lang="en-US" sz="1600" dirty="0"/>
                    </a:p>
                  </a:txBody>
                  <a:tcPr/>
                </a:tc>
                <a:tc>
                  <a:txBody>
                    <a:bodyPr/>
                    <a:lstStyle/>
                    <a:p>
                      <a:r>
                        <a:rPr lang="en-US" sz="1600" b="1" dirty="0"/>
                        <a:t>June 2019</a:t>
                      </a:r>
                    </a:p>
                  </a:txBody>
                  <a:tcPr/>
                </a:tc>
                <a:tc>
                  <a:txBody>
                    <a:bodyPr/>
                    <a:lstStyle/>
                    <a:p>
                      <a:endParaRPr lang="en-US" sz="1600" b="1" dirty="0"/>
                    </a:p>
                    <a:p>
                      <a:r>
                        <a:rPr lang="en-US" sz="1600" b="1" dirty="0"/>
                        <a:t>Now</a:t>
                      </a:r>
                    </a:p>
                  </a:txBody>
                  <a:tcPr/>
                </a:tc>
                <a:extLst>
                  <a:ext uri="{0D108BD9-81ED-4DB2-BD59-A6C34878D82A}">
                    <a16:rowId xmlns:a16="http://schemas.microsoft.com/office/drawing/2014/main" val="1216115352"/>
                  </a:ext>
                </a:extLst>
              </a:tr>
              <a:tr h="274320">
                <a:tc>
                  <a:txBody>
                    <a:bodyPr/>
                    <a:lstStyle/>
                    <a:p>
                      <a:r>
                        <a:rPr lang="en-US" sz="1600" dirty="0"/>
                        <a:t>Acquiring Talent</a:t>
                      </a:r>
                    </a:p>
                  </a:txBody>
                  <a:tcPr/>
                </a:tc>
                <a:tc>
                  <a:txBody>
                    <a:bodyPr/>
                    <a:lstStyle/>
                    <a:p>
                      <a:r>
                        <a:rPr lang="en-US" sz="1600" dirty="0"/>
                        <a:t>46%</a:t>
                      </a:r>
                    </a:p>
                  </a:txBody>
                  <a:tcPr/>
                </a:tc>
                <a:tc>
                  <a:txBody>
                    <a:bodyPr/>
                    <a:lstStyle/>
                    <a:p>
                      <a:r>
                        <a:rPr lang="en-US" sz="1600" dirty="0"/>
                        <a:t>49%</a:t>
                      </a:r>
                    </a:p>
                  </a:txBody>
                  <a:tcPr/>
                </a:tc>
                <a:extLst>
                  <a:ext uri="{0D108BD9-81ED-4DB2-BD59-A6C34878D82A}">
                    <a16:rowId xmlns:a16="http://schemas.microsoft.com/office/drawing/2014/main" val="386380764"/>
                  </a:ext>
                </a:extLst>
              </a:tr>
              <a:tr h="274320">
                <a:tc>
                  <a:txBody>
                    <a:bodyPr/>
                    <a:lstStyle/>
                    <a:p>
                      <a:r>
                        <a:rPr lang="en-US" sz="1600" dirty="0"/>
                        <a:t>Wage Inflation</a:t>
                      </a:r>
                    </a:p>
                  </a:txBody>
                  <a:tcPr/>
                </a:tc>
                <a:tc>
                  <a:txBody>
                    <a:bodyPr/>
                    <a:lstStyle/>
                    <a:p>
                      <a:r>
                        <a:rPr lang="en-US" sz="1600" dirty="0"/>
                        <a:t>19%</a:t>
                      </a:r>
                    </a:p>
                  </a:txBody>
                  <a:tcPr/>
                </a:tc>
                <a:tc>
                  <a:txBody>
                    <a:bodyPr/>
                    <a:lstStyle/>
                    <a:p>
                      <a:r>
                        <a:rPr lang="en-US" sz="1600" dirty="0"/>
                        <a:t>27%</a:t>
                      </a:r>
                    </a:p>
                  </a:txBody>
                  <a:tcPr/>
                </a:tc>
                <a:extLst>
                  <a:ext uri="{0D108BD9-81ED-4DB2-BD59-A6C34878D82A}">
                    <a16:rowId xmlns:a16="http://schemas.microsoft.com/office/drawing/2014/main" val="200547639"/>
                  </a:ext>
                </a:extLst>
              </a:tr>
              <a:tr h="274320">
                <a:tc>
                  <a:txBody>
                    <a:bodyPr/>
                    <a:lstStyle/>
                    <a:p>
                      <a:r>
                        <a:rPr lang="en-US" sz="1600" dirty="0"/>
                        <a:t>Retaining Talent</a:t>
                      </a:r>
                    </a:p>
                  </a:txBody>
                  <a:tcPr/>
                </a:tc>
                <a:tc>
                  <a:txBody>
                    <a:bodyPr/>
                    <a:lstStyle/>
                    <a:p>
                      <a:r>
                        <a:rPr lang="en-US" sz="1600" dirty="0"/>
                        <a:t>25%</a:t>
                      </a:r>
                    </a:p>
                  </a:txBody>
                  <a:tcPr/>
                </a:tc>
                <a:tc>
                  <a:txBody>
                    <a:bodyPr/>
                    <a:lstStyle/>
                    <a:p>
                      <a:r>
                        <a:rPr lang="en-US" sz="1600" dirty="0"/>
                        <a:t>26%</a:t>
                      </a:r>
                    </a:p>
                  </a:txBody>
                  <a:tcPr/>
                </a:tc>
                <a:extLst>
                  <a:ext uri="{0D108BD9-81ED-4DB2-BD59-A6C34878D82A}">
                    <a16:rowId xmlns:a16="http://schemas.microsoft.com/office/drawing/2014/main" val="361538240"/>
                  </a:ext>
                </a:extLst>
              </a:tr>
              <a:tr h="274320">
                <a:tc>
                  <a:txBody>
                    <a:bodyPr/>
                    <a:lstStyle/>
                    <a:p>
                      <a:r>
                        <a:rPr lang="en-US" sz="1600" dirty="0"/>
                        <a:t>Cost of Health Insurance</a:t>
                      </a:r>
                    </a:p>
                  </a:txBody>
                  <a:tcPr/>
                </a:tc>
                <a:tc>
                  <a:txBody>
                    <a:bodyPr/>
                    <a:lstStyle/>
                    <a:p>
                      <a:r>
                        <a:rPr lang="en-US" sz="1600" dirty="0"/>
                        <a:t>40%</a:t>
                      </a:r>
                    </a:p>
                  </a:txBody>
                  <a:tcPr/>
                </a:tc>
                <a:tc>
                  <a:txBody>
                    <a:bodyPr/>
                    <a:lstStyle/>
                    <a:p>
                      <a:r>
                        <a:rPr lang="en-US" sz="1600" dirty="0"/>
                        <a:t>25%</a:t>
                      </a:r>
                    </a:p>
                  </a:txBody>
                  <a:tcPr/>
                </a:tc>
                <a:extLst>
                  <a:ext uri="{0D108BD9-81ED-4DB2-BD59-A6C34878D82A}">
                    <a16:rowId xmlns:a16="http://schemas.microsoft.com/office/drawing/2014/main" val="2199546113"/>
                  </a:ext>
                </a:extLst>
              </a:tr>
              <a:tr h="274320">
                <a:tc>
                  <a:txBody>
                    <a:bodyPr/>
                    <a:lstStyle/>
                    <a:p>
                      <a:r>
                        <a:rPr lang="en-US" sz="1600" dirty="0">
                          <a:solidFill>
                            <a:schemeClr val="accent1"/>
                          </a:solidFill>
                        </a:rPr>
                        <a:t>*NEW*  </a:t>
                      </a:r>
                      <a:r>
                        <a:rPr lang="en-US" sz="1600" dirty="0"/>
                        <a:t>Inflation</a:t>
                      </a:r>
                    </a:p>
                  </a:txBody>
                  <a:tcPr/>
                </a:tc>
                <a:tc>
                  <a:txBody>
                    <a:bodyPr/>
                    <a:lstStyle/>
                    <a:p>
                      <a:endParaRPr lang="en-US" sz="1600" dirty="0"/>
                    </a:p>
                  </a:txBody>
                  <a:tcPr/>
                </a:tc>
                <a:tc>
                  <a:txBody>
                    <a:bodyPr/>
                    <a:lstStyle/>
                    <a:p>
                      <a:r>
                        <a:rPr lang="en-US" sz="1600" dirty="0">
                          <a:solidFill>
                            <a:schemeClr val="accent1"/>
                          </a:solidFill>
                        </a:rPr>
                        <a:t>23%</a:t>
                      </a:r>
                    </a:p>
                  </a:txBody>
                  <a:tcPr/>
                </a:tc>
                <a:extLst>
                  <a:ext uri="{0D108BD9-81ED-4DB2-BD59-A6C34878D82A}">
                    <a16:rowId xmlns:a16="http://schemas.microsoft.com/office/drawing/2014/main" val="4232439692"/>
                  </a:ext>
                </a:extLst>
              </a:tr>
              <a:tr h="274320">
                <a:tc>
                  <a:txBody>
                    <a:bodyPr/>
                    <a:lstStyle/>
                    <a:p>
                      <a:r>
                        <a:rPr lang="en-US" sz="1600" dirty="0"/>
                        <a:t>Finding Customers</a:t>
                      </a:r>
                    </a:p>
                  </a:txBody>
                  <a:tcPr/>
                </a:tc>
                <a:tc>
                  <a:txBody>
                    <a:bodyPr/>
                    <a:lstStyle/>
                    <a:p>
                      <a:r>
                        <a:rPr lang="en-US" sz="1600" dirty="0"/>
                        <a:t>28%</a:t>
                      </a:r>
                    </a:p>
                  </a:txBody>
                  <a:tcPr/>
                </a:tc>
                <a:tc>
                  <a:txBody>
                    <a:bodyPr/>
                    <a:lstStyle/>
                    <a:p>
                      <a:r>
                        <a:rPr lang="en-US" sz="1600" dirty="0"/>
                        <a:t>22%</a:t>
                      </a:r>
                    </a:p>
                  </a:txBody>
                  <a:tcPr/>
                </a:tc>
                <a:extLst>
                  <a:ext uri="{0D108BD9-81ED-4DB2-BD59-A6C34878D82A}">
                    <a16:rowId xmlns:a16="http://schemas.microsoft.com/office/drawing/2014/main" val="1167527046"/>
                  </a:ext>
                </a:extLst>
              </a:tr>
              <a:tr h="274320">
                <a:tc>
                  <a:txBody>
                    <a:bodyPr/>
                    <a:lstStyle/>
                    <a:p>
                      <a:r>
                        <a:rPr lang="en-US" sz="1600" dirty="0">
                          <a:solidFill>
                            <a:schemeClr val="accent1"/>
                          </a:solidFill>
                        </a:rPr>
                        <a:t>*NEW* </a:t>
                      </a:r>
                      <a:r>
                        <a:rPr lang="en-US" sz="1600" dirty="0"/>
                        <a:t>COVID-19 Regulations</a:t>
                      </a:r>
                    </a:p>
                  </a:txBody>
                  <a:tcPr/>
                </a:tc>
                <a:tc>
                  <a:txBody>
                    <a:bodyPr/>
                    <a:lstStyle/>
                    <a:p>
                      <a:endParaRPr lang="en-US" sz="1600" dirty="0"/>
                    </a:p>
                  </a:txBody>
                  <a:tcPr/>
                </a:tc>
                <a:tc>
                  <a:txBody>
                    <a:bodyPr/>
                    <a:lstStyle/>
                    <a:p>
                      <a:r>
                        <a:rPr lang="en-US" sz="1600" dirty="0">
                          <a:solidFill>
                            <a:schemeClr val="accent1"/>
                          </a:solidFill>
                        </a:rPr>
                        <a:t>19%</a:t>
                      </a:r>
                    </a:p>
                  </a:txBody>
                  <a:tcPr/>
                </a:tc>
                <a:extLst>
                  <a:ext uri="{0D108BD9-81ED-4DB2-BD59-A6C34878D82A}">
                    <a16:rowId xmlns:a16="http://schemas.microsoft.com/office/drawing/2014/main" val="2087886874"/>
                  </a:ext>
                </a:extLst>
              </a:tr>
              <a:tr h="274320">
                <a:tc>
                  <a:txBody>
                    <a:bodyPr/>
                    <a:lstStyle/>
                    <a:p>
                      <a:r>
                        <a:rPr lang="en-US" sz="1600" dirty="0">
                          <a:solidFill>
                            <a:schemeClr val="accent1"/>
                          </a:solidFill>
                        </a:rPr>
                        <a:t>*NEW* </a:t>
                      </a:r>
                      <a:r>
                        <a:rPr lang="en-US" sz="1600" dirty="0"/>
                        <a:t>Other Government Regulations</a:t>
                      </a:r>
                    </a:p>
                  </a:txBody>
                  <a:tcPr/>
                </a:tc>
                <a:tc>
                  <a:txBody>
                    <a:bodyPr/>
                    <a:lstStyle/>
                    <a:p>
                      <a:endParaRPr lang="en-US" sz="1600" dirty="0"/>
                    </a:p>
                  </a:txBody>
                  <a:tcPr/>
                </a:tc>
                <a:tc>
                  <a:txBody>
                    <a:bodyPr/>
                    <a:lstStyle/>
                    <a:p>
                      <a:r>
                        <a:rPr lang="en-US" sz="1600" dirty="0">
                          <a:solidFill>
                            <a:schemeClr val="accent1"/>
                          </a:solidFill>
                        </a:rPr>
                        <a:t>19%</a:t>
                      </a:r>
                    </a:p>
                  </a:txBody>
                  <a:tcPr/>
                </a:tc>
                <a:extLst>
                  <a:ext uri="{0D108BD9-81ED-4DB2-BD59-A6C34878D82A}">
                    <a16:rowId xmlns:a16="http://schemas.microsoft.com/office/drawing/2014/main" val="632939354"/>
                  </a:ext>
                </a:extLst>
              </a:tr>
              <a:tr h="274320">
                <a:tc>
                  <a:txBody>
                    <a:bodyPr/>
                    <a:lstStyle/>
                    <a:p>
                      <a:r>
                        <a:rPr lang="en-US" sz="1600" dirty="0"/>
                        <a:t>Taxes</a:t>
                      </a:r>
                    </a:p>
                  </a:txBody>
                  <a:tcPr/>
                </a:tc>
                <a:tc>
                  <a:txBody>
                    <a:bodyPr/>
                    <a:lstStyle/>
                    <a:p>
                      <a:r>
                        <a:rPr lang="en-US" sz="1600" dirty="0"/>
                        <a:t>23%</a:t>
                      </a:r>
                    </a:p>
                  </a:txBody>
                  <a:tcPr/>
                </a:tc>
                <a:tc>
                  <a:txBody>
                    <a:bodyPr/>
                    <a:lstStyle/>
                    <a:p>
                      <a:r>
                        <a:rPr lang="en-US" sz="1600" dirty="0"/>
                        <a:t>17%</a:t>
                      </a:r>
                    </a:p>
                  </a:txBody>
                  <a:tcPr/>
                </a:tc>
                <a:extLst>
                  <a:ext uri="{0D108BD9-81ED-4DB2-BD59-A6C34878D82A}">
                    <a16:rowId xmlns:a16="http://schemas.microsoft.com/office/drawing/2014/main" val="273028887"/>
                  </a:ext>
                </a:extLst>
              </a:tr>
              <a:tr h="274320">
                <a:tc>
                  <a:txBody>
                    <a:bodyPr/>
                    <a:lstStyle/>
                    <a:p>
                      <a:r>
                        <a:rPr lang="en-US" sz="1600" dirty="0"/>
                        <a:t>Retaining Customers</a:t>
                      </a:r>
                    </a:p>
                  </a:txBody>
                  <a:tcPr/>
                </a:tc>
                <a:tc>
                  <a:txBody>
                    <a:bodyPr/>
                    <a:lstStyle/>
                    <a:p>
                      <a:r>
                        <a:rPr lang="en-US" sz="1600" dirty="0"/>
                        <a:t>16%</a:t>
                      </a:r>
                    </a:p>
                  </a:txBody>
                  <a:tcPr/>
                </a:tc>
                <a:tc>
                  <a:txBody>
                    <a:bodyPr/>
                    <a:lstStyle/>
                    <a:p>
                      <a:r>
                        <a:rPr lang="en-US" sz="1600" dirty="0"/>
                        <a:t>14%</a:t>
                      </a:r>
                    </a:p>
                  </a:txBody>
                  <a:tcPr/>
                </a:tc>
                <a:extLst>
                  <a:ext uri="{0D108BD9-81ED-4DB2-BD59-A6C34878D82A}">
                    <a16:rowId xmlns:a16="http://schemas.microsoft.com/office/drawing/2014/main" val="268340810"/>
                  </a:ext>
                </a:extLst>
              </a:tr>
              <a:tr h="274320">
                <a:tc>
                  <a:txBody>
                    <a:bodyPr/>
                    <a:lstStyle/>
                    <a:p>
                      <a:r>
                        <a:rPr lang="en-US" sz="1600" dirty="0"/>
                        <a:t>Poor Infrastructure (roads, bridges, </a:t>
                      </a:r>
                      <a:r>
                        <a:rPr lang="en-US" sz="1600" dirty="0" err="1"/>
                        <a:t>etc</a:t>
                      </a:r>
                      <a:r>
                        <a:rPr lang="en-US" sz="1600" dirty="0"/>
                        <a:t>)</a:t>
                      </a:r>
                    </a:p>
                  </a:txBody>
                  <a:tcPr/>
                </a:tc>
                <a:tc>
                  <a:txBody>
                    <a:bodyPr/>
                    <a:lstStyle/>
                    <a:p>
                      <a:r>
                        <a:rPr lang="en-US" sz="1600" dirty="0"/>
                        <a:t>20%</a:t>
                      </a:r>
                    </a:p>
                  </a:txBody>
                  <a:tcPr/>
                </a:tc>
                <a:tc>
                  <a:txBody>
                    <a:bodyPr/>
                    <a:lstStyle/>
                    <a:p>
                      <a:r>
                        <a:rPr lang="en-US" sz="1600" dirty="0"/>
                        <a:t>6%</a:t>
                      </a:r>
                    </a:p>
                  </a:txBody>
                  <a:tcPr/>
                </a:tc>
                <a:extLst>
                  <a:ext uri="{0D108BD9-81ED-4DB2-BD59-A6C34878D82A}">
                    <a16:rowId xmlns:a16="http://schemas.microsoft.com/office/drawing/2014/main" val="1858077424"/>
                  </a:ext>
                </a:extLst>
              </a:tr>
            </a:tbl>
          </a:graphicData>
        </a:graphic>
      </p:graphicFrame>
      <p:sp>
        <p:nvSpPr>
          <p:cNvPr id="5" name="TextBox 4">
            <a:extLst>
              <a:ext uri="{FF2B5EF4-FFF2-40B4-BE49-F238E27FC236}">
                <a16:creationId xmlns:a16="http://schemas.microsoft.com/office/drawing/2014/main" id="{5B5A5997-3888-8247-8891-DF112D14ED0F}"/>
              </a:ext>
            </a:extLst>
          </p:cNvPr>
          <p:cNvSpPr txBox="1"/>
          <p:nvPr/>
        </p:nvSpPr>
        <p:spPr>
          <a:xfrm>
            <a:off x="258849" y="4989683"/>
            <a:ext cx="1788947"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Multiple responses were accepted. </a:t>
            </a:r>
            <a:r>
              <a:rPr kumimoji="0" lang="en-US" sz="1400" b="0" i="0" u="none" strike="noStrike" cap="none" spc="0" normalizeH="0" baseline="0" dirty="0">
                <a:ln>
                  <a:noFill/>
                </a:ln>
                <a:solidFill>
                  <a:srgbClr val="000000"/>
                </a:solidFill>
                <a:effectLst/>
                <a:uFillTx/>
                <a:latin typeface="+mn-lt"/>
                <a:ea typeface="+mn-ea"/>
                <a:cs typeface="+mn-cs"/>
                <a:sym typeface="Calibri"/>
              </a:rPr>
              <a:t>Percentages add up to more than 100%.</a:t>
            </a:r>
          </a:p>
        </p:txBody>
      </p:sp>
      <p:sp>
        <p:nvSpPr>
          <p:cNvPr id="3" name="TextBox 2">
            <a:extLst>
              <a:ext uri="{FF2B5EF4-FFF2-40B4-BE49-F238E27FC236}">
                <a16:creationId xmlns:a16="http://schemas.microsoft.com/office/drawing/2014/main" id="{D5AAAE6C-F034-034C-AA75-962B67A4F3A5}"/>
              </a:ext>
            </a:extLst>
          </p:cNvPr>
          <p:cNvSpPr txBox="1"/>
          <p:nvPr/>
        </p:nvSpPr>
        <p:spPr>
          <a:xfrm>
            <a:off x="7171886" y="2203533"/>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70C0"/>
                </a:solidFill>
                <a:effectLst/>
                <a:uFillTx/>
                <a:latin typeface="+mn-lt"/>
                <a:ea typeface="+mn-ea"/>
                <a:cs typeface="+mn-cs"/>
                <a:sym typeface="Calibri"/>
              </a:rPr>
              <a:t>+3</a:t>
            </a:r>
          </a:p>
        </p:txBody>
      </p:sp>
      <p:sp>
        <p:nvSpPr>
          <p:cNvPr id="15" name="TextBox 14">
            <a:extLst>
              <a:ext uri="{FF2B5EF4-FFF2-40B4-BE49-F238E27FC236}">
                <a16:creationId xmlns:a16="http://schemas.microsoft.com/office/drawing/2014/main" id="{C62ECEE8-64AC-EE40-993A-F7B2533B8129}"/>
              </a:ext>
            </a:extLst>
          </p:cNvPr>
          <p:cNvSpPr txBox="1"/>
          <p:nvPr/>
        </p:nvSpPr>
        <p:spPr>
          <a:xfrm>
            <a:off x="7177641" y="2559399"/>
            <a:ext cx="47469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70C0"/>
                </a:solidFill>
                <a:effectLst/>
                <a:uFillTx/>
                <a:latin typeface="+mn-lt"/>
                <a:ea typeface="+mn-ea"/>
                <a:cs typeface="+mn-cs"/>
                <a:sym typeface="Calibri"/>
              </a:rPr>
              <a:t>+8</a:t>
            </a:r>
          </a:p>
        </p:txBody>
      </p:sp>
      <p:sp>
        <p:nvSpPr>
          <p:cNvPr id="16" name="TextBox 15">
            <a:extLst>
              <a:ext uri="{FF2B5EF4-FFF2-40B4-BE49-F238E27FC236}">
                <a16:creationId xmlns:a16="http://schemas.microsoft.com/office/drawing/2014/main" id="{0F238F97-D570-2E45-B52F-7833ECA6F681}"/>
              </a:ext>
            </a:extLst>
          </p:cNvPr>
          <p:cNvSpPr txBox="1"/>
          <p:nvPr/>
        </p:nvSpPr>
        <p:spPr>
          <a:xfrm>
            <a:off x="7177639" y="2893757"/>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70C0"/>
                </a:solidFill>
                <a:effectLst/>
                <a:uFillTx/>
                <a:latin typeface="+mn-lt"/>
                <a:ea typeface="+mn-ea"/>
                <a:cs typeface="+mn-cs"/>
                <a:sym typeface="Calibri"/>
              </a:rPr>
              <a:t>+1</a:t>
            </a:r>
          </a:p>
        </p:txBody>
      </p:sp>
      <p:sp>
        <p:nvSpPr>
          <p:cNvPr id="17" name="TextBox 16">
            <a:extLst>
              <a:ext uri="{FF2B5EF4-FFF2-40B4-BE49-F238E27FC236}">
                <a16:creationId xmlns:a16="http://schemas.microsoft.com/office/drawing/2014/main" id="{3BE09AC8-0019-024D-BF51-3CD253BD944D}"/>
              </a:ext>
            </a:extLst>
          </p:cNvPr>
          <p:cNvSpPr txBox="1"/>
          <p:nvPr/>
        </p:nvSpPr>
        <p:spPr>
          <a:xfrm>
            <a:off x="7186269" y="3219488"/>
            <a:ext cx="46606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-15</a:t>
            </a:r>
          </a:p>
        </p:txBody>
      </p:sp>
      <p:sp>
        <p:nvSpPr>
          <p:cNvPr id="19" name="TextBox 18">
            <a:extLst>
              <a:ext uri="{FF2B5EF4-FFF2-40B4-BE49-F238E27FC236}">
                <a16:creationId xmlns:a16="http://schemas.microsoft.com/office/drawing/2014/main" id="{FCE1D912-68EE-3649-88DE-0AB7C08427B0}"/>
              </a:ext>
            </a:extLst>
          </p:cNvPr>
          <p:cNvSpPr txBox="1"/>
          <p:nvPr/>
        </p:nvSpPr>
        <p:spPr>
          <a:xfrm>
            <a:off x="7203518" y="3891773"/>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b="1" dirty="0">
                <a:solidFill>
                  <a:srgbClr val="C00000"/>
                </a:solidFill>
              </a:rPr>
              <a:t>-6</a:t>
            </a:r>
            <a:endParaRPr kumimoji="0" lang="en-US" sz="1800" b="1" i="0" u="none" strike="noStrike" cap="none" spc="0" normalizeH="0" baseline="0" dirty="0">
              <a:ln>
                <a:noFill/>
              </a:ln>
              <a:solidFill>
                <a:srgbClr val="C00000"/>
              </a:solidFill>
              <a:effectLst/>
              <a:uFillTx/>
              <a:sym typeface="Calibri"/>
            </a:endParaRPr>
          </a:p>
        </p:txBody>
      </p:sp>
      <p:sp>
        <p:nvSpPr>
          <p:cNvPr id="21" name="TextBox 20">
            <a:extLst>
              <a:ext uri="{FF2B5EF4-FFF2-40B4-BE49-F238E27FC236}">
                <a16:creationId xmlns:a16="http://schemas.microsoft.com/office/drawing/2014/main" id="{AFEEFC65-97E0-7A44-A208-44E776818F98}"/>
              </a:ext>
            </a:extLst>
          </p:cNvPr>
          <p:cNvSpPr txBox="1"/>
          <p:nvPr/>
        </p:nvSpPr>
        <p:spPr>
          <a:xfrm>
            <a:off x="7177641" y="4905431"/>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-6</a:t>
            </a:r>
          </a:p>
        </p:txBody>
      </p:sp>
      <p:sp>
        <p:nvSpPr>
          <p:cNvPr id="22" name="TextBox 21">
            <a:extLst>
              <a:ext uri="{FF2B5EF4-FFF2-40B4-BE49-F238E27FC236}">
                <a16:creationId xmlns:a16="http://schemas.microsoft.com/office/drawing/2014/main" id="{3B9AA7EE-1A6B-2C44-801B-DAFE3A7330D6}"/>
              </a:ext>
            </a:extLst>
          </p:cNvPr>
          <p:cNvSpPr txBox="1"/>
          <p:nvPr/>
        </p:nvSpPr>
        <p:spPr>
          <a:xfrm>
            <a:off x="7183395" y="5216097"/>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-2</a:t>
            </a:r>
          </a:p>
        </p:txBody>
      </p:sp>
      <p:sp>
        <p:nvSpPr>
          <p:cNvPr id="23" name="TextBox 22">
            <a:extLst>
              <a:ext uri="{FF2B5EF4-FFF2-40B4-BE49-F238E27FC236}">
                <a16:creationId xmlns:a16="http://schemas.microsoft.com/office/drawing/2014/main" id="{D87DF135-32F7-4840-BDC2-934A482E95CB}"/>
              </a:ext>
            </a:extLst>
          </p:cNvPr>
          <p:cNvSpPr txBox="1"/>
          <p:nvPr/>
        </p:nvSpPr>
        <p:spPr>
          <a:xfrm>
            <a:off x="7177754" y="5574842"/>
            <a:ext cx="46606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b="1" dirty="0">
                <a:solidFill>
                  <a:srgbClr val="C00000"/>
                </a:solidFill>
              </a:rPr>
              <a:t>-14</a:t>
            </a:r>
            <a:endParaRPr kumimoji="0" lang="en-US" sz="1800" b="1" i="0" u="none" strike="noStrike" cap="none" spc="0" normalizeH="0" baseline="0" dirty="0">
              <a:ln>
                <a:noFill/>
              </a:ln>
              <a:solidFill>
                <a:srgbClr val="C00000"/>
              </a:solidFill>
              <a:effectLst/>
              <a:uFillTx/>
              <a:sym typeface="Calibri"/>
            </a:endParaRPr>
          </a:p>
        </p:txBody>
      </p:sp>
    </p:spTree>
    <p:extLst>
      <p:ext uri="{BB962C8B-B14F-4D97-AF65-F5344CB8AC3E}">
        <p14:creationId xmlns:p14="http://schemas.microsoft.com/office/powerpoint/2010/main" val="2365736433"/>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a:spLocks noGrp="1"/>
          </p:cNvSpPr>
          <p:nvPr>
            <p:ph type="title"/>
          </p:nvPr>
        </p:nvSpPr>
        <p:spPr>
          <a:prstGeom prst="rect">
            <a:avLst/>
          </a:prstGeom>
        </p:spPr>
        <p:txBody>
          <a:bodyPr/>
          <a:lstStyle>
            <a:lvl1pPr>
              <a:defRPr>
                <a:effectLst>
                  <a:outerShdw blurRad="50800" dist="38100" dir="2700000" rotWithShape="0">
                    <a:srgbClr val="000000">
                      <a:alpha val="43000"/>
                    </a:srgbClr>
                  </a:outerShdw>
                </a:effectLst>
              </a:defRPr>
            </a:lvl1pPr>
          </a:lstStyle>
          <a:p>
            <a:r>
              <a:rPr lang="en-US" dirty="0"/>
              <a:t>Greatest</a:t>
            </a:r>
            <a:r>
              <a:rPr dirty="0"/>
              <a:t> Reasons for Optimism</a:t>
            </a:r>
          </a:p>
        </p:txBody>
      </p:sp>
      <p:graphicFrame>
        <p:nvGraphicFramePr>
          <p:cNvPr id="6" name="Table 5">
            <a:extLst>
              <a:ext uri="{FF2B5EF4-FFF2-40B4-BE49-F238E27FC236}">
                <a16:creationId xmlns:a16="http://schemas.microsoft.com/office/drawing/2014/main" id="{CEE120F9-FA5A-7F49-9169-E41D11CA7C50}"/>
              </a:ext>
            </a:extLst>
          </p:cNvPr>
          <p:cNvGraphicFramePr>
            <a:graphicFrameLocks noGrp="1"/>
          </p:cNvGraphicFramePr>
          <p:nvPr>
            <p:extLst>
              <p:ext uri="{D42A27DB-BD31-4B8C-83A1-F6EECF244321}">
                <p14:modId xmlns:p14="http://schemas.microsoft.com/office/powerpoint/2010/main" val="3107593513"/>
              </p:ext>
            </p:extLst>
          </p:nvPr>
        </p:nvGraphicFramePr>
        <p:xfrm>
          <a:off x="1421666" y="1585936"/>
          <a:ext cx="5962548" cy="4267200"/>
        </p:xfrm>
        <a:graphic>
          <a:graphicData uri="http://schemas.openxmlformats.org/drawingml/2006/table">
            <a:tbl>
              <a:tblPr firstRow="1" bandRow="1">
                <a:tableStyleId>{5940675A-B579-460E-94D1-54222C63F5DA}</a:tableStyleId>
              </a:tblPr>
              <a:tblGrid>
                <a:gridCol w="4008720">
                  <a:extLst>
                    <a:ext uri="{9D8B030D-6E8A-4147-A177-3AD203B41FA5}">
                      <a16:colId xmlns:a16="http://schemas.microsoft.com/office/drawing/2014/main" val="2394897306"/>
                    </a:ext>
                  </a:extLst>
                </a:gridCol>
                <a:gridCol w="976914">
                  <a:extLst>
                    <a:ext uri="{9D8B030D-6E8A-4147-A177-3AD203B41FA5}">
                      <a16:colId xmlns:a16="http://schemas.microsoft.com/office/drawing/2014/main" val="1063755951"/>
                    </a:ext>
                  </a:extLst>
                </a:gridCol>
                <a:gridCol w="976914">
                  <a:extLst>
                    <a:ext uri="{9D8B030D-6E8A-4147-A177-3AD203B41FA5}">
                      <a16:colId xmlns:a16="http://schemas.microsoft.com/office/drawing/2014/main" val="1039138311"/>
                    </a:ext>
                  </a:extLst>
                </a:gridCol>
              </a:tblGrid>
              <a:tr h="274320">
                <a:tc>
                  <a:txBody>
                    <a:bodyPr/>
                    <a:lstStyle/>
                    <a:p>
                      <a:endParaRPr lang="en-US" sz="1600" dirty="0"/>
                    </a:p>
                  </a:txBody>
                  <a:tcPr/>
                </a:tc>
                <a:tc>
                  <a:txBody>
                    <a:bodyPr/>
                    <a:lstStyle/>
                    <a:p>
                      <a:r>
                        <a:rPr lang="en-US" sz="1600" b="1" dirty="0"/>
                        <a:t>June 2019</a:t>
                      </a:r>
                    </a:p>
                  </a:txBody>
                  <a:tcPr/>
                </a:tc>
                <a:tc>
                  <a:txBody>
                    <a:bodyPr/>
                    <a:lstStyle/>
                    <a:p>
                      <a:endParaRPr lang="en-US" sz="1600" b="1" dirty="0"/>
                    </a:p>
                    <a:p>
                      <a:r>
                        <a:rPr lang="en-US" sz="1600" b="1" dirty="0"/>
                        <a:t>Now</a:t>
                      </a:r>
                    </a:p>
                  </a:txBody>
                  <a:tcPr/>
                </a:tc>
                <a:extLst>
                  <a:ext uri="{0D108BD9-81ED-4DB2-BD59-A6C34878D82A}">
                    <a16:rowId xmlns:a16="http://schemas.microsoft.com/office/drawing/2014/main" val="1155967683"/>
                  </a:ext>
                </a:extLst>
              </a:tr>
              <a:tr h="274320">
                <a:tc>
                  <a:txBody>
                    <a:bodyPr/>
                    <a:lstStyle/>
                    <a:p>
                      <a:r>
                        <a:rPr lang="en-US" sz="1600" dirty="0"/>
                        <a:t>Business Growth/Expansion</a:t>
                      </a:r>
                    </a:p>
                  </a:txBody>
                  <a:tcPr/>
                </a:tc>
                <a:tc>
                  <a:txBody>
                    <a:bodyPr/>
                    <a:lstStyle/>
                    <a:p>
                      <a:r>
                        <a:rPr lang="en-US" sz="1600" dirty="0"/>
                        <a:t>14%</a:t>
                      </a:r>
                    </a:p>
                  </a:txBody>
                  <a:tcPr/>
                </a:tc>
                <a:tc>
                  <a:txBody>
                    <a:bodyPr/>
                    <a:lstStyle/>
                    <a:p>
                      <a:r>
                        <a:rPr lang="en-US" sz="1600" dirty="0"/>
                        <a:t>17%</a:t>
                      </a:r>
                    </a:p>
                  </a:txBody>
                  <a:tcPr/>
                </a:tc>
                <a:extLst>
                  <a:ext uri="{0D108BD9-81ED-4DB2-BD59-A6C34878D82A}">
                    <a16:rowId xmlns:a16="http://schemas.microsoft.com/office/drawing/2014/main" val="386380764"/>
                  </a:ext>
                </a:extLst>
              </a:tr>
              <a:tr h="274320">
                <a:tc>
                  <a:txBody>
                    <a:bodyPr/>
                    <a:lstStyle/>
                    <a:p>
                      <a:r>
                        <a:rPr lang="en-US" sz="1600" dirty="0"/>
                        <a:t>Demand For Products/Services</a:t>
                      </a:r>
                    </a:p>
                  </a:txBody>
                  <a:tcPr/>
                </a:tc>
                <a:tc>
                  <a:txBody>
                    <a:bodyPr/>
                    <a:lstStyle/>
                    <a:p>
                      <a:r>
                        <a:rPr lang="en-US" sz="1600" dirty="0"/>
                        <a:t>12%</a:t>
                      </a:r>
                    </a:p>
                  </a:txBody>
                  <a:tcPr/>
                </a:tc>
                <a:tc>
                  <a:txBody>
                    <a:bodyPr/>
                    <a:lstStyle/>
                    <a:p>
                      <a:r>
                        <a:rPr lang="en-US" sz="1600" dirty="0"/>
                        <a:t>15%</a:t>
                      </a:r>
                    </a:p>
                  </a:txBody>
                  <a:tcPr/>
                </a:tc>
                <a:extLst>
                  <a:ext uri="{0D108BD9-81ED-4DB2-BD59-A6C34878D82A}">
                    <a16:rowId xmlns:a16="http://schemas.microsoft.com/office/drawing/2014/main" val="3619515658"/>
                  </a:ext>
                </a:extLst>
              </a:tr>
              <a:tr h="274320">
                <a:tc>
                  <a:txBody>
                    <a:bodyPr/>
                    <a:lstStyle/>
                    <a:p>
                      <a:r>
                        <a:rPr lang="en-US" sz="1600" dirty="0"/>
                        <a:t>Great Customers</a:t>
                      </a:r>
                    </a:p>
                  </a:txBody>
                  <a:tcPr/>
                </a:tc>
                <a:tc>
                  <a:txBody>
                    <a:bodyPr/>
                    <a:lstStyle/>
                    <a:p>
                      <a:r>
                        <a:rPr lang="en-US" sz="1600" dirty="0"/>
                        <a:t>11%</a:t>
                      </a:r>
                    </a:p>
                  </a:txBody>
                  <a:tcPr/>
                </a:tc>
                <a:tc>
                  <a:txBody>
                    <a:bodyPr/>
                    <a:lstStyle/>
                    <a:p>
                      <a:r>
                        <a:rPr lang="en-US" sz="1600" dirty="0"/>
                        <a:t>10%</a:t>
                      </a:r>
                    </a:p>
                  </a:txBody>
                  <a:tcPr/>
                </a:tc>
                <a:extLst>
                  <a:ext uri="{0D108BD9-81ED-4DB2-BD59-A6C34878D82A}">
                    <a16:rowId xmlns:a16="http://schemas.microsoft.com/office/drawing/2014/main" val="2199546113"/>
                  </a:ext>
                </a:extLst>
              </a:tr>
              <a:tr h="274320">
                <a:tc>
                  <a:txBody>
                    <a:bodyPr/>
                    <a:lstStyle/>
                    <a:p>
                      <a:r>
                        <a:rPr lang="en-US" sz="1600" dirty="0">
                          <a:solidFill>
                            <a:schemeClr val="accent1"/>
                          </a:solidFill>
                        </a:rPr>
                        <a:t>*NEW* </a:t>
                      </a:r>
                      <a:r>
                        <a:rPr lang="en-US" sz="1600" dirty="0"/>
                        <a:t>End of COVID-19 Pandemic </a:t>
                      </a:r>
                    </a:p>
                  </a:txBody>
                  <a:tcPr/>
                </a:tc>
                <a:tc>
                  <a:txBody>
                    <a:bodyPr/>
                    <a:lstStyle/>
                    <a:p>
                      <a:endParaRPr lang="en-US" sz="1600" dirty="0"/>
                    </a:p>
                  </a:txBody>
                  <a:tcPr/>
                </a:tc>
                <a:tc>
                  <a:txBody>
                    <a:bodyPr/>
                    <a:lstStyle/>
                    <a:p>
                      <a:r>
                        <a:rPr lang="en-US" sz="1600" dirty="0">
                          <a:solidFill>
                            <a:schemeClr val="accent1"/>
                          </a:solidFill>
                        </a:rPr>
                        <a:t>9%</a:t>
                      </a:r>
                    </a:p>
                  </a:txBody>
                  <a:tcPr/>
                </a:tc>
                <a:extLst>
                  <a:ext uri="{0D108BD9-81ED-4DB2-BD59-A6C34878D82A}">
                    <a16:rowId xmlns:a16="http://schemas.microsoft.com/office/drawing/2014/main" val="473487502"/>
                  </a:ext>
                </a:extLst>
              </a:tr>
              <a:tr h="274320">
                <a:tc>
                  <a:txBody>
                    <a:bodyPr/>
                    <a:lstStyle/>
                    <a:p>
                      <a:r>
                        <a:rPr lang="en-US" sz="1600" dirty="0"/>
                        <a:t>The Economy</a:t>
                      </a:r>
                    </a:p>
                  </a:txBody>
                  <a:tcPr/>
                </a:tc>
                <a:tc>
                  <a:txBody>
                    <a:bodyPr/>
                    <a:lstStyle/>
                    <a:p>
                      <a:r>
                        <a:rPr lang="en-US" sz="1600" dirty="0"/>
                        <a:t>8%</a:t>
                      </a:r>
                    </a:p>
                  </a:txBody>
                  <a:tcPr/>
                </a:tc>
                <a:tc>
                  <a:txBody>
                    <a:bodyPr/>
                    <a:lstStyle/>
                    <a:p>
                      <a:r>
                        <a:rPr lang="en-US" sz="1600" dirty="0"/>
                        <a:t>8%</a:t>
                      </a:r>
                    </a:p>
                  </a:txBody>
                  <a:tcPr/>
                </a:tc>
                <a:extLst>
                  <a:ext uri="{0D108BD9-81ED-4DB2-BD59-A6C34878D82A}">
                    <a16:rowId xmlns:a16="http://schemas.microsoft.com/office/drawing/2014/main" val="1167527046"/>
                  </a:ext>
                </a:extLst>
              </a:tr>
              <a:tr h="274320">
                <a:tc>
                  <a:txBody>
                    <a:bodyPr/>
                    <a:lstStyle/>
                    <a:p>
                      <a:r>
                        <a:rPr lang="en-US" sz="1600" dirty="0"/>
                        <a:t>More Opportunities</a:t>
                      </a:r>
                    </a:p>
                  </a:txBody>
                  <a:tcPr/>
                </a:tc>
                <a:tc>
                  <a:txBody>
                    <a:bodyPr/>
                    <a:lstStyle/>
                    <a:p>
                      <a:r>
                        <a:rPr lang="en-US" sz="1600" dirty="0"/>
                        <a:t>5%</a:t>
                      </a:r>
                    </a:p>
                  </a:txBody>
                  <a:tcPr/>
                </a:tc>
                <a:tc>
                  <a:txBody>
                    <a:bodyPr/>
                    <a:lstStyle/>
                    <a:p>
                      <a:r>
                        <a:rPr lang="en-US" sz="1600" dirty="0"/>
                        <a:t>8%</a:t>
                      </a:r>
                    </a:p>
                  </a:txBody>
                  <a:tcPr/>
                </a:tc>
                <a:extLst>
                  <a:ext uri="{0D108BD9-81ED-4DB2-BD59-A6C34878D82A}">
                    <a16:rowId xmlns:a16="http://schemas.microsoft.com/office/drawing/2014/main" val="1901505993"/>
                  </a:ext>
                </a:extLst>
              </a:tr>
              <a:tr h="274320">
                <a:tc>
                  <a:txBody>
                    <a:bodyPr/>
                    <a:lstStyle/>
                    <a:p>
                      <a:r>
                        <a:rPr lang="en-US" sz="1600" dirty="0">
                          <a:solidFill>
                            <a:schemeClr val="accent1"/>
                          </a:solidFill>
                        </a:rPr>
                        <a:t>*NEW* </a:t>
                      </a:r>
                      <a:r>
                        <a:rPr lang="en-US" sz="1600" dirty="0"/>
                        <a:t>We Survived/Resilient/Longevity</a:t>
                      </a:r>
                    </a:p>
                  </a:txBody>
                  <a:tcPr/>
                </a:tc>
                <a:tc>
                  <a:txBody>
                    <a:bodyPr/>
                    <a:lstStyle/>
                    <a:p>
                      <a:endParaRPr lang="en-US" sz="1600" dirty="0"/>
                    </a:p>
                  </a:txBody>
                  <a:tcPr/>
                </a:tc>
                <a:tc>
                  <a:txBody>
                    <a:bodyPr/>
                    <a:lstStyle/>
                    <a:p>
                      <a:r>
                        <a:rPr lang="en-US" sz="1600" dirty="0">
                          <a:solidFill>
                            <a:schemeClr val="accent1"/>
                          </a:solidFill>
                        </a:rPr>
                        <a:t>7%</a:t>
                      </a:r>
                    </a:p>
                  </a:txBody>
                  <a:tcPr/>
                </a:tc>
                <a:extLst>
                  <a:ext uri="{0D108BD9-81ED-4DB2-BD59-A6C34878D82A}">
                    <a16:rowId xmlns:a16="http://schemas.microsoft.com/office/drawing/2014/main" val="752808441"/>
                  </a:ext>
                </a:extLst>
              </a:tr>
              <a:tr h="274320">
                <a:tc>
                  <a:txBody>
                    <a:bodyPr/>
                    <a:lstStyle/>
                    <a:p>
                      <a:r>
                        <a:rPr lang="en-US" sz="1600" dirty="0"/>
                        <a:t>My Staff/Team/Employees</a:t>
                      </a:r>
                    </a:p>
                  </a:txBody>
                  <a:tcPr/>
                </a:tc>
                <a:tc>
                  <a:txBody>
                    <a:bodyPr/>
                    <a:lstStyle/>
                    <a:p>
                      <a:r>
                        <a:rPr lang="en-US" sz="1600" dirty="0"/>
                        <a:t>4%</a:t>
                      </a:r>
                    </a:p>
                  </a:txBody>
                  <a:tcPr/>
                </a:tc>
                <a:tc>
                  <a:txBody>
                    <a:bodyPr/>
                    <a:lstStyle/>
                    <a:p>
                      <a:r>
                        <a:rPr lang="en-US" sz="1600" dirty="0"/>
                        <a:t>7%</a:t>
                      </a:r>
                    </a:p>
                  </a:txBody>
                  <a:tcPr/>
                </a:tc>
                <a:extLst>
                  <a:ext uri="{0D108BD9-81ED-4DB2-BD59-A6C34878D82A}">
                    <a16:rowId xmlns:a16="http://schemas.microsoft.com/office/drawing/2014/main" val="3082166344"/>
                  </a:ext>
                </a:extLst>
              </a:tr>
              <a:tr h="274320">
                <a:tc>
                  <a:txBody>
                    <a:bodyPr/>
                    <a:lstStyle/>
                    <a:p>
                      <a:r>
                        <a:rPr lang="en-US" sz="1600" dirty="0"/>
                        <a:t>Business Is Good</a:t>
                      </a:r>
                    </a:p>
                  </a:txBody>
                  <a:tcPr/>
                </a:tc>
                <a:tc>
                  <a:txBody>
                    <a:bodyPr/>
                    <a:lstStyle/>
                    <a:p>
                      <a:r>
                        <a:rPr lang="en-US" sz="1600" dirty="0"/>
                        <a:t>6%</a:t>
                      </a:r>
                    </a:p>
                  </a:txBody>
                  <a:tcPr/>
                </a:tc>
                <a:tc>
                  <a:txBody>
                    <a:bodyPr/>
                    <a:lstStyle/>
                    <a:p>
                      <a:r>
                        <a:rPr lang="en-US" sz="1600" dirty="0"/>
                        <a:t>7%</a:t>
                      </a:r>
                    </a:p>
                  </a:txBody>
                  <a:tcPr/>
                </a:tc>
                <a:extLst>
                  <a:ext uri="{0D108BD9-81ED-4DB2-BD59-A6C34878D82A}">
                    <a16:rowId xmlns:a16="http://schemas.microsoft.com/office/drawing/2014/main" val="3180878295"/>
                  </a:ext>
                </a:extLst>
              </a:tr>
              <a:tr h="274320">
                <a:tc>
                  <a:txBody>
                    <a:bodyPr/>
                    <a:lstStyle/>
                    <a:p>
                      <a:r>
                        <a:rPr lang="en-US" sz="1600" dirty="0"/>
                        <a:t>Our Ability to be Flexible/Nimble/Innovative</a:t>
                      </a:r>
                    </a:p>
                  </a:txBody>
                  <a:tcPr/>
                </a:tc>
                <a:tc>
                  <a:txBody>
                    <a:bodyPr/>
                    <a:lstStyle/>
                    <a:p>
                      <a:r>
                        <a:rPr lang="en-US" sz="1600" dirty="0"/>
                        <a:t>3%</a:t>
                      </a:r>
                    </a:p>
                  </a:txBody>
                  <a:tcPr/>
                </a:tc>
                <a:tc>
                  <a:txBody>
                    <a:bodyPr/>
                    <a:lstStyle/>
                    <a:p>
                      <a:r>
                        <a:rPr lang="en-US" sz="1600" dirty="0"/>
                        <a:t>5%</a:t>
                      </a:r>
                    </a:p>
                  </a:txBody>
                  <a:tcPr/>
                </a:tc>
                <a:extLst>
                  <a:ext uri="{0D108BD9-81ED-4DB2-BD59-A6C34878D82A}">
                    <a16:rowId xmlns:a16="http://schemas.microsoft.com/office/drawing/2014/main" val="180914876"/>
                  </a:ext>
                </a:extLst>
              </a:tr>
              <a:tr h="274320">
                <a:tc>
                  <a:txBody>
                    <a:bodyPr/>
                    <a:lstStyle/>
                    <a:p>
                      <a:r>
                        <a:rPr lang="en-US" sz="1600" dirty="0"/>
                        <a:t>Politics/Hope For Reforms</a:t>
                      </a:r>
                    </a:p>
                  </a:txBody>
                  <a:tcPr/>
                </a:tc>
                <a:tc>
                  <a:txBody>
                    <a:bodyPr/>
                    <a:lstStyle/>
                    <a:p>
                      <a:r>
                        <a:rPr lang="en-US" sz="1600" dirty="0"/>
                        <a:t>6%</a:t>
                      </a:r>
                    </a:p>
                  </a:txBody>
                  <a:tcPr/>
                </a:tc>
                <a:tc>
                  <a:txBody>
                    <a:bodyPr/>
                    <a:lstStyle/>
                    <a:p>
                      <a:r>
                        <a:rPr lang="en-US" sz="1600" dirty="0"/>
                        <a:t>4%</a:t>
                      </a:r>
                    </a:p>
                  </a:txBody>
                  <a:tcPr/>
                </a:tc>
                <a:extLst>
                  <a:ext uri="{0D108BD9-81ED-4DB2-BD59-A6C34878D82A}">
                    <a16:rowId xmlns:a16="http://schemas.microsoft.com/office/drawing/2014/main" val="273028887"/>
                  </a:ext>
                </a:extLst>
              </a:tr>
            </a:tbl>
          </a:graphicData>
        </a:graphic>
      </p:graphicFrame>
      <p:sp>
        <p:nvSpPr>
          <p:cNvPr id="4" name="TextBox 3">
            <a:extLst>
              <a:ext uri="{FF2B5EF4-FFF2-40B4-BE49-F238E27FC236}">
                <a16:creationId xmlns:a16="http://schemas.microsoft.com/office/drawing/2014/main" id="{C34840A1-A0D1-4A45-9A55-B519A7DDB1F4}"/>
              </a:ext>
            </a:extLst>
          </p:cNvPr>
          <p:cNvSpPr txBox="1"/>
          <p:nvPr/>
        </p:nvSpPr>
        <p:spPr>
          <a:xfrm>
            <a:off x="7575486" y="2139350"/>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accent1"/>
                </a:solidFill>
                <a:effectLst/>
                <a:uFillTx/>
                <a:latin typeface="+mn-lt"/>
                <a:ea typeface="+mn-ea"/>
                <a:cs typeface="+mn-cs"/>
                <a:sym typeface="Calibri"/>
              </a:rPr>
              <a:t>+3</a:t>
            </a:r>
          </a:p>
        </p:txBody>
      </p:sp>
      <p:sp>
        <p:nvSpPr>
          <p:cNvPr id="5" name="TextBox 4">
            <a:extLst>
              <a:ext uri="{FF2B5EF4-FFF2-40B4-BE49-F238E27FC236}">
                <a16:creationId xmlns:a16="http://schemas.microsoft.com/office/drawing/2014/main" id="{3CAA3C3B-0E64-C446-9F64-0A5CAA5D4659}"/>
              </a:ext>
            </a:extLst>
          </p:cNvPr>
          <p:cNvSpPr txBox="1"/>
          <p:nvPr/>
        </p:nvSpPr>
        <p:spPr>
          <a:xfrm>
            <a:off x="7581241" y="2495216"/>
            <a:ext cx="47469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accent1"/>
                </a:solidFill>
                <a:effectLst/>
                <a:uFillTx/>
                <a:latin typeface="+mn-lt"/>
                <a:ea typeface="+mn-ea"/>
                <a:cs typeface="+mn-cs"/>
                <a:sym typeface="Calibri"/>
              </a:rPr>
              <a:t>+3</a:t>
            </a:r>
          </a:p>
        </p:txBody>
      </p:sp>
      <p:sp>
        <p:nvSpPr>
          <p:cNvPr id="7" name="TextBox 6">
            <a:extLst>
              <a:ext uri="{FF2B5EF4-FFF2-40B4-BE49-F238E27FC236}">
                <a16:creationId xmlns:a16="http://schemas.microsoft.com/office/drawing/2014/main" id="{F9F8D15A-01FC-6A42-BE87-CD9B91056378}"/>
              </a:ext>
            </a:extLst>
          </p:cNvPr>
          <p:cNvSpPr txBox="1"/>
          <p:nvPr/>
        </p:nvSpPr>
        <p:spPr>
          <a:xfrm>
            <a:off x="7605623" y="2817382"/>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-1</a:t>
            </a:r>
          </a:p>
        </p:txBody>
      </p:sp>
      <p:sp>
        <p:nvSpPr>
          <p:cNvPr id="10" name="TextBox 9">
            <a:extLst>
              <a:ext uri="{FF2B5EF4-FFF2-40B4-BE49-F238E27FC236}">
                <a16:creationId xmlns:a16="http://schemas.microsoft.com/office/drawing/2014/main" id="{0D6EE5A3-AD45-2D4D-B5F5-A76BCEDA7616}"/>
              </a:ext>
            </a:extLst>
          </p:cNvPr>
          <p:cNvSpPr txBox="1"/>
          <p:nvPr/>
        </p:nvSpPr>
        <p:spPr>
          <a:xfrm>
            <a:off x="7594926" y="3839782"/>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b="1" dirty="0">
                <a:solidFill>
                  <a:schemeClr val="accent1"/>
                </a:solidFill>
              </a:rPr>
              <a:t>+3</a:t>
            </a:r>
            <a:endParaRPr kumimoji="0" lang="en-US" sz="1800" b="1" i="0" u="none" strike="noStrike" cap="none" spc="0" normalizeH="0" baseline="0" dirty="0">
              <a:ln>
                <a:noFill/>
              </a:ln>
              <a:solidFill>
                <a:schemeClr val="accent1"/>
              </a:solidFill>
              <a:effectLst/>
              <a:uFillTx/>
              <a:sym typeface="Calibri"/>
            </a:endParaRPr>
          </a:p>
        </p:txBody>
      </p:sp>
      <p:sp>
        <p:nvSpPr>
          <p:cNvPr id="11" name="TextBox 10">
            <a:extLst>
              <a:ext uri="{FF2B5EF4-FFF2-40B4-BE49-F238E27FC236}">
                <a16:creationId xmlns:a16="http://schemas.microsoft.com/office/drawing/2014/main" id="{8457C6F6-0B43-E349-B2EF-75FD65F86130}"/>
              </a:ext>
            </a:extLst>
          </p:cNvPr>
          <p:cNvSpPr txBox="1"/>
          <p:nvPr/>
        </p:nvSpPr>
        <p:spPr>
          <a:xfrm>
            <a:off x="7575486" y="4480552"/>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b="1" dirty="0">
                <a:solidFill>
                  <a:schemeClr val="accent1"/>
                </a:solidFill>
              </a:rPr>
              <a:t>+3</a:t>
            </a:r>
            <a:endParaRPr kumimoji="0" lang="en-US" sz="1800" b="1" i="0" u="none" strike="noStrike" cap="none" spc="0" normalizeH="0" baseline="0" dirty="0">
              <a:ln>
                <a:noFill/>
              </a:ln>
              <a:solidFill>
                <a:schemeClr val="accent1"/>
              </a:solidFill>
              <a:effectLst/>
              <a:uFillTx/>
              <a:sym typeface="Calibri"/>
            </a:endParaRPr>
          </a:p>
        </p:txBody>
      </p:sp>
      <p:sp>
        <p:nvSpPr>
          <p:cNvPr id="12" name="TextBox 11">
            <a:extLst>
              <a:ext uri="{FF2B5EF4-FFF2-40B4-BE49-F238E27FC236}">
                <a16:creationId xmlns:a16="http://schemas.microsoft.com/office/drawing/2014/main" id="{96C5D820-33CB-EA45-9D7B-5B919A2BF281}"/>
              </a:ext>
            </a:extLst>
          </p:cNvPr>
          <p:cNvSpPr txBox="1"/>
          <p:nvPr/>
        </p:nvSpPr>
        <p:spPr>
          <a:xfrm>
            <a:off x="7575486" y="4808460"/>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accent1"/>
                </a:solidFill>
                <a:effectLst/>
                <a:uFillTx/>
                <a:latin typeface="+mn-lt"/>
                <a:ea typeface="+mn-ea"/>
                <a:cs typeface="+mn-cs"/>
                <a:sym typeface="Calibri"/>
              </a:rPr>
              <a:t>+1</a:t>
            </a:r>
          </a:p>
        </p:txBody>
      </p:sp>
      <p:sp>
        <p:nvSpPr>
          <p:cNvPr id="13" name="TextBox 12">
            <a:extLst>
              <a:ext uri="{FF2B5EF4-FFF2-40B4-BE49-F238E27FC236}">
                <a16:creationId xmlns:a16="http://schemas.microsoft.com/office/drawing/2014/main" id="{0EA52E44-7D7E-B342-B4CC-B5A84ADAAE79}"/>
              </a:ext>
            </a:extLst>
          </p:cNvPr>
          <p:cNvSpPr txBox="1"/>
          <p:nvPr/>
        </p:nvSpPr>
        <p:spPr>
          <a:xfrm>
            <a:off x="7575486" y="5166170"/>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accent1"/>
                </a:solidFill>
                <a:effectLst/>
                <a:uFillTx/>
                <a:latin typeface="+mn-lt"/>
                <a:ea typeface="+mn-ea"/>
                <a:cs typeface="+mn-cs"/>
                <a:sym typeface="Calibri"/>
              </a:rPr>
              <a:t>+2</a:t>
            </a:r>
          </a:p>
        </p:txBody>
      </p:sp>
      <p:sp>
        <p:nvSpPr>
          <p:cNvPr id="14" name="TextBox 13">
            <a:extLst>
              <a:ext uri="{FF2B5EF4-FFF2-40B4-BE49-F238E27FC236}">
                <a16:creationId xmlns:a16="http://schemas.microsoft.com/office/drawing/2014/main" id="{293B6E1E-2E36-1D41-89AA-9FCEC4587D20}"/>
              </a:ext>
            </a:extLst>
          </p:cNvPr>
          <p:cNvSpPr txBox="1"/>
          <p:nvPr/>
        </p:nvSpPr>
        <p:spPr>
          <a:xfrm>
            <a:off x="7594926" y="5505698"/>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sym typeface="Calibri"/>
              </a:rPr>
              <a:t>-2</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 …</a:t>
            </a:r>
            <a:br>
              <a:rPr lang="en-US" dirty="0"/>
            </a:br>
            <a:r>
              <a:rPr lang="en-US" dirty="0"/>
              <a:t>How Is Your Business Doing Now?</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3337023723"/>
              </p:ext>
            </p:extLst>
          </p:nvPr>
        </p:nvGraphicFramePr>
        <p:xfrm>
          <a:off x="158496" y="1755648"/>
          <a:ext cx="8802624" cy="41818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322358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a:xfrm>
            <a:off x="316992" y="274638"/>
            <a:ext cx="8473440" cy="1143001"/>
          </a:xfrm>
        </p:spPr>
        <p:txBody>
          <a:bodyPr>
            <a:normAutofit fontScale="90000"/>
          </a:bodyPr>
          <a:lstStyle/>
          <a:p>
            <a:r>
              <a:rPr lang="en-US" dirty="0"/>
              <a:t>Emerging From COVID-19 …</a:t>
            </a:r>
            <a:br>
              <a:rPr lang="en-US" dirty="0"/>
            </a:br>
            <a:r>
              <a:rPr lang="en-US" dirty="0"/>
              <a:t>Will You Offer Remote Work Options?</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4004436257"/>
              </p:ext>
            </p:extLst>
          </p:nvPr>
        </p:nvGraphicFramePr>
        <p:xfrm>
          <a:off x="158496" y="1755648"/>
          <a:ext cx="8802624" cy="416966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17F9FF9-EBEB-6640-ABCB-8C543A0BA22E}"/>
              </a:ext>
            </a:extLst>
          </p:cNvPr>
          <p:cNvSpPr txBox="1"/>
          <p:nvPr/>
        </p:nvSpPr>
        <p:spPr>
          <a:xfrm>
            <a:off x="4364736" y="2401621"/>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46.4%</a:t>
            </a:r>
          </a:p>
        </p:txBody>
      </p:sp>
      <p:sp>
        <p:nvSpPr>
          <p:cNvPr id="5" name="TextBox 4">
            <a:extLst>
              <a:ext uri="{FF2B5EF4-FFF2-40B4-BE49-F238E27FC236}">
                <a16:creationId xmlns:a16="http://schemas.microsoft.com/office/drawing/2014/main" id="{9D337C5D-4929-D240-86A3-E10C7CFBAA0A}"/>
              </a:ext>
            </a:extLst>
          </p:cNvPr>
          <p:cNvSpPr txBox="1"/>
          <p:nvPr/>
        </p:nvSpPr>
        <p:spPr>
          <a:xfrm>
            <a:off x="1712976" y="2697799"/>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40.8%</a:t>
            </a:r>
          </a:p>
        </p:txBody>
      </p:sp>
    </p:spTree>
    <p:extLst>
      <p:ext uri="{BB962C8B-B14F-4D97-AF65-F5344CB8AC3E}">
        <p14:creationId xmlns:p14="http://schemas.microsoft.com/office/powerpoint/2010/main" val="357889911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COVID-19 …</a:t>
            </a:r>
            <a:br>
              <a:rPr lang="en-US" dirty="0"/>
            </a:br>
            <a:r>
              <a:rPr lang="en-US" dirty="0"/>
              <a:t>Will You Require Vaccinations?</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2231333653"/>
              </p:ext>
            </p:extLst>
          </p:nvPr>
        </p:nvGraphicFramePr>
        <p:xfrm>
          <a:off x="158496" y="1755648"/>
          <a:ext cx="8802624" cy="40843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17F9FF9-EBEB-6640-ABCB-8C543A0BA22E}"/>
              </a:ext>
            </a:extLst>
          </p:cNvPr>
          <p:cNvSpPr txBox="1"/>
          <p:nvPr/>
        </p:nvSpPr>
        <p:spPr>
          <a:xfrm>
            <a:off x="4364736" y="2279701"/>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64.2%</a:t>
            </a:r>
          </a:p>
        </p:txBody>
      </p:sp>
      <p:sp>
        <p:nvSpPr>
          <p:cNvPr id="5" name="TextBox 4">
            <a:extLst>
              <a:ext uri="{FF2B5EF4-FFF2-40B4-BE49-F238E27FC236}">
                <a16:creationId xmlns:a16="http://schemas.microsoft.com/office/drawing/2014/main" id="{9D337C5D-4929-D240-86A3-E10C7CFBAA0A}"/>
              </a:ext>
            </a:extLst>
          </p:cNvPr>
          <p:cNvSpPr txBox="1"/>
          <p:nvPr/>
        </p:nvSpPr>
        <p:spPr>
          <a:xfrm>
            <a:off x="1700784" y="4307143"/>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17.8%</a:t>
            </a:r>
          </a:p>
        </p:txBody>
      </p:sp>
    </p:spTree>
    <p:extLst>
      <p:ext uri="{BB962C8B-B14F-4D97-AF65-F5344CB8AC3E}">
        <p14:creationId xmlns:p14="http://schemas.microsoft.com/office/powerpoint/2010/main" val="360059366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COVID-19 …</a:t>
            </a:r>
            <a:br>
              <a:rPr lang="en-US" dirty="0"/>
            </a:br>
            <a:r>
              <a:rPr lang="en-US" dirty="0"/>
              <a:t>When do you expect to fully recover?</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3781572876"/>
              </p:ext>
            </p:extLst>
          </p:nvPr>
        </p:nvGraphicFramePr>
        <p:xfrm>
          <a:off x="170688" y="1609344"/>
          <a:ext cx="8802624" cy="432816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DA0BF0F1-EF65-2B46-98A7-C25516499F59}"/>
              </a:ext>
            </a:extLst>
          </p:cNvPr>
          <p:cNvSpPr txBox="1"/>
          <p:nvPr/>
        </p:nvSpPr>
        <p:spPr>
          <a:xfrm>
            <a:off x="7754112" y="1999488"/>
            <a:ext cx="1219200"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38% by the end of this year. </a:t>
            </a:r>
          </a:p>
        </p:txBody>
      </p:sp>
      <p:sp>
        <p:nvSpPr>
          <p:cNvPr id="7" name="TextBox 6">
            <a:extLst>
              <a:ext uri="{FF2B5EF4-FFF2-40B4-BE49-F238E27FC236}">
                <a16:creationId xmlns:a16="http://schemas.microsoft.com/office/drawing/2014/main" id="{153EF241-206B-3541-9FF2-FF0783ED14FD}"/>
              </a:ext>
            </a:extLst>
          </p:cNvPr>
          <p:cNvSpPr txBox="1"/>
          <p:nvPr/>
        </p:nvSpPr>
        <p:spPr>
          <a:xfrm>
            <a:off x="3834384" y="5069040"/>
            <a:ext cx="1219200"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39% sometime next year. </a:t>
            </a:r>
          </a:p>
        </p:txBody>
      </p:sp>
    </p:spTree>
    <p:extLst>
      <p:ext uri="{BB962C8B-B14F-4D97-AF65-F5344CB8AC3E}">
        <p14:creationId xmlns:p14="http://schemas.microsoft.com/office/powerpoint/2010/main" val="26624965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dirty="0"/>
              <a:t>Sales Projections </a:t>
            </a:r>
            <a:r>
              <a:rPr lang="en-US" dirty="0"/>
              <a:t>Bullish</a:t>
            </a:r>
            <a:br>
              <a:rPr lang="en-US" dirty="0"/>
            </a:br>
            <a:r>
              <a:rPr lang="en-US" dirty="0"/>
              <a:t>Profits Not So Much</a:t>
            </a:r>
            <a:endParaRPr dirty="0"/>
          </a:p>
        </p:txBody>
      </p:sp>
      <p:sp>
        <p:nvSpPr>
          <p:cNvPr id="180" name="Content Placeholder 2"/>
          <p:cNvSpPr txBox="1">
            <a:spLocks noGrp="1"/>
          </p:cNvSpPr>
          <p:nvPr>
            <p:ph type="body" idx="1"/>
          </p:nvPr>
        </p:nvSpPr>
        <p:spPr>
          <a:prstGeom prst="rect">
            <a:avLst/>
          </a:prstGeom>
        </p:spPr>
        <p:txBody>
          <a:bodyPr>
            <a:normAutofit/>
          </a:bodyPr>
          <a:lstStyle/>
          <a:p>
            <a:pPr marL="277749" indent="-277749" defTabSz="740663">
              <a:spcBef>
                <a:spcPts val="500"/>
              </a:spcBef>
              <a:spcAft>
                <a:spcPts val="600"/>
              </a:spcAft>
              <a:defRPr sz="2106"/>
            </a:pPr>
            <a:r>
              <a:rPr lang="en-US" sz="2400" dirty="0"/>
              <a:t>Projections for increased sales are back to near pre-pandemic numbers, while projections for </a:t>
            </a:r>
            <a:r>
              <a:rPr lang="en-US" sz="2400" u="sng" dirty="0"/>
              <a:t>decreased</a:t>
            </a:r>
            <a:r>
              <a:rPr lang="en-US" sz="2400" dirty="0"/>
              <a:t> profits are in near-record territory.</a:t>
            </a:r>
            <a:endParaRPr sz="2400" dirty="0"/>
          </a:p>
          <a:p>
            <a:pPr marL="601789" lvl="1" indent="-231457" defTabSz="740663">
              <a:spcBef>
                <a:spcPts val="400"/>
              </a:spcBef>
              <a:spcAft>
                <a:spcPts val="600"/>
              </a:spcAft>
              <a:defRPr sz="1782" b="1">
                <a:solidFill>
                  <a:srgbClr val="2B59A9"/>
                </a:solidFill>
              </a:defRPr>
            </a:pPr>
            <a:r>
              <a:rPr lang="en-US" sz="1800" dirty="0"/>
              <a:t>Projected sales growth at 57% — down only three points from June 2019</a:t>
            </a:r>
          </a:p>
          <a:p>
            <a:pPr marL="601789" lvl="1" indent="-231457" defTabSz="740663">
              <a:spcBef>
                <a:spcPts val="400"/>
              </a:spcBef>
              <a:spcAft>
                <a:spcPts val="600"/>
              </a:spcAft>
              <a:defRPr sz="1782" b="1">
                <a:solidFill>
                  <a:srgbClr val="2B59A9"/>
                </a:solidFill>
              </a:defRPr>
            </a:pPr>
            <a:r>
              <a:rPr lang="en-US" sz="1800" dirty="0"/>
              <a:t>Twenty percent (20</a:t>
            </a:r>
            <a:r>
              <a:rPr sz="1800" dirty="0"/>
              <a:t>%</a:t>
            </a:r>
            <a:r>
              <a:rPr lang="en-US" sz="1800" dirty="0"/>
              <a:t>) expect profits to continue to decline in the next six months</a:t>
            </a:r>
            <a:r>
              <a:rPr sz="1800" dirty="0"/>
              <a:t> — </a:t>
            </a:r>
            <a:r>
              <a:rPr lang="en-US" sz="1800" dirty="0"/>
              <a:t>up nine points from June 2019. A plurality (44%) believes profits will increase, but that is fourteen points lower than its peak in June of 2018.</a:t>
            </a:r>
            <a:endParaRPr sz="1800" dirty="0"/>
          </a:p>
          <a:p>
            <a:pPr marL="277749" lvl="1" indent="-277749" defTabSz="740663">
              <a:spcBef>
                <a:spcPts val="500"/>
              </a:spcBef>
              <a:spcAft>
                <a:spcPts val="600"/>
              </a:spcAft>
              <a:buChar char="•"/>
              <a:defRPr sz="2106"/>
            </a:pPr>
            <a:r>
              <a:rPr sz="2400" dirty="0"/>
              <a:t>Expectations for sales growth is highest </a:t>
            </a:r>
            <a:r>
              <a:rPr lang="en-US" sz="2400" dirty="0"/>
              <a:t>in Manufacturing/Distribution/Construction sectors</a:t>
            </a:r>
            <a:r>
              <a:rPr sz="2400" dirty="0"/>
              <a:t>, while profit </a:t>
            </a:r>
            <a:r>
              <a:rPr lang="en-US" sz="2400" dirty="0"/>
              <a:t>decline</a:t>
            </a:r>
            <a:r>
              <a:rPr sz="2400" dirty="0"/>
              <a:t> expectations are highest in </a:t>
            </a:r>
            <a:r>
              <a:rPr lang="en-US" sz="2400" dirty="0"/>
              <a:t>Retail/Food Service and Manufacturing/Distribution/Construction sectors.</a:t>
            </a:r>
            <a:endParaRPr sz="2400" dirty="0"/>
          </a:p>
        </p:txBody>
      </p:sp>
    </p:spTree>
    <p:extLst>
      <p:ext uri="{BB962C8B-B14F-4D97-AF65-F5344CB8AC3E}">
        <p14:creationId xmlns:p14="http://schemas.microsoft.com/office/powerpoint/2010/main" val="3151375484"/>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itle 1"/>
          <p:cNvSpPr txBox="1">
            <a:spLocks noGrp="1"/>
          </p:cNvSpPr>
          <p:nvPr>
            <p:ph type="title"/>
          </p:nvPr>
        </p:nvSpPr>
        <p:spPr>
          <a:xfrm>
            <a:off x="0" y="274638"/>
            <a:ext cx="9144000" cy="1143001"/>
          </a:xfrm>
          <a:prstGeom prst="rect">
            <a:avLst/>
          </a:prstGeom>
        </p:spPr>
        <p:txBody>
          <a:bodyPr/>
          <a:lstStyle/>
          <a:p>
            <a:r>
              <a:rPr dirty="0"/>
              <a:t>Projected Sales</a:t>
            </a:r>
            <a:r>
              <a:rPr lang="en-US" dirty="0"/>
              <a:t> Trends</a:t>
            </a:r>
            <a:endParaRPr dirty="0"/>
          </a:p>
        </p:txBody>
      </p:sp>
      <p:graphicFrame>
        <p:nvGraphicFramePr>
          <p:cNvPr id="212" name="Object 2"/>
          <p:cNvGraphicFramePr/>
          <p:nvPr>
            <p:extLst>
              <p:ext uri="{D42A27DB-BD31-4B8C-83A1-F6EECF244321}">
                <p14:modId xmlns:p14="http://schemas.microsoft.com/office/powerpoint/2010/main" val="1720920347"/>
              </p:ext>
            </p:extLst>
          </p:nvPr>
        </p:nvGraphicFramePr>
        <p:xfrm>
          <a:off x="136948" y="1553460"/>
          <a:ext cx="8872793" cy="445954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5A1F647A-EBEB-F84C-93E0-2574504BB1EF}"/>
              </a:ext>
            </a:extLst>
          </p:cNvPr>
          <p:cNvSpPr txBox="1"/>
          <p:nvPr/>
        </p:nvSpPr>
        <p:spPr>
          <a:xfrm rot="16200000">
            <a:off x="7846588" y="436863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C0EEDDCE-A679-1841-AF24-70FB946C4327}"/>
              </a:ext>
            </a:extLst>
          </p:cNvPr>
          <p:cNvCxnSpPr>
            <a:cxnSpLocks/>
          </p:cNvCxnSpPr>
          <p:nvPr/>
        </p:nvCxnSpPr>
        <p:spPr>
          <a:xfrm flipV="1">
            <a:off x="8517148" y="224332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lstStyle/>
          <a:p>
            <a:r>
              <a:t>Michigan Future Business Index</a:t>
            </a:r>
          </a:p>
        </p:txBody>
      </p:sp>
      <p:sp>
        <p:nvSpPr>
          <p:cNvPr id="163" name="Content Placeholder 2"/>
          <p:cNvSpPr txBox="1">
            <a:spLocks noGrp="1"/>
          </p:cNvSpPr>
          <p:nvPr>
            <p:ph type="body" idx="1"/>
          </p:nvPr>
        </p:nvSpPr>
        <p:spPr>
          <a:prstGeom prst="rect">
            <a:avLst/>
          </a:prstGeom>
        </p:spPr>
        <p:txBody>
          <a:bodyPr>
            <a:normAutofit lnSpcReduction="10000"/>
          </a:bodyPr>
          <a:lstStyle/>
          <a:p>
            <a:pPr marL="339470" indent="-339470" defTabSz="905255">
              <a:spcBef>
                <a:spcPts val="600"/>
              </a:spcBef>
              <a:defRPr sz="2772"/>
            </a:pPr>
            <a:r>
              <a:rPr dirty="0"/>
              <a:t>Statewide survey of </a:t>
            </a:r>
            <a:r>
              <a:rPr lang="en-US" dirty="0"/>
              <a:t>617 </a:t>
            </a:r>
            <a:r>
              <a:rPr dirty="0"/>
              <a:t>small to medium-sized businesses </a:t>
            </a:r>
          </a:p>
          <a:p>
            <a:pPr marL="735520" lvl="1" indent="-282892" defTabSz="905255">
              <a:spcBef>
                <a:spcPts val="500"/>
              </a:spcBef>
              <a:defRPr sz="2376" b="1">
                <a:solidFill>
                  <a:srgbClr val="2B59A9"/>
                </a:solidFill>
              </a:defRPr>
            </a:pPr>
            <a:r>
              <a:rPr lang="en-US" dirty="0"/>
              <a:t>More than 700 started the survey; 617 completed it</a:t>
            </a:r>
          </a:p>
          <a:p>
            <a:pPr marL="735520" lvl="1" indent="-282892" defTabSz="905255">
              <a:spcBef>
                <a:spcPts val="500"/>
              </a:spcBef>
              <a:defRPr sz="2376" b="1">
                <a:solidFill>
                  <a:srgbClr val="2B59A9"/>
                </a:solidFill>
              </a:defRPr>
            </a:pPr>
            <a:r>
              <a:rPr dirty="0"/>
              <a:t>Mixed-mode survey, conducted online and by phone</a:t>
            </a:r>
            <a:endParaRPr sz="2772" dirty="0"/>
          </a:p>
          <a:p>
            <a:pPr marL="339470" indent="-339470" defTabSz="905255">
              <a:spcBef>
                <a:spcPts val="600"/>
              </a:spcBef>
              <a:defRPr sz="2772"/>
            </a:pPr>
            <a:r>
              <a:rPr dirty="0"/>
              <a:t>Commissioned by </a:t>
            </a:r>
            <a:r>
              <a:rPr lang="en-US" dirty="0" err="1"/>
              <a:t>Cinnaire</a:t>
            </a:r>
            <a:r>
              <a:rPr lang="en-US" dirty="0"/>
              <a:t> </a:t>
            </a:r>
            <a:r>
              <a:rPr dirty="0"/>
              <a:t>&amp; Michigan Business Network</a:t>
            </a:r>
          </a:p>
          <a:p>
            <a:pPr marL="339470" indent="-339470" defTabSz="905255">
              <a:spcBef>
                <a:spcPts val="600"/>
              </a:spcBef>
              <a:defRPr sz="2772"/>
            </a:pPr>
            <a:r>
              <a:rPr dirty="0"/>
              <a:t>Conducted by ROI Insight </a:t>
            </a:r>
          </a:p>
          <a:p>
            <a:pPr marL="735520" lvl="1" indent="-282892" defTabSz="905255">
              <a:spcBef>
                <a:spcPts val="500"/>
              </a:spcBef>
              <a:defRPr sz="2376" b="1">
                <a:solidFill>
                  <a:srgbClr val="2B59A9"/>
                </a:solidFill>
              </a:defRPr>
            </a:pPr>
            <a:r>
              <a:rPr dirty="0"/>
              <a:t>Field Dates: </a:t>
            </a:r>
            <a:r>
              <a:rPr lang="en-US" dirty="0"/>
              <a:t>June 2</a:t>
            </a:r>
            <a:r>
              <a:rPr dirty="0"/>
              <a:t> through </a:t>
            </a:r>
            <a:r>
              <a:rPr lang="en-US" dirty="0"/>
              <a:t>July 13</a:t>
            </a:r>
            <a:r>
              <a:rPr dirty="0"/>
              <a:t>, </a:t>
            </a:r>
            <a:r>
              <a:rPr lang="en-US" dirty="0"/>
              <a:t>2021</a:t>
            </a:r>
            <a:endParaRPr sz="2772" dirty="0"/>
          </a:p>
          <a:p>
            <a:pPr marL="339470" indent="-339470" defTabSz="905255">
              <a:spcBef>
                <a:spcPts val="600"/>
              </a:spcBef>
              <a:defRPr sz="2772"/>
            </a:pPr>
            <a:r>
              <a:rPr lang="en-US" dirty="0"/>
              <a:t>Credibility Interval</a:t>
            </a:r>
            <a:r>
              <a:rPr dirty="0"/>
              <a:t>: ± 4.</a:t>
            </a:r>
            <a:r>
              <a:rPr lang="en-US" dirty="0"/>
              <a:t>5</a:t>
            </a:r>
            <a:r>
              <a:rPr dirty="0"/>
              <a:t>% or less </a:t>
            </a:r>
          </a:p>
          <a:p>
            <a:pPr marL="735520" lvl="1" indent="-282892" defTabSz="905255">
              <a:spcBef>
                <a:spcPts val="500"/>
              </a:spcBef>
              <a:defRPr sz="2376" b="1">
                <a:solidFill>
                  <a:srgbClr val="2B59A9"/>
                </a:solidFill>
              </a:defRPr>
            </a:pPr>
            <a:r>
              <a:rPr dirty="0"/>
              <a:t>95% Degree of Confidence</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itle 1"/>
          <p:cNvSpPr txBox="1">
            <a:spLocks noGrp="1"/>
          </p:cNvSpPr>
          <p:nvPr>
            <p:ph type="title"/>
          </p:nvPr>
        </p:nvSpPr>
        <p:spPr>
          <a:xfrm>
            <a:off x="0" y="274638"/>
            <a:ext cx="9144000" cy="1143001"/>
          </a:xfrm>
          <a:prstGeom prst="rect">
            <a:avLst/>
          </a:prstGeom>
        </p:spPr>
        <p:txBody>
          <a:bodyPr/>
          <a:lstStyle/>
          <a:p>
            <a:r>
              <a:rPr dirty="0"/>
              <a:t>Projected Profit</a:t>
            </a:r>
            <a:r>
              <a:rPr lang="en-US" dirty="0"/>
              <a:t> Trends</a:t>
            </a:r>
            <a:endParaRPr dirty="0"/>
          </a:p>
        </p:txBody>
      </p:sp>
      <p:graphicFrame>
        <p:nvGraphicFramePr>
          <p:cNvPr id="209" name="Object 2"/>
          <p:cNvGraphicFramePr/>
          <p:nvPr>
            <p:extLst>
              <p:ext uri="{D42A27DB-BD31-4B8C-83A1-F6EECF244321}">
                <p14:modId xmlns:p14="http://schemas.microsoft.com/office/powerpoint/2010/main" val="3441864889"/>
              </p:ext>
            </p:extLst>
          </p:nvPr>
        </p:nvGraphicFramePr>
        <p:xfrm>
          <a:off x="71005" y="1551644"/>
          <a:ext cx="9001990" cy="446317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6DBA9F12-6B7B-514C-9A18-F7BA89D0F799}"/>
              </a:ext>
            </a:extLst>
          </p:cNvPr>
          <p:cNvSpPr txBox="1"/>
          <p:nvPr/>
        </p:nvSpPr>
        <p:spPr>
          <a:xfrm rot="16200000">
            <a:off x="7870972" y="436863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86710D4D-35AA-0848-BC2D-EC950E6C76FE}"/>
              </a:ext>
            </a:extLst>
          </p:cNvPr>
          <p:cNvCxnSpPr>
            <a:cxnSpLocks/>
          </p:cNvCxnSpPr>
          <p:nvPr/>
        </p:nvCxnSpPr>
        <p:spPr>
          <a:xfrm flipV="1">
            <a:off x="8541532" y="224332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0" y="274638"/>
            <a:ext cx="9144000" cy="1143001"/>
          </a:xfrm>
          <a:prstGeom prst="rect">
            <a:avLst/>
          </a:prstGeom>
        </p:spPr>
        <p:txBody>
          <a:bodyPr>
            <a:normAutofit/>
          </a:bodyPr>
          <a:lstStyle/>
          <a:p>
            <a:r>
              <a:rPr lang="en-US" dirty="0"/>
              <a:t>Talent</a:t>
            </a:r>
            <a:r>
              <a:rPr dirty="0"/>
              <a:t> Demand</a:t>
            </a:r>
            <a:r>
              <a:rPr lang="en-US" dirty="0"/>
              <a:t> at Record Level</a:t>
            </a:r>
            <a:endParaRPr dirty="0"/>
          </a:p>
        </p:txBody>
      </p:sp>
      <p:sp>
        <p:nvSpPr>
          <p:cNvPr id="183" name="Content Placeholder 2"/>
          <p:cNvSpPr txBox="1">
            <a:spLocks noGrp="1"/>
          </p:cNvSpPr>
          <p:nvPr>
            <p:ph type="body" idx="1"/>
          </p:nvPr>
        </p:nvSpPr>
        <p:spPr>
          <a:xfrm>
            <a:off x="76200" y="1524000"/>
            <a:ext cx="8991600" cy="4648200"/>
          </a:xfrm>
          <a:prstGeom prst="rect">
            <a:avLst/>
          </a:prstGeom>
        </p:spPr>
        <p:txBody>
          <a:bodyPr/>
          <a:lstStyle/>
          <a:p>
            <a:pPr>
              <a:spcBef>
                <a:spcPts val="0"/>
              </a:spcBef>
              <a:spcAft>
                <a:spcPts val="600"/>
              </a:spcAft>
              <a:defRPr sz="2600"/>
            </a:pPr>
            <a:r>
              <a:rPr lang="en-US" sz="2200" dirty="0"/>
              <a:t>A new MFBI record: nearly half of all respondents say they will be hiring in the next six months. </a:t>
            </a:r>
          </a:p>
          <a:p>
            <a:pPr marL="742950" lvl="1" indent="-285750">
              <a:spcBef>
                <a:spcPts val="0"/>
              </a:spcBef>
              <a:spcAft>
                <a:spcPts val="600"/>
              </a:spcAft>
              <a:defRPr sz="2200" b="1">
                <a:solidFill>
                  <a:srgbClr val="2B59A9"/>
                </a:solidFill>
              </a:defRPr>
            </a:pPr>
            <a:r>
              <a:rPr lang="en-US" sz="1800" dirty="0"/>
              <a:t>Forty-six percent (46%) say they plan to hire more employees over the next six months, up twelve points from June 2019.</a:t>
            </a:r>
          </a:p>
          <a:p>
            <a:pPr marL="742950" lvl="1" indent="-285750">
              <a:spcBef>
                <a:spcPts val="0"/>
              </a:spcBef>
              <a:spcAft>
                <a:spcPts val="600"/>
              </a:spcAft>
              <a:defRPr sz="2200" b="1">
                <a:solidFill>
                  <a:srgbClr val="2B59A9"/>
                </a:solidFill>
              </a:defRPr>
            </a:pPr>
            <a:r>
              <a:rPr lang="en-US" sz="1800" dirty="0"/>
              <a:t>Slightly fewer </a:t>
            </a:r>
            <a:r>
              <a:rPr sz="1800" dirty="0"/>
              <a:t>(</a:t>
            </a:r>
            <a:r>
              <a:rPr lang="en-US" sz="1800" dirty="0"/>
              <a:t>44</a:t>
            </a:r>
            <a:r>
              <a:rPr sz="1800" dirty="0"/>
              <a:t>%) will maintain staff at current levels, </a:t>
            </a:r>
            <a:r>
              <a:rPr lang="en-US" sz="1800" dirty="0"/>
              <a:t>down sixteen </a:t>
            </a:r>
            <a:r>
              <a:rPr sz="1800" dirty="0"/>
              <a:t>points from </a:t>
            </a:r>
            <a:r>
              <a:rPr lang="en-US" sz="1800" dirty="0"/>
              <a:t>June 2019.</a:t>
            </a:r>
            <a:r>
              <a:rPr sz="1800" dirty="0"/>
              <a:t> </a:t>
            </a:r>
          </a:p>
          <a:p>
            <a:pPr marL="742950" lvl="1" indent="-285750">
              <a:spcBef>
                <a:spcPts val="0"/>
              </a:spcBef>
              <a:spcAft>
                <a:spcPts val="600"/>
              </a:spcAft>
              <a:defRPr sz="2200" b="1">
                <a:solidFill>
                  <a:srgbClr val="2B59A9"/>
                </a:solidFill>
              </a:defRPr>
            </a:pPr>
            <a:r>
              <a:rPr sz="1800" dirty="0"/>
              <a:t>Only </a:t>
            </a:r>
            <a:r>
              <a:rPr lang="en-US" sz="1800" dirty="0"/>
              <a:t>5</a:t>
            </a:r>
            <a:r>
              <a:rPr sz="1800" dirty="0"/>
              <a:t>% say they plan to lay off employees,</a:t>
            </a:r>
            <a:r>
              <a:rPr lang="en-US" sz="1800" dirty="0"/>
              <a:t> two points higher than June 2019.</a:t>
            </a:r>
            <a:endParaRPr sz="1800" dirty="0"/>
          </a:p>
          <a:p>
            <a:pPr>
              <a:spcBef>
                <a:spcPts val="0"/>
              </a:spcBef>
              <a:spcAft>
                <a:spcPts val="600"/>
              </a:spcAft>
              <a:defRPr sz="2600"/>
            </a:pPr>
            <a:r>
              <a:rPr sz="2200" dirty="0"/>
              <a:t>The </a:t>
            </a:r>
            <a:r>
              <a:rPr lang="en-US" sz="2200" dirty="0"/>
              <a:t>Manufacturing/Distribution/Construction </a:t>
            </a:r>
            <a:r>
              <a:rPr sz="2200" dirty="0"/>
              <a:t>sector</a:t>
            </a:r>
            <a:r>
              <a:rPr lang="en-US" sz="2200" dirty="0"/>
              <a:t>s are</a:t>
            </a:r>
            <a:r>
              <a:rPr sz="2200" dirty="0"/>
              <a:t> most </a:t>
            </a:r>
            <a:r>
              <a:rPr lang="en-US" sz="2200" dirty="0"/>
              <a:t>significantly </a:t>
            </a:r>
            <a:r>
              <a:rPr sz="2200" dirty="0"/>
              <a:t>likely to be hiring (</a:t>
            </a:r>
            <a:r>
              <a:rPr lang="en-US" sz="2200" dirty="0"/>
              <a:t>60</a:t>
            </a:r>
            <a:r>
              <a:rPr sz="2200" dirty="0"/>
              <a:t>%)</a:t>
            </a:r>
            <a:r>
              <a:rPr lang="en-US" sz="2200" dirty="0"/>
              <a:t>.</a:t>
            </a:r>
            <a:endParaRPr sz="2200" dirty="0"/>
          </a:p>
        </p:txBody>
      </p:sp>
    </p:spTree>
    <p:extLst>
      <p:ext uri="{BB962C8B-B14F-4D97-AF65-F5344CB8AC3E}">
        <p14:creationId xmlns:p14="http://schemas.microsoft.com/office/powerpoint/2010/main" val="2381189801"/>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 name="Object 2"/>
          <p:cNvGraphicFramePr/>
          <p:nvPr>
            <p:extLst>
              <p:ext uri="{D42A27DB-BD31-4B8C-83A1-F6EECF244321}">
                <p14:modId xmlns:p14="http://schemas.microsoft.com/office/powerpoint/2010/main" val="2388317756"/>
              </p:ext>
            </p:extLst>
          </p:nvPr>
        </p:nvGraphicFramePr>
        <p:xfrm>
          <a:off x="180064" y="1543449"/>
          <a:ext cx="8911553" cy="4419707"/>
        </p:xfrm>
        <a:graphic>
          <a:graphicData uri="http://schemas.openxmlformats.org/drawingml/2006/chart">
            <c:chart xmlns:c="http://schemas.openxmlformats.org/drawingml/2006/chart" xmlns:r="http://schemas.openxmlformats.org/officeDocument/2006/relationships" r:id="rId3"/>
          </a:graphicData>
        </a:graphic>
      </p:graphicFrame>
      <p:sp>
        <p:nvSpPr>
          <p:cNvPr id="218" name="Title 1"/>
          <p:cNvSpPr txBox="1">
            <a:spLocks noGrp="1"/>
          </p:cNvSpPr>
          <p:nvPr>
            <p:ph type="title"/>
          </p:nvPr>
        </p:nvSpPr>
        <p:spPr>
          <a:xfrm>
            <a:off x="0" y="274638"/>
            <a:ext cx="9144000" cy="1143001"/>
          </a:xfrm>
          <a:prstGeom prst="rect">
            <a:avLst/>
          </a:prstGeom>
        </p:spPr>
        <p:txBody>
          <a:bodyPr/>
          <a:lstStyle/>
          <a:p>
            <a:r>
              <a:t>Projected Hiring Trends</a:t>
            </a:r>
          </a:p>
        </p:txBody>
      </p:sp>
      <p:sp>
        <p:nvSpPr>
          <p:cNvPr id="4" name="TextBox 3">
            <a:extLst>
              <a:ext uri="{FF2B5EF4-FFF2-40B4-BE49-F238E27FC236}">
                <a16:creationId xmlns:a16="http://schemas.microsoft.com/office/drawing/2014/main" id="{8ECF21B6-F9FC-1040-8A84-4701F05F0184}"/>
              </a:ext>
            </a:extLst>
          </p:cNvPr>
          <p:cNvSpPr txBox="1"/>
          <p:nvPr/>
        </p:nvSpPr>
        <p:spPr>
          <a:xfrm rot="16200000">
            <a:off x="7980700" y="430767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CE733CB8-5638-794C-B568-296B8780F48C}"/>
              </a:ext>
            </a:extLst>
          </p:cNvPr>
          <p:cNvCxnSpPr>
            <a:cxnSpLocks/>
          </p:cNvCxnSpPr>
          <p:nvPr/>
        </p:nvCxnSpPr>
        <p:spPr>
          <a:xfrm flipV="1">
            <a:off x="8651260" y="218236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lang="en-US" dirty="0"/>
              <a:t>Talent Acquisition is a Significant Challenge For Most Employers</a:t>
            </a:r>
            <a:endParaRPr dirty="0"/>
          </a:p>
        </p:txBody>
      </p:sp>
      <p:sp>
        <p:nvSpPr>
          <p:cNvPr id="221" name="Content Placeholder 2"/>
          <p:cNvSpPr txBox="1">
            <a:spLocks noGrp="1"/>
          </p:cNvSpPr>
          <p:nvPr>
            <p:ph type="body" idx="1"/>
          </p:nvPr>
        </p:nvSpPr>
        <p:spPr>
          <a:xfrm>
            <a:off x="304800" y="1524000"/>
            <a:ext cx="8610600" cy="4495800"/>
          </a:xfrm>
          <a:prstGeom prst="rect">
            <a:avLst/>
          </a:prstGeom>
        </p:spPr>
        <p:txBody>
          <a:bodyPr>
            <a:normAutofit fontScale="92500" lnSpcReduction="10000"/>
          </a:bodyPr>
          <a:lstStyle/>
          <a:p>
            <a:pPr>
              <a:spcBef>
                <a:spcPts val="600"/>
              </a:spcBef>
              <a:defRPr sz="2800"/>
            </a:pPr>
            <a:r>
              <a:rPr lang="en-US" dirty="0"/>
              <a:t>Six in ten </a:t>
            </a:r>
            <a:r>
              <a:rPr dirty="0"/>
              <a:t>(</a:t>
            </a:r>
            <a:r>
              <a:rPr lang="en-US" dirty="0"/>
              <a:t>60</a:t>
            </a:r>
            <a:r>
              <a:rPr dirty="0"/>
              <a:t>%) are </a:t>
            </a:r>
            <a:r>
              <a:rPr lang="en-US" dirty="0"/>
              <a:t>have </a:t>
            </a:r>
            <a:r>
              <a:rPr dirty="0"/>
              <a:t>difficulty filling open jobs, </a:t>
            </a:r>
            <a:r>
              <a:rPr lang="en-US" dirty="0"/>
              <a:t>up ten points since June 2019.</a:t>
            </a:r>
            <a:endParaRPr dirty="0"/>
          </a:p>
          <a:p>
            <a:pPr marL="742950" lvl="1" indent="-285750">
              <a:spcBef>
                <a:spcPts val="500"/>
              </a:spcBef>
              <a:defRPr sz="2400" b="1">
                <a:solidFill>
                  <a:srgbClr val="2B59A9"/>
                </a:solidFill>
              </a:defRPr>
            </a:pPr>
            <a:r>
              <a:rPr lang="en-US" dirty="0"/>
              <a:t>80</a:t>
            </a:r>
            <a:r>
              <a:rPr dirty="0"/>
              <a:t>% of those </a:t>
            </a:r>
            <a:r>
              <a:rPr u="sng" dirty="0"/>
              <a:t>actively searching</a:t>
            </a:r>
            <a:r>
              <a:rPr dirty="0"/>
              <a:t> for talent are having difficulty — up </a:t>
            </a:r>
            <a:r>
              <a:rPr lang="en-US" u="sng" dirty="0"/>
              <a:t>eight</a:t>
            </a:r>
            <a:r>
              <a:rPr u="sng" dirty="0"/>
              <a:t> points</a:t>
            </a:r>
            <a:r>
              <a:rPr lang="en-US" u="sng" dirty="0"/>
              <a:t> </a:t>
            </a:r>
            <a:r>
              <a:rPr lang="en-US" dirty="0"/>
              <a:t>(72%)</a:t>
            </a:r>
            <a:r>
              <a:rPr dirty="0"/>
              <a:t> since </a:t>
            </a:r>
            <a:r>
              <a:rPr lang="en-US" dirty="0"/>
              <a:t>June 2019.</a:t>
            </a:r>
            <a:endParaRPr sz="2800" dirty="0"/>
          </a:p>
          <a:p>
            <a:pPr marL="742950" lvl="1" indent="-285750">
              <a:spcBef>
                <a:spcPts val="500"/>
              </a:spcBef>
              <a:defRPr sz="2400" b="1">
                <a:solidFill>
                  <a:srgbClr val="2B59A9"/>
                </a:solidFill>
              </a:defRPr>
            </a:pPr>
            <a:r>
              <a:rPr lang="en-US" dirty="0"/>
              <a:t>57</a:t>
            </a:r>
            <a:r>
              <a:rPr dirty="0"/>
              <a:t>% </a:t>
            </a:r>
            <a:r>
              <a:rPr lang="en-US" dirty="0"/>
              <a:t>attribute that </a:t>
            </a:r>
            <a:r>
              <a:rPr dirty="0"/>
              <a:t>difficulty </a:t>
            </a:r>
            <a:r>
              <a:rPr lang="en-US" dirty="0"/>
              <a:t>to</a:t>
            </a:r>
            <a:r>
              <a:rPr dirty="0"/>
              <a:t> </a:t>
            </a:r>
            <a:r>
              <a:rPr lang="en-US" dirty="0"/>
              <a:t>a</a:t>
            </a:r>
            <a:r>
              <a:rPr dirty="0"/>
              <a:t> lack of </a:t>
            </a:r>
            <a:r>
              <a:rPr u="sng" dirty="0"/>
              <a:t>qualified</a:t>
            </a:r>
            <a:r>
              <a:rPr dirty="0"/>
              <a:t> applicants — </a:t>
            </a:r>
            <a:r>
              <a:rPr lang="en-US" dirty="0"/>
              <a:t>unchanged since June 2019. </a:t>
            </a:r>
          </a:p>
          <a:p>
            <a:pPr marL="742950" lvl="1" indent="-285750">
              <a:spcBef>
                <a:spcPts val="500"/>
              </a:spcBef>
              <a:defRPr sz="2400" b="1">
                <a:solidFill>
                  <a:srgbClr val="2B59A9"/>
                </a:solidFill>
              </a:defRPr>
            </a:pPr>
            <a:r>
              <a:rPr lang="en-US" dirty="0"/>
              <a:t>32% cite lack of interest/applicants in the open positions – down three points since June 2019.</a:t>
            </a:r>
            <a:endParaRPr sz="2800" dirty="0"/>
          </a:p>
          <a:p>
            <a:pPr marL="1200150" lvl="2" indent="-285750">
              <a:spcBef>
                <a:spcPts val="500"/>
              </a:spcBef>
              <a:buChar char="–"/>
              <a:defRPr sz="2000" b="1">
                <a:solidFill>
                  <a:srgbClr val="BD1B40"/>
                </a:solidFill>
              </a:defRPr>
            </a:pPr>
            <a:r>
              <a:rPr lang="en-US" dirty="0"/>
              <a:t>A majority (52%) say positions remain open, 11% say they work harder and have patience, 5% say they are spreading the work across existing staff, 5% are using social media or online jobs boards, 4% are increasing wages and signing bonuses, 3% are taking on extra work themselves or with friends and family, 3% are using referrals, 3% say “word of mouth,” and 3% say they are using recruiters</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normAutofit/>
          </a:bodyPr>
          <a:lstStyle>
            <a:lvl1pPr defTabSz="896111">
              <a:defRPr sz="3920">
                <a:effectLst>
                  <a:outerShdw blurRad="49784" dist="37338" dir="5400000" rotWithShape="0">
                    <a:srgbClr val="000000">
                      <a:alpha val="40000"/>
                    </a:srgbClr>
                  </a:outerShdw>
                </a:effectLst>
              </a:defRPr>
            </a:lvl1pPr>
          </a:lstStyle>
          <a:p>
            <a:r>
              <a:rPr dirty="0"/>
              <a:t>Wage </a:t>
            </a:r>
            <a:r>
              <a:rPr lang="en-US" dirty="0"/>
              <a:t>Inflation Has Taken Hold</a:t>
            </a:r>
            <a:endParaRPr dirty="0"/>
          </a:p>
        </p:txBody>
      </p:sp>
      <p:sp>
        <p:nvSpPr>
          <p:cNvPr id="186" name="Content Placeholder 2"/>
          <p:cNvSpPr txBox="1">
            <a:spLocks noGrp="1"/>
          </p:cNvSpPr>
          <p:nvPr>
            <p:ph type="body" idx="1"/>
          </p:nvPr>
        </p:nvSpPr>
        <p:spPr>
          <a:xfrm>
            <a:off x="425708" y="1638300"/>
            <a:ext cx="8229601" cy="4505646"/>
          </a:xfrm>
          <a:prstGeom prst="rect">
            <a:avLst/>
          </a:prstGeom>
        </p:spPr>
        <p:txBody>
          <a:bodyPr>
            <a:normAutofit/>
          </a:bodyPr>
          <a:lstStyle/>
          <a:p>
            <a:pPr>
              <a:spcBef>
                <a:spcPts val="0"/>
              </a:spcBef>
              <a:spcAft>
                <a:spcPts val="1200"/>
              </a:spcAft>
              <a:defRPr sz="2800"/>
            </a:pPr>
            <a:r>
              <a:rPr lang="en-US" dirty="0"/>
              <a:t>Reminder: earlier in the survey, a near-record half of all respondents said they’ve already raised wages in the past six months. Now 41% say they will continue to raise wages in the next six months</a:t>
            </a:r>
            <a:r>
              <a:rPr dirty="0"/>
              <a:t>—</a:t>
            </a:r>
            <a:r>
              <a:rPr lang="en-US" dirty="0"/>
              <a:t>up six points </a:t>
            </a:r>
            <a:r>
              <a:rPr dirty="0"/>
              <a:t>from </a:t>
            </a:r>
            <a:r>
              <a:rPr lang="en-US" dirty="0"/>
              <a:t>June 2019</a:t>
            </a:r>
            <a:endParaRPr dirty="0"/>
          </a:p>
          <a:p>
            <a:pPr>
              <a:spcBef>
                <a:spcPts val="0"/>
              </a:spcBef>
              <a:spcAft>
                <a:spcPts val="1200"/>
              </a:spcAft>
              <a:defRPr sz="2800"/>
            </a:pPr>
            <a:r>
              <a:rPr dirty="0"/>
              <a:t>Projections for wage </a:t>
            </a:r>
            <a:r>
              <a:rPr lang="en-US" dirty="0"/>
              <a:t>growth</a:t>
            </a:r>
            <a:r>
              <a:rPr dirty="0"/>
              <a:t> are strongest in the Manufacturing</a:t>
            </a:r>
            <a:r>
              <a:rPr lang="en-US" dirty="0"/>
              <a:t>/Distribution/</a:t>
            </a:r>
            <a:r>
              <a:rPr dirty="0"/>
              <a:t>Construction </a:t>
            </a:r>
            <a:r>
              <a:rPr lang="en-US" dirty="0"/>
              <a:t>and Real Estate/Insurance/Finance </a:t>
            </a:r>
            <a:r>
              <a:rPr dirty="0"/>
              <a:t>sectors</a:t>
            </a:r>
          </a:p>
        </p:txBody>
      </p:sp>
    </p:spTree>
    <p:extLst>
      <p:ext uri="{BB962C8B-B14F-4D97-AF65-F5344CB8AC3E}">
        <p14:creationId xmlns:p14="http://schemas.microsoft.com/office/powerpoint/2010/main" val="1724307026"/>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Title 1"/>
          <p:cNvSpPr txBox="1">
            <a:spLocks noGrp="1"/>
          </p:cNvSpPr>
          <p:nvPr>
            <p:ph type="title"/>
          </p:nvPr>
        </p:nvSpPr>
        <p:spPr>
          <a:prstGeom prst="rect">
            <a:avLst/>
          </a:prstGeom>
        </p:spPr>
        <p:txBody>
          <a:bodyPr>
            <a:normAutofit/>
          </a:bodyPr>
          <a:lstStyle>
            <a:lvl1pPr defTabSz="886968">
              <a:defRPr sz="3880">
                <a:effectLst>
                  <a:outerShdw blurRad="49276" dist="36957" dir="5400000" rotWithShape="0">
                    <a:srgbClr val="000000">
                      <a:alpha val="40000"/>
                    </a:srgbClr>
                  </a:outerShdw>
                </a:effectLst>
              </a:defRPr>
            </a:lvl1pPr>
          </a:lstStyle>
          <a:p>
            <a:r>
              <a:rPr dirty="0"/>
              <a:t>Projected </a:t>
            </a:r>
            <a:r>
              <a:rPr lang="en-US" dirty="0"/>
              <a:t>Wage Trends</a:t>
            </a:r>
            <a:endParaRPr dirty="0"/>
          </a:p>
        </p:txBody>
      </p:sp>
      <p:graphicFrame>
        <p:nvGraphicFramePr>
          <p:cNvPr id="227" name="Object 2"/>
          <p:cNvGraphicFramePr/>
          <p:nvPr>
            <p:extLst>
              <p:ext uri="{D42A27DB-BD31-4B8C-83A1-F6EECF244321}">
                <p14:modId xmlns:p14="http://schemas.microsoft.com/office/powerpoint/2010/main" val="1877423120"/>
              </p:ext>
            </p:extLst>
          </p:nvPr>
        </p:nvGraphicFramePr>
        <p:xfrm>
          <a:off x="98133" y="1595132"/>
          <a:ext cx="8901732" cy="4318215"/>
        </p:xfrm>
        <a:graphic>
          <a:graphicData uri="http://schemas.openxmlformats.org/drawingml/2006/chart">
            <c:chart xmlns:c="http://schemas.openxmlformats.org/drawingml/2006/chart" xmlns:r="http://schemas.openxmlformats.org/officeDocument/2006/relationships" r:id="rId3"/>
          </a:graphicData>
        </a:graphic>
      </p:graphicFrame>
      <p:sp>
        <p:nvSpPr>
          <p:cNvPr id="228" name="* Only 0.7% Decreasing Wages"/>
          <p:cNvSpPr txBox="1"/>
          <p:nvPr/>
        </p:nvSpPr>
        <p:spPr>
          <a:xfrm>
            <a:off x="5048288" y="4765463"/>
            <a:ext cx="2177838" cy="2923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300"/>
            </a:lvl1pPr>
          </a:lstStyle>
          <a:p>
            <a:r>
              <a:rPr dirty="0"/>
              <a:t>* Only </a:t>
            </a:r>
            <a:r>
              <a:rPr lang="en-US" dirty="0"/>
              <a:t>1.9</a:t>
            </a:r>
            <a:r>
              <a:rPr dirty="0"/>
              <a:t>% Decreasing Wages</a:t>
            </a:r>
          </a:p>
        </p:txBody>
      </p:sp>
      <p:sp>
        <p:nvSpPr>
          <p:cNvPr id="5" name="TextBox 4">
            <a:extLst>
              <a:ext uri="{FF2B5EF4-FFF2-40B4-BE49-F238E27FC236}">
                <a16:creationId xmlns:a16="http://schemas.microsoft.com/office/drawing/2014/main" id="{F742BCB1-FE30-7F4B-9293-C03297E26C1F}"/>
              </a:ext>
            </a:extLst>
          </p:cNvPr>
          <p:cNvSpPr txBox="1"/>
          <p:nvPr/>
        </p:nvSpPr>
        <p:spPr>
          <a:xfrm rot="16200000">
            <a:off x="8078236" y="4283293"/>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6" name="Straight Connector 5">
            <a:extLst>
              <a:ext uri="{FF2B5EF4-FFF2-40B4-BE49-F238E27FC236}">
                <a16:creationId xmlns:a16="http://schemas.microsoft.com/office/drawing/2014/main" id="{4ADF5550-F28D-504D-925E-DAFEA462FD8A}"/>
              </a:ext>
            </a:extLst>
          </p:cNvPr>
          <p:cNvCxnSpPr>
            <a:cxnSpLocks/>
          </p:cNvCxnSpPr>
          <p:nvPr/>
        </p:nvCxnSpPr>
        <p:spPr>
          <a:xfrm flipV="1">
            <a:off x="8748796" y="2157984"/>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itle 1"/>
          <p:cNvSpPr txBox="1">
            <a:spLocks noGrp="1"/>
          </p:cNvSpPr>
          <p:nvPr>
            <p:ph type="title"/>
          </p:nvPr>
        </p:nvSpPr>
        <p:spPr>
          <a:prstGeom prst="rect">
            <a:avLst/>
          </a:prstGeom>
        </p:spPr>
        <p:txBody>
          <a:bodyPr>
            <a:normAutofit fontScale="90000"/>
          </a:bodyPr>
          <a:lstStyle/>
          <a:p>
            <a:r>
              <a:rPr dirty="0"/>
              <a:t>Projected Investments &amp; Growth</a:t>
            </a:r>
            <a:br>
              <a:rPr lang="en-US" dirty="0"/>
            </a:br>
            <a:r>
              <a:rPr lang="en-US" sz="3100" dirty="0"/>
              <a:t>Employee Training is Key</a:t>
            </a:r>
            <a:endParaRPr dirty="0"/>
          </a:p>
        </p:txBody>
      </p:sp>
      <p:sp>
        <p:nvSpPr>
          <p:cNvPr id="232" name="Content Placeholder 2"/>
          <p:cNvSpPr txBox="1">
            <a:spLocks noGrp="1"/>
          </p:cNvSpPr>
          <p:nvPr>
            <p:ph type="body" idx="1"/>
          </p:nvPr>
        </p:nvSpPr>
        <p:spPr>
          <a:xfrm>
            <a:off x="457199" y="1709055"/>
            <a:ext cx="8341743" cy="4419600"/>
          </a:xfrm>
          <a:prstGeom prst="rect">
            <a:avLst/>
          </a:prstGeom>
        </p:spPr>
        <p:txBody>
          <a:bodyPr>
            <a:normAutofit lnSpcReduction="10000"/>
          </a:bodyPr>
          <a:lstStyle/>
          <a:p>
            <a:pPr marL="339470" indent="-339470" defTabSz="905255">
              <a:spcBef>
                <a:spcPts val="600"/>
              </a:spcBef>
              <a:defRPr sz="2772"/>
            </a:pPr>
            <a:r>
              <a:rPr lang="en-US" dirty="0"/>
              <a:t>A majority (56%) plan to </a:t>
            </a:r>
            <a:r>
              <a:rPr dirty="0"/>
              <a:t>invest in </a:t>
            </a:r>
            <a:r>
              <a:rPr b="1" dirty="0"/>
              <a:t>employee training </a:t>
            </a:r>
            <a:r>
              <a:rPr lang="en-US" dirty="0"/>
              <a:t>within the next 6 months </a:t>
            </a:r>
            <a:r>
              <a:rPr dirty="0"/>
              <a:t>– </a:t>
            </a:r>
            <a:r>
              <a:rPr lang="en-US" dirty="0"/>
              <a:t>up four points since June 2019</a:t>
            </a:r>
            <a:endParaRPr dirty="0"/>
          </a:p>
          <a:p>
            <a:pPr marL="339470" indent="-339470" defTabSz="905255">
              <a:spcBef>
                <a:spcPts val="600"/>
              </a:spcBef>
              <a:defRPr sz="2772"/>
            </a:pPr>
            <a:r>
              <a:rPr dirty="0"/>
              <a:t>A </a:t>
            </a:r>
            <a:r>
              <a:rPr lang="en-US" dirty="0"/>
              <a:t>slight </a:t>
            </a:r>
            <a:r>
              <a:rPr dirty="0"/>
              <a:t>majority (5</a:t>
            </a:r>
            <a:r>
              <a:rPr lang="en-US" dirty="0"/>
              <a:t>2</a:t>
            </a:r>
            <a:r>
              <a:rPr dirty="0"/>
              <a:t>%) will invest in </a:t>
            </a:r>
            <a:r>
              <a:rPr b="1" dirty="0"/>
              <a:t>advertising</a:t>
            </a:r>
            <a:r>
              <a:rPr dirty="0"/>
              <a:t> – </a:t>
            </a:r>
            <a:r>
              <a:rPr lang="en-US" dirty="0"/>
              <a:t>down four points since June 2019</a:t>
            </a:r>
          </a:p>
          <a:p>
            <a:pPr marL="339470" indent="-339470" defTabSz="905255">
              <a:spcBef>
                <a:spcPts val="600"/>
              </a:spcBef>
              <a:defRPr sz="2772"/>
            </a:pPr>
            <a:r>
              <a:rPr lang="en-US" dirty="0"/>
              <a:t>Just over one quarter (23%) plan to invest in </a:t>
            </a:r>
            <a:r>
              <a:rPr lang="en-US" b="1" dirty="0"/>
              <a:t>new equipment</a:t>
            </a:r>
            <a:r>
              <a:rPr lang="en-US" dirty="0"/>
              <a:t> – down three points since June 2019</a:t>
            </a:r>
            <a:endParaRPr dirty="0"/>
          </a:p>
          <a:p>
            <a:pPr marL="339470" indent="-339470" defTabSz="905255">
              <a:spcBef>
                <a:spcPts val="600"/>
              </a:spcBef>
              <a:defRPr sz="2772"/>
            </a:pPr>
            <a:endParaRPr lang="en-US" dirty="0"/>
          </a:p>
          <a:p>
            <a:pPr marL="339470" indent="-339470" defTabSz="905255">
              <a:spcBef>
                <a:spcPts val="600"/>
              </a:spcBef>
              <a:defRPr sz="2772"/>
            </a:pPr>
            <a:r>
              <a:rPr lang="en-US" dirty="0"/>
              <a:t>Nearly four in ten </a:t>
            </a:r>
            <a:r>
              <a:rPr dirty="0"/>
              <a:t>(</a:t>
            </a:r>
            <a:r>
              <a:rPr lang="en-US" dirty="0"/>
              <a:t>37</a:t>
            </a:r>
            <a:r>
              <a:rPr dirty="0"/>
              <a:t>%) plan to add a new product line or service — </a:t>
            </a:r>
            <a:r>
              <a:rPr lang="en-US" dirty="0"/>
              <a:t>up four points since June 2019</a:t>
            </a:r>
            <a:endParaRPr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riangle 9">
            <a:extLst>
              <a:ext uri="{FF2B5EF4-FFF2-40B4-BE49-F238E27FC236}">
                <a16:creationId xmlns:a16="http://schemas.microsoft.com/office/drawing/2014/main" id="{2F6B4101-A283-1F47-8D45-5EAC883D605B}"/>
              </a:ext>
            </a:extLst>
          </p:cNvPr>
          <p:cNvSpPr/>
          <p:nvPr/>
        </p:nvSpPr>
        <p:spPr>
          <a:xfrm rot="18560515">
            <a:off x="4218436" y="1967657"/>
            <a:ext cx="146302" cy="872276"/>
          </a:xfrm>
          <a:prstGeom prst="triangle">
            <a:avLst/>
          </a:prstGeom>
          <a:gradFill>
            <a:gsLst>
              <a:gs pos="0">
                <a:schemeClr val="tx1"/>
              </a:gs>
              <a:gs pos="74000">
                <a:schemeClr val="tx1">
                  <a:lumMod val="75000"/>
                  <a:lumOff val="25000"/>
                </a:schemeClr>
              </a:gs>
              <a:gs pos="83000">
                <a:schemeClr val="tx1">
                  <a:lumMod val="50000"/>
                  <a:lumOff val="50000"/>
                </a:schemeClr>
              </a:gs>
              <a:gs pos="100000">
                <a:schemeClr val="bg1">
                  <a:lumMod val="85000"/>
                </a:schemeClr>
              </a:gs>
            </a:gsLst>
            <a:lin ang="5400000" scaled="1"/>
          </a:gradFill>
          <a:ln w="25400" cap="flat">
            <a:no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3688260082"/>
              </p:ext>
            </p:extLst>
          </p:nvPr>
        </p:nvGraphicFramePr>
        <p:xfrm>
          <a:off x="170688" y="1743456"/>
          <a:ext cx="8802624" cy="43037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B3FC6C08-A177-7C4B-AE4D-CD078D2A63B8}"/>
              </a:ext>
            </a:extLst>
          </p:cNvPr>
          <p:cNvGraphicFramePr/>
          <p:nvPr>
            <p:extLst>
              <p:ext uri="{D42A27DB-BD31-4B8C-83A1-F6EECF244321}">
                <p14:modId xmlns:p14="http://schemas.microsoft.com/office/powerpoint/2010/main" val="2572748232"/>
              </p:ext>
            </p:extLst>
          </p:nvPr>
        </p:nvGraphicFramePr>
        <p:xfrm>
          <a:off x="1524000" y="1512824"/>
          <a:ext cx="6096000" cy="238252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a:bodyPr>
          <a:lstStyle/>
          <a:p>
            <a:r>
              <a:rPr lang="en-US" dirty="0"/>
              <a:t>Level of Concern About Inflation</a:t>
            </a:r>
          </a:p>
        </p:txBody>
      </p:sp>
      <p:sp>
        <p:nvSpPr>
          <p:cNvPr id="3" name="Left Brace 2">
            <a:extLst>
              <a:ext uri="{FF2B5EF4-FFF2-40B4-BE49-F238E27FC236}">
                <a16:creationId xmlns:a16="http://schemas.microsoft.com/office/drawing/2014/main" id="{FD24D303-269D-844D-9D49-3DDC88808E41}"/>
              </a:ext>
            </a:extLst>
          </p:cNvPr>
          <p:cNvSpPr/>
          <p:nvPr/>
        </p:nvSpPr>
        <p:spPr>
          <a:xfrm rot="5400000">
            <a:off x="2974848" y="1090154"/>
            <a:ext cx="316992" cy="5096256"/>
          </a:xfrm>
          <a:prstGeom prst="leftBrace">
            <a:avLst>
              <a:gd name="adj1" fmla="val 8333"/>
              <a:gd name="adj2" fmla="val 50000"/>
            </a:avLst>
          </a:prstGeom>
          <a:noFill/>
          <a:ln w="25400" cap="flat">
            <a:solidFill>
              <a:schemeClr val="accent1"/>
            </a:solidFill>
            <a:prstDash val="solid"/>
            <a:round/>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5" name="TextBox 4">
            <a:extLst>
              <a:ext uri="{FF2B5EF4-FFF2-40B4-BE49-F238E27FC236}">
                <a16:creationId xmlns:a16="http://schemas.microsoft.com/office/drawing/2014/main" id="{55C4F227-20F1-D04B-AA65-405983FC940B}"/>
              </a:ext>
            </a:extLst>
          </p:cNvPr>
          <p:cNvSpPr txBox="1"/>
          <p:nvPr/>
        </p:nvSpPr>
        <p:spPr>
          <a:xfrm>
            <a:off x="2340864" y="3007854"/>
            <a:ext cx="1572768"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67% Concerned </a:t>
            </a:r>
          </a:p>
        </p:txBody>
      </p:sp>
      <p:sp>
        <p:nvSpPr>
          <p:cNvPr id="7" name="TextBox 6">
            <a:extLst>
              <a:ext uri="{FF2B5EF4-FFF2-40B4-BE49-F238E27FC236}">
                <a16:creationId xmlns:a16="http://schemas.microsoft.com/office/drawing/2014/main" id="{627A3A2F-BEC2-FB4C-93D1-20C048177C6D}"/>
              </a:ext>
            </a:extLst>
          </p:cNvPr>
          <p:cNvSpPr txBox="1"/>
          <p:nvPr/>
        </p:nvSpPr>
        <p:spPr>
          <a:xfrm>
            <a:off x="2365248" y="2146034"/>
            <a:ext cx="1133856"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Extremely Concerned</a:t>
            </a:r>
          </a:p>
        </p:txBody>
      </p:sp>
      <p:sp>
        <p:nvSpPr>
          <p:cNvPr id="8" name="TextBox 7">
            <a:extLst>
              <a:ext uri="{FF2B5EF4-FFF2-40B4-BE49-F238E27FC236}">
                <a16:creationId xmlns:a16="http://schemas.microsoft.com/office/drawing/2014/main" id="{313B0199-702F-8F4E-B519-E6133CE2F4EE}"/>
              </a:ext>
            </a:extLst>
          </p:cNvPr>
          <p:cNvSpPr txBox="1"/>
          <p:nvPr/>
        </p:nvSpPr>
        <p:spPr>
          <a:xfrm>
            <a:off x="5681472" y="2160568"/>
            <a:ext cx="1694688"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Not</a:t>
            </a:r>
            <a:r>
              <a:rPr kumimoji="0" lang="en-US" sz="1800" b="0" i="0" u="none" strike="noStrike" cap="none" spc="0" normalizeH="0" baseline="0" dirty="0">
                <a:ln>
                  <a:noFill/>
                </a:ln>
                <a:solidFill>
                  <a:srgbClr val="000000"/>
                </a:solidFill>
                <a:effectLst/>
                <a:uFillTx/>
                <a:latin typeface="+mn-lt"/>
                <a:ea typeface="+mn-ea"/>
                <a:cs typeface="+mn-cs"/>
                <a:sym typeface="Calibri"/>
              </a:rPr>
              <a:t> </a:t>
            </a:r>
          </a:p>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Concerned At All</a:t>
            </a:r>
          </a:p>
        </p:txBody>
      </p:sp>
      <p:sp>
        <p:nvSpPr>
          <p:cNvPr id="9" name="TextBox 8">
            <a:extLst>
              <a:ext uri="{FF2B5EF4-FFF2-40B4-BE49-F238E27FC236}">
                <a16:creationId xmlns:a16="http://schemas.microsoft.com/office/drawing/2014/main" id="{9D9C5FDD-451F-F34A-B147-67F30043985E}"/>
              </a:ext>
            </a:extLst>
          </p:cNvPr>
          <p:cNvSpPr txBox="1"/>
          <p:nvPr/>
        </p:nvSpPr>
        <p:spPr>
          <a:xfrm>
            <a:off x="3977641" y="2687792"/>
            <a:ext cx="122529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Mean = </a:t>
            </a:r>
            <a:r>
              <a:rPr lang="en-US" dirty="0"/>
              <a:t>2.1</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1299037886"/>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1"/>
          <p:cNvSpPr txBox="1">
            <a:spLocks noGrp="1"/>
          </p:cNvSpPr>
          <p:nvPr>
            <p:ph type="title"/>
          </p:nvPr>
        </p:nvSpPr>
        <p:spPr>
          <a:prstGeom prst="rect">
            <a:avLst/>
          </a:prstGeom>
        </p:spPr>
        <p:txBody>
          <a:bodyPr/>
          <a:lstStyle/>
          <a:p>
            <a:r>
              <a:rPr dirty="0"/>
              <a:t>Conclusions:</a:t>
            </a:r>
          </a:p>
        </p:txBody>
      </p:sp>
      <p:sp>
        <p:nvSpPr>
          <p:cNvPr id="235" name="Content Placeholder 2"/>
          <p:cNvSpPr txBox="1">
            <a:spLocks noGrp="1"/>
          </p:cNvSpPr>
          <p:nvPr>
            <p:ph type="body" idx="1"/>
          </p:nvPr>
        </p:nvSpPr>
        <p:spPr>
          <a:xfrm>
            <a:off x="279400" y="1600200"/>
            <a:ext cx="8585200" cy="4419600"/>
          </a:xfrm>
          <a:prstGeom prst="rect">
            <a:avLst/>
          </a:prstGeom>
        </p:spPr>
        <p:txBody>
          <a:bodyPr>
            <a:normAutofit/>
          </a:bodyPr>
          <a:lstStyle/>
          <a:p>
            <a:pPr marL="257175" indent="-257175" defTabSz="685800">
              <a:spcBef>
                <a:spcPts val="400"/>
              </a:spcBef>
              <a:defRPr sz="2400"/>
            </a:pPr>
            <a:r>
              <a:rPr lang="en-US" sz="2400" dirty="0"/>
              <a:t>Satisfaction with the economy is rebounding, but still fragile.</a:t>
            </a:r>
            <a:endParaRPr sz="2400" dirty="0"/>
          </a:p>
          <a:p>
            <a:pPr marL="257175" indent="-257175" defTabSz="685800">
              <a:spcBef>
                <a:spcPts val="400"/>
              </a:spcBef>
              <a:defRPr sz="2400"/>
            </a:pPr>
            <a:r>
              <a:rPr lang="en-US" sz="2400" dirty="0"/>
              <a:t>Sales projections are bullish, but profits remain soft as business owners navigate the labor shortage, wage inflation and remaining COVID-19 stressors.</a:t>
            </a:r>
            <a:endParaRPr sz="2400" dirty="0"/>
          </a:p>
          <a:p>
            <a:pPr marL="257175" indent="-257175" defTabSz="685800">
              <a:spcBef>
                <a:spcPts val="400"/>
              </a:spcBef>
              <a:defRPr sz="2400"/>
            </a:pPr>
            <a:r>
              <a:rPr lang="en-US" sz="2400" dirty="0"/>
              <a:t>Similar to pre-pandemic surveys, acquiring talent remains the most significant challenge to doing business, but the steps taken by government to mitigate COVID-19’s impact on the economy have added even more pressure on the labor market.</a:t>
            </a:r>
          </a:p>
          <a:p>
            <a:pPr marL="257175" indent="-257175" defTabSz="685800">
              <a:spcBef>
                <a:spcPts val="400"/>
              </a:spcBef>
              <a:defRPr sz="2400"/>
            </a:pPr>
            <a:r>
              <a:rPr lang="en-US" sz="2400" dirty="0"/>
              <a:t>In addition to wage inflation, we are keeping our eyes on the effects of price inflation, as two-thirds of small business owners consider it a significant concern right now. </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Rectangle 3"/>
          <p:cNvSpPr txBox="1">
            <a:spLocks noGrp="1"/>
          </p:cNvSpPr>
          <p:nvPr>
            <p:ph type="body" idx="1"/>
          </p:nvPr>
        </p:nvSpPr>
        <p:spPr>
          <a:prstGeom prst="rect">
            <a:avLst/>
          </a:prstGeom>
        </p:spPr>
        <p:txBody>
          <a:bodyPr/>
          <a:lstStyle/>
          <a:p>
            <a:pPr marL="318897" indent="-318897" defTabSz="850391">
              <a:spcBef>
                <a:spcPts val="600"/>
              </a:spcBef>
              <a:defRPr sz="2604">
                <a:solidFill>
                  <a:srgbClr val="0D0D0D"/>
                </a:solidFill>
              </a:defRPr>
            </a:pPr>
            <a:r>
              <a:rPr lang="en-US" sz="2400" dirty="0">
                <a:solidFill>
                  <a:schemeClr val="tx1"/>
                </a:solidFill>
                <a:latin typeface="+mj-ea"/>
              </a:rPr>
              <a:t>Overall, perceptions of the Michigan small business market remain optimistic:</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Seven in ten (70%) still believe Michigan is a pretty good (52%) or excellent (17%) market for their business, but that is down 9 points from June 2019.</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More than 6 in 10 (62%) believe state taxes here are mostly (48%) to very (14%) fair, but that is down 15 points since June 2019.</a:t>
            </a:r>
          </a:p>
          <a:p>
            <a:pPr marL="0" indent="0" defTabSz="850391">
              <a:spcBef>
                <a:spcPts val="600"/>
              </a:spcBef>
              <a:buNone/>
              <a:defRPr sz="2604" b="1">
                <a:solidFill>
                  <a:srgbClr val="0D0D0D"/>
                </a:solidFill>
              </a:defRPr>
            </a:pPr>
            <a:endParaRPr sz="2400" dirty="0">
              <a:solidFill>
                <a:schemeClr val="accent1">
                  <a:lumMod val="75000"/>
                </a:schemeClr>
              </a:solidFill>
              <a:latin typeface="+mj-ea"/>
              <a:ea typeface="+mj-ea"/>
            </a:endParaRPr>
          </a:p>
        </p:txBody>
      </p:sp>
      <p:sp>
        <p:nvSpPr>
          <p:cNvPr id="192" name="Title 1"/>
          <p:cNvSpPr txBox="1"/>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gn="ctr">
              <a:defRPr sz="4000" b="1">
                <a:solidFill>
                  <a:srgbClr val="FFFFFF"/>
                </a:solidFill>
                <a:effectLst>
                  <a:outerShdw blurRad="50800" dist="38100" dir="5400000" rotWithShape="0">
                    <a:srgbClr val="000000">
                      <a:alpha val="40000"/>
                    </a:srgbClr>
                  </a:outerShdw>
                </a:effectLst>
                <a:latin typeface="Arial"/>
                <a:ea typeface="Arial"/>
                <a:cs typeface="Arial"/>
                <a:sym typeface="Arial"/>
              </a:defRPr>
            </a:lvl1pPr>
          </a:lstStyle>
          <a:p>
            <a:r>
              <a:t>Conclusions:</a:t>
            </a:r>
          </a:p>
        </p:txBody>
      </p:sp>
    </p:spTree>
    <p:extLst>
      <p:ext uri="{BB962C8B-B14F-4D97-AF65-F5344CB8AC3E}">
        <p14:creationId xmlns:p14="http://schemas.microsoft.com/office/powerpoint/2010/main" val="2988390087"/>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r>
              <a:rPr dirty="0"/>
              <a:t>Key Takeaways </a:t>
            </a:r>
          </a:p>
        </p:txBody>
      </p:sp>
      <p:sp>
        <p:nvSpPr>
          <p:cNvPr id="166" name="Content Placeholder 2"/>
          <p:cNvSpPr txBox="1">
            <a:spLocks noGrp="1"/>
          </p:cNvSpPr>
          <p:nvPr>
            <p:ph type="body" idx="1"/>
          </p:nvPr>
        </p:nvSpPr>
        <p:spPr>
          <a:xfrm>
            <a:off x="349045" y="1533832"/>
            <a:ext cx="8445909" cy="4640494"/>
          </a:xfrm>
          <a:prstGeom prst="rect">
            <a:avLst/>
          </a:prstGeom>
        </p:spPr>
        <p:txBody>
          <a:bodyPr>
            <a:normAutofit lnSpcReduction="10000"/>
          </a:bodyPr>
          <a:lstStyle/>
          <a:p>
            <a:pPr marL="416623" indent="-416623" defTabSz="740663">
              <a:spcBef>
                <a:spcPts val="500"/>
              </a:spcBef>
              <a:defRPr sz="2268"/>
            </a:pPr>
            <a:r>
              <a:rPr lang="en-US" dirty="0"/>
              <a:t>Business is on the rebound with optimism for the future, but it will be next year before most are fully recovered.</a:t>
            </a:r>
          </a:p>
          <a:p>
            <a:pPr marL="416623" indent="-416623" defTabSz="740663">
              <a:spcBef>
                <a:spcPts val="500"/>
              </a:spcBef>
              <a:defRPr sz="2268"/>
            </a:pPr>
            <a:r>
              <a:rPr lang="en-US" dirty="0"/>
              <a:t>Small business leaders are bullish on sales for the next six months, but they expect profit shortfalls to continue. COVID-19 stressors, wage inflation and hiring incentives are slimming margins.</a:t>
            </a:r>
            <a:endParaRPr dirty="0"/>
          </a:p>
          <a:p>
            <a:pPr marL="416623" indent="-416623" defTabSz="740663">
              <a:spcBef>
                <a:spcPts val="500"/>
              </a:spcBef>
              <a:defRPr sz="2268">
                <a:solidFill>
                  <a:srgbClr val="0D0D0D"/>
                </a:solidFill>
              </a:defRPr>
            </a:pPr>
            <a:r>
              <a:rPr lang="en-US" dirty="0"/>
              <a:t>Inflation is now a significant concern among small business owners.</a:t>
            </a:r>
          </a:p>
          <a:p>
            <a:pPr marL="416623" indent="-416623" defTabSz="740663">
              <a:spcBef>
                <a:spcPts val="500"/>
              </a:spcBef>
              <a:defRPr sz="2268"/>
            </a:pPr>
            <a:r>
              <a:rPr lang="en-US" dirty="0"/>
              <a:t>Acquiring talent remains the top challenge to doing business, but respondents say it is now more significant given the pandemic and unemployment benefits provided to those choosing not to return to the workforce.</a:t>
            </a:r>
          </a:p>
          <a:p>
            <a:pPr marL="416623" indent="-416623" defTabSz="740663">
              <a:spcBef>
                <a:spcPts val="500"/>
              </a:spcBef>
              <a:defRPr sz="2268"/>
            </a:pPr>
            <a:r>
              <a:rPr lang="en-US" dirty="0"/>
              <a:t>While remote work is here to stay for white-collar sectors, fewer than one in five businesses will require employees to receive COVID-19 vaccinations before returning to work.</a:t>
            </a:r>
          </a:p>
        </p:txBody>
      </p:sp>
    </p:spTree>
    <p:extLst>
      <p:ext uri="{BB962C8B-B14F-4D97-AF65-F5344CB8AC3E}">
        <p14:creationId xmlns:p14="http://schemas.microsoft.com/office/powerpoint/2010/main" val="256688845"/>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Thank you!"/>
          <p:cNvSpPr txBox="1">
            <a:spLocks noGrp="1"/>
          </p:cNvSpPr>
          <p:nvPr>
            <p:ph type="ctrTitle"/>
          </p:nvPr>
        </p:nvSpPr>
        <p:spPr>
          <a:prstGeom prst="rect">
            <a:avLst/>
          </a:prstGeom>
        </p:spPr>
        <p:txBody>
          <a:bodyPr/>
          <a:lstStyle/>
          <a:p>
            <a:r>
              <a:t>Thank you!</a:t>
            </a:r>
          </a:p>
        </p:txBody>
      </p:sp>
      <p:sp>
        <p:nvSpPr>
          <p:cNvPr id="241" name="We appreciate your interest in the MFBI. For more information or detailed findings, please contact Michigan Business Network.…"/>
          <p:cNvSpPr txBox="1"/>
          <p:nvPr/>
        </p:nvSpPr>
        <p:spPr>
          <a:xfrm>
            <a:off x="954611" y="3630929"/>
            <a:ext cx="7234778" cy="2225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t>We appreciate your interest in the MFBI. For more information or detailed findings, please contact Michigan Business Network. </a:t>
            </a:r>
          </a:p>
          <a:p>
            <a:endParaRPr/>
          </a:p>
          <a:p>
            <a:r>
              <a:rPr u="sng">
                <a:solidFill>
                  <a:srgbClr val="0000FF"/>
                </a:solidFill>
                <a:uFill>
                  <a:solidFill>
                    <a:srgbClr val="0000FF"/>
                  </a:solidFill>
                </a:uFill>
                <a:hlinkClick r:id="rId2"/>
              </a:rPr>
              <a:t>http://www.michiganbusinessnetwork.com</a:t>
            </a:r>
          </a:p>
          <a:p>
            <a:r>
              <a:t>109 E. Oakland Ave.</a:t>
            </a:r>
          </a:p>
          <a:p>
            <a:r>
              <a:t>P.O. Box 15279</a:t>
            </a:r>
          </a:p>
          <a:p>
            <a:r>
              <a:t>Lansing, MI 48906</a:t>
            </a:r>
          </a:p>
          <a:p>
            <a:r>
              <a:t>(517) 755-9649</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prstGeom prst="rect">
            <a:avLst/>
          </a:prstGeom>
        </p:spPr>
        <p:txBody>
          <a:bodyPr/>
          <a:lstStyle/>
          <a:p>
            <a:r>
              <a:rPr dirty="0"/>
              <a:t>The Past Six Months</a:t>
            </a:r>
          </a:p>
        </p:txBody>
      </p:sp>
      <p:sp>
        <p:nvSpPr>
          <p:cNvPr id="169" name="Content Placeholder 2"/>
          <p:cNvSpPr txBox="1">
            <a:spLocks noGrp="1"/>
          </p:cNvSpPr>
          <p:nvPr>
            <p:ph type="body" idx="1"/>
          </p:nvPr>
        </p:nvSpPr>
        <p:spPr>
          <a:xfrm>
            <a:off x="76200" y="1533525"/>
            <a:ext cx="8991600" cy="4419601"/>
          </a:xfrm>
          <a:prstGeom prst="rect">
            <a:avLst/>
          </a:prstGeom>
        </p:spPr>
        <p:txBody>
          <a:bodyPr>
            <a:normAutofit fontScale="92500" lnSpcReduction="10000"/>
          </a:bodyPr>
          <a:lstStyle/>
          <a:p>
            <a:pPr marL="462915" indent="-462915" defTabSz="822959">
              <a:spcBef>
                <a:spcPts val="600"/>
              </a:spcBef>
              <a:defRPr sz="2520"/>
            </a:pPr>
            <a:r>
              <a:rPr lang="en-US" dirty="0"/>
              <a:t>Most indicators are hitting record lows. Only wages show record increases, the rest show record decreases.</a:t>
            </a:r>
            <a:endParaRPr dirty="0"/>
          </a:p>
          <a:p>
            <a:pPr marL="822959" lvl="1" indent="-462915" defTabSz="822959">
              <a:spcBef>
                <a:spcPts val="500"/>
              </a:spcBef>
              <a:defRPr sz="2159" b="1">
                <a:solidFill>
                  <a:srgbClr val="2B59A9"/>
                </a:solidFill>
              </a:defRPr>
            </a:pPr>
            <a:r>
              <a:rPr dirty="0"/>
              <a:t>Wage </a:t>
            </a:r>
            <a:r>
              <a:rPr lang="en-US" dirty="0"/>
              <a:t>increases near record levels </a:t>
            </a:r>
            <a:endParaRPr sz="2520" dirty="0"/>
          </a:p>
          <a:p>
            <a:pPr marL="1183004" lvl="2" indent="-462915" defTabSz="822959">
              <a:spcBef>
                <a:spcPts val="400"/>
              </a:spcBef>
              <a:defRPr sz="1800" b="1">
                <a:solidFill>
                  <a:srgbClr val="BD1B40"/>
                </a:solidFill>
              </a:defRPr>
            </a:pPr>
            <a:r>
              <a:rPr lang="en-US" dirty="0"/>
              <a:t>Half (50%) say their employee wages have increased in last six months.</a:t>
            </a:r>
            <a:endParaRPr sz="1600" dirty="0"/>
          </a:p>
          <a:p>
            <a:pPr marL="822959" lvl="1" indent="-462915" defTabSz="822959">
              <a:spcBef>
                <a:spcPts val="500"/>
              </a:spcBef>
              <a:defRPr sz="2159" b="1">
                <a:solidFill>
                  <a:srgbClr val="2B59A9"/>
                </a:solidFill>
              </a:defRPr>
            </a:pPr>
            <a:r>
              <a:rPr lang="en-US" dirty="0"/>
              <a:t>Investment decreases also hit record levels</a:t>
            </a:r>
            <a:endParaRPr lang="en-US" sz="2520" dirty="0"/>
          </a:p>
          <a:p>
            <a:pPr marL="1183004" lvl="2" indent="-462915" defTabSz="822959">
              <a:spcBef>
                <a:spcPts val="400"/>
              </a:spcBef>
              <a:defRPr sz="1800" b="1">
                <a:solidFill>
                  <a:srgbClr val="BD1B40"/>
                </a:solidFill>
              </a:defRPr>
            </a:pPr>
            <a:r>
              <a:rPr lang="en-US" dirty="0"/>
              <a:t>More than two in ten (21%) say capital investments have decreased in the last six months.</a:t>
            </a:r>
            <a:endParaRPr lang="en-US" sz="1600" i="1" dirty="0"/>
          </a:p>
          <a:p>
            <a:pPr marL="822959" lvl="1" indent="-462915" defTabSz="822959">
              <a:spcBef>
                <a:spcPts val="500"/>
              </a:spcBef>
              <a:defRPr sz="2159" b="1">
                <a:solidFill>
                  <a:srgbClr val="2B59A9"/>
                </a:solidFill>
              </a:defRPr>
            </a:pPr>
            <a:r>
              <a:rPr lang="en-US" dirty="0"/>
              <a:t>Employee decreases hit record levels</a:t>
            </a:r>
            <a:endParaRPr lang="en-US" sz="2520" dirty="0"/>
          </a:p>
          <a:p>
            <a:pPr marL="1183004" lvl="2" indent="-462915" defTabSz="822959">
              <a:spcBef>
                <a:spcPts val="400"/>
              </a:spcBef>
              <a:defRPr sz="1800" b="1">
                <a:solidFill>
                  <a:srgbClr val="BD1B40"/>
                </a:solidFill>
              </a:defRPr>
            </a:pPr>
            <a:r>
              <a:rPr lang="en-US" dirty="0"/>
              <a:t>Nearly three in ten (29%) say their number of employees has decreased in the last six months.</a:t>
            </a:r>
            <a:endParaRPr lang="en-US" sz="1600" i="1" dirty="0"/>
          </a:p>
          <a:p>
            <a:pPr marL="822959" lvl="1" indent="-462915" defTabSz="822959">
              <a:spcBef>
                <a:spcPts val="500"/>
              </a:spcBef>
              <a:defRPr sz="2159" b="1">
                <a:solidFill>
                  <a:srgbClr val="2B59A9"/>
                </a:solidFill>
              </a:defRPr>
            </a:pPr>
            <a:r>
              <a:rPr dirty="0"/>
              <a:t>Sales </a:t>
            </a:r>
            <a:r>
              <a:rPr lang="en-US" dirty="0"/>
              <a:t>decreases hit record levels</a:t>
            </a:r>
            <a:endParaRPr sz="2520" dirty="0"/>
          </a:p>
          <a:p>
            <a:pPr marL="1183004" lvl="2" indent="-462915" defTabSz="822959">
              <a:spcBef>
                <a:spcPts val="400"/>
              </a:spcBef>
              <a:defRPr sz="1800" b="1">
                <a:solidFill>
                  <a:srgbClr val="BD1B40"/>
                </a:solidFill>
              </a:defRPr>
            </a:pPr>
            <a:r>
              <a:rPr lang="en-US" dirty="0"/>
              <a:t>Nearly four in ten (38%) say sales have decreased in the last six months.</a:t>
            </a:r>
            <a:endParaRPr sz="1600" dirty="0"/>
          </a:p>
          <a:p>
            <a:pPr marL="822959" lvl="1" indent="-462915" defTabSz="822959">
              <a:spcBef>
                <a:spcPts val="500"/>
              </a:spcBef>
              <a:defRPr sz="2159" b="1">
                <a:solidFill>
                  <a:srgbClr val="2B59A9"/>
                </a:solidFill>
              </a:defRPr>
            </a:pPr>
            <a:r>
              <a:rPr lang="en-US" dirty="0"/>
              <a:t>Profit decreases hit record levels</a:t>
            </a:r>
            <a:endParaRPr sz="2520" dirty="0"/>
          </a:p>
          <a:p>
            <a:pPr marL="1183004" lvl="2" indent="-462915" defTabSz="822959">
              <a:spcBef>
                <a:spcPts val="400"/>
              </a:spcBef>
              <a:defRPr sz="1800" b="1">
                <a:solidFill>
                  <a:srgbClr val="BD1B40"/>
                </a:solidFill>
              </a:defRPr>
            </a:pPr>
            <a:r>
              <a:rPr lang="en-US" sz="1800" dirty="0"/>
              <a:t>Nearly half (49%) say profits have decreased in the last six months.</a:t>
            </a:r>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Wage</a:t>
            </a:r>
            <a:r>
              <a:rPr lang="en-US" dirty="0">
                <a:solidFill>
                  <a:srgbClr val="FFC000"/>
                </a:solidFill>
              </a:rPr>
              <a:t>s</a:t>
            </a:r>
            <a:endParaRPr dirty="0">
              <a:solidFill>
                <a:srgbClr val="FFC000"/>
              </a:solidFill>
            </a:endParaRPr>
          </a:p>
        </p:txBody>
      </p:sp>
      <p:graphicFrame>
        <p:nvGraphicFramePr>
          <p:cNvPr id="172" name="Object 2"/>
          <p:cNvGraphicFramePr/>
          <p:nvPr>
            <p:extLst>
              <p:ext uri="{D42A27DB-BD31-4B8C-83A1-F6EECF244321}">
                <p14:modId xmlns:p14="http://schemas.microsoft.com/office/powerpoint/2010/main" val="2089281609"/>
              </p:ext>
            </p:extLst>
          </p:nvPr>
        </p:nvGraphicFramePr>
        <p:xfrm>
          <a:off x="-157600" y="1506195"/>
          <a:ext cx="9238252" cy="456069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4214550C-5B8C-6D44-AA49-CCE880CF5957}"/>
              </a:ext>
            </a:extLst>
          </p:cNvPr>
          <p:cNvSpPr txBox="1"/>
          <p:nvPr/>
        </p:nvSpPr>
        <p:spPr>
          <a:xfrm>
            <a:off x="2966490" y="4214346"/>
            <a:ext cx="442811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Not a significant change since June 2019</a:t>
            </a:r>
          </a:p>
        </p:txBody>
      </p:sp>
      <p:graphicFrame>
        <p:nvGraphicFramePr>
          <p:cNvPr id="173" name="Chart 5"/>
          <p:cNvGraphicFramePr/>
          <p:nvPr>
            <p:extLst>
              <p:ext uri="{D42A27DB-BD31-4B8C-83A1-F6EECF244321}">
                <p14:modId xmlns:p14="http://schemas.microsoft.com/office/powerpoint/2010/main" val="3212290345"/>
              </p:ext>
            </p:extLst>
          </p:nvPr>
        </p:nvGraphicFramePr>
        <p:xfrm>
          <a:off x="-617341" y="302538"/>
          <a:ext cx="9037852" cy="3867815"/>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Arrow Connector 5">
            <a:extLst>
              <a:ext uri="{FF2B5EF4-FFF2-40B4-BE49-F238E27FC236}">
                <a16:creationId xmlns:a16="http://schemas.microsoft.com/office/drawing/2014/main" id="{4BBF58D8-9238-A642-AFD4-B5D6D49F1CBF}"/>
              </a:ext>
            </a:extLst>
          </p:cNvPr>
          <p:cNvCxnSpPr>
            <a:cxnSpLocks/>
          </p:cNvCxnSpPr>
          <p:nvPr/>
        </p:nvCxnSpPr>
        <p:spPr>
          <a:xfrm>
            <a:off x="3243072" y="2474976"/>
            <a:ext cx="658513" cy="402336"/>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7" name="TextBox 6">
            <a:extLst>
              <a:ext uri="{FF2B5EF4-FFF2-40B4-BE49-F238E27FC236}">
                <a16:creationId xmlns:a16="http://schemas.microsoft.com/office/drawing/2014/main" id="{C8554034-A633-ED4A-BAAC-26980218EB72}"/>
              </a:ext>
            </a:extLst>
          </p:cNvPr>
          <p:cNvSpPr txBox="1"/>
          <p:nvPr/>
        </p:nvSpPr>
        <p:spPr>
          <a:xfrm rot="16200000">
            <a:off x="7858780"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5F9EC1C6-E3BC-CF49-A63E-F1FC5E94B1E6}"/>
              </a:ext>
            </a:extLst>
          </p:cNvPr>
          <p:cNvCxnSpPr>
            <a:cxnSpLocks/>
          </p:cNvCxnSpPr>
          <p:nvPr/>
        </p:nvCxnSpPr>
        <p:spPr>
          <a:xfrm flipV="1">
            <a:off x="8529340"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lang="en-US" dirty="0">
                <a:solidFill>
                  <a:srgbClr val="FFC000"/>
                </a:solidFill>
              </a:rPr>
              <a:t>Number of Employees</a:t>
            </a:r>
            <a:endParaRPr dirty="0">
              <a:solidFill>
                <a:srgbClr val="FFC000"/>
              </a:solidFill>
            </a:endParaRPr>
          </a:p>
        </p:txBody>
      </p:sp>
      <p:graphicFrame>
        <p:nvGraphicFramePr>
          <p:cNvPr id="176" name="Object 2"/>
          <p:cNvGraphicFramePr/>
          <p:nvPr>
            <p:extLst>
              <p:ext uri="{D42A27DB-BD31-4B8C-83A1-F6EECF244321}">
                <p14:modId xmlns:p14="http://schemas.microsoft.com/office/powerpoint/2010/main" val="3289355984"/>
              </p:ext>
            </p:extLst>
          </p:nvPr>
        </p:nvGraphicFramePr>
        <p:xfrm>
          <a:off x="-175227" y="1532157"/>
          <a:ext cx="9103420" cy="45526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7" name="Chart 4"/>
          <p:cNvGraphicFramePr/>
          <p:nvPr>
            <p:extLst>
              <p:ext uri="{D42A27DB-BD31-4B8C-83A1-F6EECF244321}">
                <p14:modId xmlns:p14="http://schemas.microsoft.com/office/powerpoint/2010/main" val="2485762909"/>
              </p:ext>
            </p:extLst>
          </p:nvPr>
        </p:nvGraphicFramePr>
        <p:xfrm>
          <a:off x="-10091" y="1101182"/>
          <a:ext cx="8457131" cy="2915782"/>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9956309-58CD-3E4C-BAB1-C36A022AE932}"/>
              </a:ext>
            </a:extLst>
          </p:cNvPr>
          <p:cNvSpPr txBox="1"/>
          <p:nvPr/>
        </p:nvSpPr>
        <p:spPr>
          <a:xfrm>
            <a:off x="2298536" y="4287032"/>
            <a:ext cx="5563727"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Those reporting a </a:t>
            </a:r>
            <a:r>
              <a:rPr lang="en-US" b="1" dirty="0"/>
              <a:t>decrease in employees up 17 points </a:t>
            </a:r>
            <a:r>
              <a:rPr lang="en-US" dirty="0"/>
              <a:t>from 12% in June 2019 </a:t>
            </a:r>
            <a:r>
              <a:rPr kumimoji="0" lang="en-US" sz="1800" b="0" i="0" u="none" strike="noStrike" cap="none" spc="0" normalizeH="0" baseline="0" dirty="0">
                <a:ln>
                  <a:noFill/>
                </a:ln>
                <a:solidFill>
                  <a:srgbClr val="000000"/>
                </a:solidFill>
                <a:effectLst/>
                <a:uFillTx/>
                <a:latin typeface="+mn-lt"/>
                <a:ea typeface="+mn-ea"/>
                <a:cs typeface="+mn-cs"/>
                <a:sym typeface="Calibri"/>
              </a:rPr>
              <a:t>to 29% now</a:t>
            </a:r>
          </a:p>
        </p:txBody>
      </p:sp>
      <p:cxnSp>
        <p:nvCxnSpPr>
          <p:cNvPr id="6" name="Straight Arrow Connector 5">
            <a:extLst>
              <a:ext uri="{FF2B5EF4-FFF2-40B4-BE49-F238E27FC236}">
                <a16:creationId xmlns:a16="http://schemas.microsoft.com/office/drawing/2014/main" id="{42BD8AF7-AAA4-D14D-90DC-04444D34EEF2}"/>
              </a:ext>
            </a:extLst>
          </p:cNvPr>
          <p:cNvCxnSpPr>
            <a:cxnSpLocks/>
          </p:cNvCxnSpPr>
          <p:nvPr/>
        </p:nvCxnSpPr>
        <p:spPr>
          <a:xfrm>
            <a:off x="3706368" y="2559073"/>
            <a:ext cx="85344" cy="1024208"/>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6140302D-0426-114B-B994-9DC26089D591}"/>
              </a:ext>
            </a:extLst>
          </p:cNvPr>
          <p:cNvSpPr txBox="1"/>
          <p:nvPr/>
        </p:nvSpPr>
        <p:spPr>
          <a:xfrm rot="16200000">
            <a:off x="7724668"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C244935E-BE25-D247-BEE1-F5A04A58A925}"/>
              </a:ext>
            </a:extLst>
          </p:cNvPr>
          <p:cNvCxnSpPr>
            <a:cxnSpLocks/>
          </p:cNvCxnSpPr>
          <p:nvPr/>
        </p:nvCxnSpPr>
        <p:spPr>
          <a:xfrm flipV="1">
            <a:off x="8395228"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 </a:t>
            </a:r>
            <a:br>
              <a:rPr dirty="0"/>
            </a:br>
            <a:r>
              <a:rPr dirty="0">
                <a:solidFill>
                  <a:srgbClr val="FFC000"/>
                </a:solidFill>
              </a:rPr>
              <a:t>Sales</a:t>
            </a:r>
          </a:p>
        </p:txBody>
      </p:sp>
      <p:graphicFrame>
        <p:nvGraphicFramePr>
          <p:cNvPr id="180" name="Object 2"/>
          <p:cNvGraphicFramePr/>
          <p:nvPr>
            <p:extLst>
              <p:ext uri="{D42A27DB-BD31-4B8C-83A1-F6EECF244321}">
                <p14:modId xmlns:p14="http://schemas.microsoft.com/office/powerpoint/2010/main" val="3594032951"/>
              </p:ext>
            </p:extLst>
          </p:nvPr>
        </p:nvGraphicFramePr>
        <p:xfrm>
          <a:off x="187442" y="1547468"/>
          <a:ext cx="8808145" cy="45488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1" name="Chart 2"/>
          <p:cNvGraphicFramePr/>
          <p:nvPr>
            <p:extLst>
              <p:ext uri="{D42A27DB-BD31-4B8C-83A1-F6EECF244321}">
                <p14:modId xmlns:p14="http://schemas.microsoft.com/office/powerpoint/2010/main" val="1459374615"/>
              </p:ext>
            </p:extLst>
          </p:nvPr>
        </p:nvGraphicFramePr>
        <p:xfrm>
          <a:off x="2971240" y="2759884"/>
          <a:ext cx="4337621" cy="230873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C2197C37-7FB0-2D45-B280-2AE113BFA8B8}"/>
              </a:ext>
            </a:extLst>
          </p:cNvPr>
          <p:cNvSpPr txBox="1"/>
          <p:nvPr/>
        </p:nvSpPr>
        <p:spPr>
          <a:xfrm>
            <a:off x="551132" y="3821906"/>
            <a:ext cx="2253028" cy="120032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Those r</a:t>
            </a:r>
            <a:r>
              <a:rPr kumimoji="0" lang="en-US" sz="1800" b="0" i="0" u="none" strike="noStrike" cap="none" spc="0" normalizeH="0" baseline="0" dirty="0">
                <a:ln>
                  <a:noFill/>
                </a:ln>
                <a:solidFill>
                  <a:srgbClr val="000000"/>
                </a:solidFill>
                <a:effectLst/>
                <a:uFillTx/>
                <a:latin typeface="+mn-lt"/>
                <a:ea typeface="+mn-ea"/>
                <a:cs typeface="+mn-cs"/>
                <a:sym typeface="Calibri"/>
              </a:rPr>
              <a:t>eporting a </a:t>
            </a:r>
            <a:r>
              <a:rPr kumimoji="0" lang="en-US" sz="1800" b="1" i="0" u="none" strike="noStrike" cap="none" spc="0" normalizeH="0" baseline="0" dirty="0">
                <a:ln>
                  <a:noFill/>
                </a:ln>
                <a:solidFill>
                  <a:srgbClr val="000000"/>
                </a:solidFill>
                <a:effectLst/>
                <a:uFillTx/>
                <a:latin typeface="+mn-lt"/>
                <a:ea typeface="+mn-ea"/>
                <a:cs typeface="+mn-cs"/>
                <a:sym typeface="Calibri"/>
              </a:rPr>
              <a:t>decrease in sales </a:t>
            </a:r>
            <a:r>
              <a:rPr lang="en-US" b="1" dirty="0"/>
              <a:t>up 20 points </a:t>
            </a:r>
            <a:r>
              <a:rPr lang="en-US" dirty="0"/>
              <a:t>from 18% in June 2019 to 38% now</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cxnSp>
        <p:nvCxnSpPr>
          <p:cNvPr id="6" name="Straight Arrow Connector 5">
            <a:extLst>
              <a:ext uri="{FF2B5EF4-FFF2-40B4-BE49-F238E27FC236}">
                <a16:creationId xmlns:a16="http://schemas.microsoft.com/office/drawing/2014/main" id="{1D22854F-525F-5B4B-802F-292C8D85B621}"/>
              </a:ext>
            </a:extLst>
          </p:cNvPr>
          <p:cNvCxnSpPr>
            <a:cxnSpLocks/>
          </p:cNvCxnSpPr>
          <p:nvPr/>
        </p:nvCxnSpPr>
        <p:spPr>
          <a:xfrm flipV="1">
            <a:off x="6108192" y="2938272"/>
            <a:ext cx="121920" cy="466344"/>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9" name="TextBox 8">
            <a:extLst>
              <a:ext uri="{FF2B5EF4-FFF2-40B4-BE49-F238E27FC236}">
                <a16:creationId xmlns:a16="http://schemas.microsoft.com/office/drawing/2014/main" id="{0CEE4E55-09A1-054A-A72F-544279A2E7E2}"/>
              </a:ext>
            </a:extLst>
          </p:cNvPr>
          <p:cNvSpPr txBox="1"/>
          <p:nvPr/>
        </p:nvSpPr>
        <p:spPr>
          <a:xfrm rot="16200000">
            <a:off x="7785628"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10" name="Straight Connector 9">
            <a:extLst>
              <a:ext uri="{FF2B5EF4-FFF2-40B4-BE49-F238E27FC236}">
                <a16:creationId xmlns:a16="http://schemas.microsoft.com/office/drawing/2014/main" id="{D40E26AA-5BC5-5E4F-BB4D-2F053F892E25}"/>
              </a:ext>
            </a:extLst>
          </p:cNvPr>
          <p:cNvCxnSpPr>
            <a:cxnSpLocks/>
          </p:cNvCxnSpPr>
          <p:nvPr/>
        </p:nvCxnSpPr>
        <p:spPr>
          <a:xfrm flipV="1">
            <a:off x="8456188"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Profi</a:t>
            </a:r>
            <a:r>
              <a:rPr lang="en-US" dirty="0">
                <a:solidFill>
                  <a:srgbClr val="FFC000"/>
                </a:solidFill>
              </a:rPr>
              <a:t>ts</a:t>
            </a:r>
            <a:endParaRPr dirty="0">
              <a:solidFill>
                <a:srgbClr val="FFC000"/>
              </a:solidFill>
            </a:endParaRPr>
          </a:p>
        </p:txBody>
      </p:sp>
      <p:graphicFrame>
        <p:nvGraphicFramePr>
          <p:cNvPr id="184" name="Object 2"/>
          <p:cNvGraphicFramePr/>
          <p:nvPr>
            <p:extLst>
              <p:ext uri="{D42A27DB-BD31-4B8C-83A1-F6EECF244321}">
                <p14:modId xmlns:p14="http://schemas.microsoft.com/office/powerpoint/2010/main" val="1258512610"/>
              </p:ext>
            </p:extLst>
          </p:nvPr>
        </p:nvGraphicFramePr>
        <p:xfrm>
          <a:off x="95200" y="1614300"/>
          <a:ext cx="8974617" cy="44947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5" name="Chart 4"/>
          <p:cNvGraphicFramePr/>
          <p:nvPr>
            <p:extLst>
              <p:ext uri="{D42A27DB-BD31-4B8C-83A1-F6EECF244321}">
                <p14:modId xmlns:p14="http://schemas.microsoft.com/office/powerpoint/2010/main" val="2885009096"/>
              </p:ext>
            </p:extLst>
          </p:nvPr>
        </p:nvGraphicFramePr>
        <p:xfrm>
          <a:off x="389466" y="1054800"/>
          <a:ext cx="7768170" cy="2286001"/>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99947892-B954-2742-9577-FCD081962E89}"/>
              </a:ext>
            </a:extLst>
          </p:cNvPr>
          <p:cNvSpPr txBox="1"/>
          <p:nvPr/>
        </p:nvSpPr>
        <p:spPr>
          <a:xfrm>
            <a:off x="294267" y="4355603"/>
            <a:ext cx="7863369"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Those reporting </a:t>
            </a:r>
            <a:r>
              <a:rPr lang="en-US" dirty="0"/>
              <a:t>p</a:t>
            </a:r>
            <a:r>
              <a:rPr kumimoji="0" lang="en-US" sz="1800" b="0" i="0" u="none" strike="noStrike" cap="none" spc="0" normalizeH="0" baseline="0" dirty="0">
                <a:ln>
                  <a:noFill/>
                </a:ln>
                <a:solidFill>
                  <a:srgbClr val="000000"/>
                </a:solidFill>
                <a:effectLst/>
                <a:uFillTx/>
                <a:latin typeface="+mn-lt"/>
                <a:ea typeface="+mn-ea"/>
                <a:cs typeface="+mn-cs"/>
                <a:sym typeface="Calibri"/>
              </a:rPr>
              <a:t>rofit </a:t>
            </a:r>
            <a:r>
              <a:rPr lang="en-US" b="1" dirty="0"/>
              <a:t>d</a:t>
            </a:r>
            <a:r>
              <a:rPr kumimoji="0" lang="en-US" sz="1800" b="1" i="0" u="none" strike="noStrike" cap="none" spc="0" normalizeH="0" baseline="0" dirty="0">
                <a:ln>
                  <a:noFill/>
                </a:ln>
                <a:solidFill>
                  <a:srgbClr val="000000"/>
                </a:solidFill>
                <a:effectLst/>
                <a:uFillTx/>
                <a:latin typeface="+mn-lt"/>
                <a:ea typeface="+mn-ea"/>
                <a:cs typeface="+mn-cs"/>
                <a:sym typeface="Calibri"/>
              </a:rPr>
              <a:t>ecreases </a:t>
            </a:r>
            <a:r>
              <a:rPr lang="en-US" b="1" dirty="0"/>
              <a:t>u</a:t>
            </a:r>
            <a:r>
              <a:rPr kumimoji="0" lang="en-US" sz="1800" b="1" i="0" u="none" strike="noStrike" cap="none" spc="0" normalizeH="0" baseline="0" dirty="0">
                <a:ln>
                  <a:noFill/>
                </a:ln>
                <a:solidFill>
                  <a:srgbClr val="000000"/>
                </a:solidFill>
                <a:effectLst/>
                <a:uFillTx/>
                <a:latin typeface="+mn-lt"/>
                <a:ea typeface="+mn-ea"/>
                <a:cs typeface="+mn-cs"/>
                <a:sym typeface="Calibri"/>
              </a:rPr>
              <a:t>p 23 points </a:t>
            </a:r>
            <a:r>
              <a:rPr kumimoji="0" lang="en-US" sz="1800" b="0" i="0" u="none" strike="noStrike" cap="none" spc="0" normalizeH="0" baseline="0" dirty="0">
                <a:ln>
                  <a:noFill/>
                </a:ln>
                <a:solidFill>
                  <a:srgbClr val="000000"/>
                </a:solidFill>
                <a:effectLst/>
                <a:uFillTx/>
                <a:latin typeface="+mn-lt"/>
                <a:ea typeface="+mn-ea"/>
                <a:cs typeface="+mn-cs"/>
                <a:sym typeface="Calibri"/>
              </a:rPr>
              <a:t>from 26% in June 2019 to 49% now.</a:t>
            </a:r>
          </a:p>
        </p:txBody>
      </p:sp>
      <p:cxnSp>
        <p:nvCxnSpPr>
          <p:cNvPr id="6" name="Straight Arrow Connector 5">
            <a:extLst>
              <a:ext uri="{FF2B5EF4-FFF2-40B4-BE49-F238E27FC236}">
                <a16:creationId xmlns:a16="http://schemas.microsoft.com/office/drawing/2014/main" id="{8706AE70-D4C5-6B4C-82BF-ED83F98EF7C5}"/>
              </a:ext>
            </a:extLst>
          </p:cNvPr>
          <p:cNvCxnSpPr>
            <a:cxnSpLocks/>
          </p:cNvCxnSpPr>
          <p:nvPr/>
        </p:nvCxnSpPr>
        <p:spPr>
          <a:xfrm>
            <a:off x="3450336" y="2834806"/>
            <a:ext cx="97536" cy="682394"/>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9F5E278A-D5FE-CF48-9479-BD7925143FC2}"/>
              </a:ext>
            </a:extLst>
          </p:cNvPr>
          <p:cNvSpPr txBox="1"/>
          <p:nvPr/>
        </p:nvSpPr>
        <p:spPr>
          <a:xfrm rot="16200000">
            <a:off x="7858780"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DC98EBE0-C3F8-6642-B6B0-7B3C7911882E}"/>
              </a:ext>
            </a:extLst>
          </p:cNvPr>
          <p:cNvCxnSpPr>
            <a:cxnSpLocks/>
          </p:cNvCxnSpPr>
          <p:nvPr/>
        </p:nvCxnSpPr>
        <p:spPr>
          <a:xfrm flipV="1">
            <a:off x="8529340"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Capital Investmen</a:t>
            </a:r>
            <a:r>
              <a:rPr lang="en-US" dirty="0">
                <a:solidFill>
                  <a:srgbClr val="FFC000"/>
                </a:solidFill>
              </a:rPr>
              <a:t>ts</a:t>
            </a:r>
            <a:endParaRPr dirty="0">
              <a:solidFill>
                <a:srgbClr val="FFC000"/>
              </a:solidFill>
            </a:endParaRPr>
          </a:p>
        </p:txBody>
      </p:sp>
      <p:graphicFrame>
        <p:nvGraphicFramePr>
          <p:cNvPr id="188" name="Object 2"/>
          <p:cNvGraphicFramePr/>
          <p:nvPr>
            <p:extLst>
              <p:ext uri="{D42A27DB-BD31-4B8C-83A1-F6EECF244321}">
                <p14:modId xmlns:p14="http://schemas.microsoft.com/office/powerpoint/2010/main" val="2315582807"/>
              </p:ext>
            </p:extLst>
          </p:nvPr>
        </p:nvGraphicFramePr>
        <p:xfrm>
          <a:off x="7395" y="1543252"/>
          <a:ext cx="9174481" cy="43810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9" name="Chart 5"/>
          <p:cNvGraphicFramePr/>
          <p:nvPr>
            <p:extLst>
              <p:ext uri="{D42A27DB-BD31-4B8C-83A1-F6EECF244321}">
                <p14:modId xmlns:p14="http://schemas.microsoft.com/office/powerpoint/2010/main" val="291530406"/>
              </p:ext>
            </p:extLst>
          </p:nvPr>
        </p:nvGraphicFramePr>
        <p:xfrm>
          <a:off x="849934" y="1361180"/>
          <a:ext cx="7785101" cy="2366434"/>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1773BCCB-B70B-574B-B3DE-035DB8BC688A}"/>
              </a:ext>
            </a:extLst>
          </p:cNvPr>
          <p:cNvSpPr txBox="1"/>
          <p:nvPr/>
        </p:nvSpPr>
        <p:spPr>
          <a:xfrm>
            <a:off x="414528" y="4469328"/>
            <a:ext cx="832947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Those reporting </a:t>
            </a:r>
            <a:r>
              <a:rPr lang="en-US" dirty="0"/>
              <a:t>investment</a:t>
            </a:r>
            <a:r>
              <a:rPr kumimoji="0" lang="en-US" sz="1800" b="0" i="0" u="none" strike="noStrike" cap="none" spc="0" normalizeH="0" baseline="0" dirty="0">
                <a:ln>
                  <a:noFill/>
                </a:ln>
                <a:solidFill>
                  <a:srgbClr val="000000"/>
                </a:solidFill>
                <a:effectLst/>
                <a:uFillTx/>
                <a:latin typeface="+mn-lt"/>
                <a:ea typeface="+mn-ea"/>
                <a:cs typeface="+mn-cs"/>
                <a:sym typeface="Calibri"/>
              </a:rPr>
              <a:t> </a:t>
            </a:r>
            <a:r>
              <a:rPr lang="en-US" b="1" dirty="0"/>
              <a:t>d</a:t>
            </a:r>
            <a:r>
              <a:rPr kumimoji="0" lang="en-US" sz="1800" b="1" i="0" u="none" strike="noStrike" cap="none" spc="0" normalizeH="0" baseline="0" dirty="0">
                <a:ln>
                  <a:noFill/>
                </a:ln>
                <a:solidFill>
                  <a:srgbClr val="000000"/>
                </a:solidFill>
                <a:effectLst/>
                <a:uFillTx/>
                <a:latin typeface="+mn-lt"/>
                <a:ea typeface="+mn-ea"/>
                <a:cs typeface="+mn-cs"/>
                <a:sym typeface="Calibri"/>
              </a:rPr>
              <a:t>ecreases </a:t>
            </a:r>
            <a:r>
              <a:rPr lang="en-US" b="1" dirty="0"/>
              <a:t>u</a:t>
            </a:r>
            <a:r>
              <a:rPr kumimoji="0" lang="en-US" sz="1800" b="1" i="0" u="none" strike="noStrike" cap="none" spc="0" normalizeH="0" baseline="0" dirty="0">
                <a:ln>
                  <a:noFill/>
                </a:ln>
                <a:solidFill>
                  <a:srgbClr val="000000"/>
                </a:solidFill>
                <a:effectLst/>
                <a:uFillTx/>
                <a:latin typeface="+mn-lt"/>
                <a:ea typeface="+mn-ea"/>
                <a:cs typeface="+mn-cs"/>
                <a:sym typeface="Calibri"/>
              </a:rPr>
              <a:t>p 12 points </a:t>
            </a:r>
            <a:r>
              <a:rPr kumimoji="0" lang="en-US" sz="1800" b="0" i="0" u="none" strike="noStrike" cap="none" spc="0" normalizeH="0" baseline="0" dirty="0">
                <a:ln>
                  <a:noFill/>
                </a:ln>
                <a:solidFill>
                  <a:srgbClr val="000000"/>
                </a:solidFill>
                <a:effectLst/>
                <a:uFillTx/>
                <a:latin typeface="+mn-lt"/>
                <a:ea typeface="+mn-ea"/>
                <a:cs typeface="+mn-cs"/>
                <a:sym typeface="Calibri"/>
              </a:rPr>
              <a:t>from 9% in June 2019 to 21% now.</a:t>
            </a:r>
          </a:p>
        </p:txBody>
      </p:sp>
      <p:cxnSp>
        <p:nvCxnSpPr>
          <p:cNvPr id="3" name="Straight Arrow Connector 2">
            <a:extLst>
              <a:ext uri="{FF2B5EF4-FFF2-40B4-BE49-F238E27FC236}">
                <a16:creationId xmlns:a16="http://schemas.microsoft.com/office/drawing/2014/main" id="{527554F1-94F7-4444-A1E6-8A6447FD0564}"/>
              </a:ext>
            </a:extLst>
          </p:cNvPr>
          <p:cNvCxnSpPr>
            <a:cxnSpLocks/>
          </p:cNvCxnSpPr>
          <p:nvPr/>
        </p:nvCxnSpPr>
        <p:spPr>
          <a:xfrm>
            <a:off x="3986784" y="2596896"/>
            <a:ext cx="97536" cy="926592"/>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9" name="TextBox 8">
            <a:extLst>
              <a:ext uri="{FF2B5EF4-FFF2-40B4-BE49-F238E27FC236}">
                <a16:creationId xmlns:a16="http://schemas.microsoft.com/office/drawing/2014/main" id="{8F89BC3D-8DC8-854A-8E27-0AD54EC38C88}"/>
              </a:ext>
            </a:extLst>
          </p:cNvPr>
          <p:cNvSpPr txBox="1"/>
          <p:nvPr/>
        </p:nvSpPr>
        <p:spPr>
          <a:xfrm rot="16200000">
            <a:off x="8017276" y="407602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10" name="Straight Connector 9">
            <a:extLst>
              <a:ext uri="{FF2B5EF4-FFF2-40B4-BE49-F238E27FC236}">
                <a16:creationId xmlns:a16="http://schemas.microsoft.com/office/drawing/2014/main" id="{F6E712E7-B2D8-1F41-9BE0-88A18898BB3C}"/>
              </a:ext>
            </a:extLst>
          </p:cNvPr>
          <p:cNvCxnSpPr>
            <a:cxnSpLocks/>
          </p:cNvCxnSpPr>
          <p:nvPr/>
        </p:nvCxnSpPr>
        <p:spPr>
          <a:xfrm flipV="1">
            <a:off x="8687836" y="195072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11339</TotalTime>
  <Words>2630</Words>
  <Application>Microsoft Macintosh PowerPoint</Application>
  <PresentationFormat>On-screen Show (4:3)</PresentationFormat>
  <Paragraphs>284</Paragraphs>
  <Slides>30</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Helvetica</vt:lpstr>
      <vt:lpstr>Office Theme</vt:lpstr>
      <vt:lpstr>Michigan Future Business Index</vt:lpstr>
      <vt:lpstr>Michigan Future Business Index</vt:lpstr>
      <vt:lpstr>Key Takeaways </vt:lpstr>
      <vt:lpstr>The Past Six Months</vt:lpstr>
      <vt:lpstr>Trending The Indicators: Wages</vt:lpstr>
      <vt:lpstr>Trending The Indicators: Number of Employees</vt:lpstr>
      <vt:lpstr>Trending The Indicators:  Sales</vt:lpstr>
      <vt:lpstr>Trending The Indicators: Profits</vt:lpstr>
      <vt:lpstr>Trending The Indicators: Capital Investments</vt:lpstr>
      <vt:lpstr>Satisfaction with Economy</vt:lpstr>
      <vt:lpstr>Satisfaction with Economy Trends As it Affects Your Business</vt:lpstr>
      <vt:lpstr>Greatest Challenges To Doing Business</vt:lpstr>
      <vt:lpstr>Greatest Reasons for Optimism</vt:lpstr>
      <vt:lpstr>Emerging From Covid … How Is Your Business Doing Now?</vt:lpstr>
      <vt:lpstr>Emerging From COVID-19 … Will You Offer Remote Work Options?</vt:lpstr>
      <vt:lpstr>Emerging From COVID-19 … Will You Require Vaccinations?</vt:lpstr>
      <vt:lpstr>Emerging From COVID-19 … When do you expect to fully recover?</vt:lpstr>
      <vt:lpstr>Sales Projections Bullish Profits Not So Much</vt:lpstr>
      <vt:lpstr>Projected Sales Trends</vt:lpstr>
      <vt:lpstr>Projected Profit Trends</vt:lpstr>
      <vt:lpstr>Talent Demand at Record Level</vt:lpstr>
      <vt:lpstr>Projected Hiring Trends</vt:lpstr>
      <vt:lpstr>Talent Acquisition is a Significant Challenge For Most Employers</vt:lpstr>
      <vt:lpstr>Wage Inflation Has Taken Hold</vt:lpstr>
      <vt:lpstr>Projected Wage Trends</vt:lpstr>
      <vt:lpstr>Projected Investments &amp; Growth Employee Training is Key</vt:lpstr>
      <vt:lpstr>Level of Concern About Inflation</vt:lpstr>
      <vt:lpstr>Conclusions:</vt:lpstr>
      <vt:lpstr>PowerPoint Presentation</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Michigan Future Business Index</dc:title>
  <dc:subject/>
  <dc:creator/>
  <cp:keywords/>
  <dc:description/>
  <cp:lastModifiedBy>Paul King</cp:lastModifiedBy>
  <cp:revision>180</cp:revision>
  <dcterms:modified xsi:type="dcterms:W3CDTF">2021-07-19T20:48:32Z</dcterms:modified>
  <cp:category/>
</cp:coreProperties>
</file>